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295"/>
  </p:notesMasterIdLst>
  <p:handoutMasterIdLst>
    <p:handoutMasterId r:id="rId296"/>
  </p:handoutMasterIdLst>
  <p:sldIdLst>
    <p:sldId id="285" r:id="rId2"/>
    <p:sldId id="309" r:id="rId3"/>
    <p:sldId id="307" r:id="rId4"/>
    <p:sldId id="308" r:id="rId5"/>
    <p:sldId id="321" r:id="rId6"/>
    <p:sldId id="310" r:id="rId7"/>
    <p:sldId id="311" r:id="rId8"/>
    <p:sldId id="306" r:id="rId9"/>
    <p:sldId id="261" r:id="rId10"/>
    <p:sldId id="315" r:id="rId11"/>
    <p:sldId id="262" r:id="rId12"/>
    <p:sldId id="263" r:id="rId13"/>
    <p:sldId id="287" r:id="rId14"/>
    <p:sldId id="264" r:id="rId15"/>
    <p:sldId id="288" r:id="rId16"/>
    <p:sldId id="316" r:id="rId17"/>
    <p:sldId id="317" r:id="rId18"/>
    <p:sldId id="292" r:id="rId19"/>
    <p:sldId id="318" r:id="rId20"/>
    <p:sldId id="319" r:id="rId21"/>
    <p:sldId id="320" r:id="rId22"/>
    <p:sldId id="299" r:id="rId23"/>
    <p:sldId id="300" r:id="rId24"/>
    <p:sldId id="301" r:id="rId25"/>
    <p:sldId id="302" r:id="rId26"/>
    <p:sldId id="303" r:id="rId27"/>
    <p:sldId id="268" r:id="rId28"/>
    <p:sldId id="269" r:id="rId29"/>
    <p:sldId id="313" r:id="rId30"/>
    <p:sldId id="272" r:id="rId31"/>
    <p:sldId id="273" r:id="rId32"/>
    <p:sldId id="274" r:id="rId33"/>
    <p:sldId id="275" r:id="rId34"/>
    <p:sldId id="276" r:id="rId35"/>
    <p:sldId id="277" r:id="rId36"/>
    <p:sldId id="304" r:id="rId37"/>
    <p:sldId id="305" r:id="rId38"/>
    <p:sldId id="278" r:id="rId39"/>
    <p:sldId id="279" r:id="rId40"/>
    <p:sldId id="280" r:id="rId41"/>
    <p:sldId id="281" r:id="rId42"/>
    <p:sldId id="282" r:id="rId43"/>
    <p:sldId id="283" r:id="rId44"/>
    <p:sldId id="284" r:id="rId45"/>
    <p:sldId id="322" r:id="rId46"/>
    <p:sldId id="437" r:id="rId47"/>
    <p:sldId id="438" r:id="rId48"/>
    <p:sldId id="439" r:id="rId49"/>
    <p:sldId id="423" r:id="rId50"/>
    <p:sldId id="424" r:id="rId51"/>
    <p:sldId id="428" r:id="rId52"/>
    <p:sldId id="426" r:id="rId53"/>
    <p:sldId id="440" r:id="rId54"/>
    <p:sldId id="441" r:id="rId55"/>
    <p:sldId id="289" r:id="rId56"/>
    <p:sldId id="355" r:id="rId57"/>
    <p:sldId id="290" r:id="rId58"/>
    <p:sldId id="429" r:id="rId59"/>
    <p:sldId id="430" r:id="rId60"/>
    <p:sldId id="431" r:id="rId61"/>
    <p:sldId id="432" r:id="rId62"/>
    <p:sldId id="295" r:id="rId63"/>
    <p:sldId id="296" r:id="rId64"/>
    <p:sldId id="360" r:id="rId65"/>
    <p:sldId id="363" r:id="rId66"/>
    <p:sldId id="297" r:id="rId67"/>
    <p:sldId id="359" r:id="rId68"/>
    <p:sldId id="298" r:id="rId69"/>
    <p:sldId id="442" r:id="rId70"/>
    <p:sldId id="433" r:id="rId71"/>
    <p:sldId id="443" r:id="rId72"/>
    <p:sldId id="444" r:id="rId73"/>
    <p:sldId id="365" r:id="rId74"/>
    <p:sldId id="445" r:id="rId75"/>
    <p:sldId id="446" r:id="rId76"/>
    <p:sldId id="364" r:id="rId77"/>
    <p:sldId id="369" r:id="rId78"/>
    <p:sldId id="447" r:id="rId79"/>
    <p:sldId id="448" r:id="rId80"/>
    <p:sldId id="449" r:id="rId81"/>
    <p:sldId id="450" r:id="rId82"/>
    <p:sldId id="312" r:id="rId83"/>
    <p:sldId id="366" r:id="rId84"/>
    <p:sldId id="314" r:id="rId85"/>
    <p:sldId id="451" r:id="rId86"/>
    <p:sldId id="452" r:id="rId87"/>
    <p:sldId id="453" r:id="rId88"/>
    <p:sldId id="454" r:id="rId89"/>
    <p:sldId id="370" r:id="rId90"/>
    <p:sldId id="371" r:id="rId91"/>
    <p:sldId id="372" r:id="rId92"/>
    <p:sldId id="373" r:id="rId93"/>
    <p:sldId id="374" r:id="rId94"/>
    <p:sldId id="455" r:id="rId95"/>
    <p:sldId id="456" r:id="rId96"/>
    <p:sldId id="457" r:id="rId97"/>
    <p:sldId id="458" r:id="rId98"/>
    <p:sldId id="459" r:id="rId99"/>
    <p:sldId id="425" r:id="rId100"/>
    <p:sldId id="460" r:id="rId101"/>
    <p:sldId id="434" r:id="rId102"/>
    <p:sldId id="376" r:id="rId103"/>
    <p:sldId id="377" r:id="rId104"/>
    <p:sldId id="378" r:id="rId105"/>
    <p:sldId id="379" r:id="rId106"/>
    <p:sldId id="380" r:id="rId107"/>
    <p:sldId id="381" r:id="rId108"/>
    <p:sldId id="382" r:id="rId109"/>
    <p:sldId id="383" r:id="rId110"/>
    <p:sldId id="384" r:id="rId111"/>
    <p:sldId id="461" r:id="rId112"/>
    <p:sldId id="387" r:id="rId113"/>
    <p:sldId id="388" r:id="rId114"/>
    <p:sldId id="427" r:id="rId115"/>
    <p:sldId id="391" r:id="rId116"/>
    <p:sldId id="392" r:id="rId117"/>
    <p:sldId id="393" r:id="rId118"/>
    <p:sldId id="394" r:id="rId119"/>
    <p:sldId id="396" r:id="rId120"/>
    <p:sldId id="397" r:id="rId121"/>
    <p:sldId id="398" r:id="rId122"/>
    <p:sldId id="399" r:id="rId123"/>
    <p:sldId id="422" r:id="rId124"/>
    <p:sldId id="420" r:id="rId125"/>
    <p:sldId id="435" r:id="rId126"/>
    <p:sldId id="400" r:id="rId127"/>
    <p:sldId id="401" r:id="rId128"/>
    <p:sldId id="413" r:id="rId129"/>
    <p:sldId id="414" r:id="rId130"/>
    <p:sldId id="415" r:id="rId131"/>
    <p:sldId id="416" r:id="rId132"/>
    <p:sldId id="417" r:id="rId133"/>
    <p:sldId id="418" r:id="rId134"/>
    <p:sldId id="419" r:id="rId135"/>
    <p:sldId id="332" r:id="rId136"/>
    <p:sldId id="333" r:id="rId137"/>
    <p:sldId id="342" r:id="rId138"/>
    <p:sldId id="335" r:id="rId139"/>
    <p:sldId id="338" r:id="rId140"/>
    <p:sldId id="339" r:id="rId141"/>
    <p:sldId id="345" r:id="rId142"/>
    <p:sldId id="346" r:id="rId143"/>
    <p:sldId id="347" r:id="rId144"/>
    <p:sldId id="348" r:id="rId145"/>
    <p:sldId id="349" r:id="rId146"/>
    <p:sldId id="351" r:id="rId147"/>
    <p:sldId id="352" r:id="rId148"/>
    <p:sldId id="353" r:id="rId149"/>
    <p:sldId id="354" r:id="rId150"/>
    <p:sldId id="462" r:id="rId151"/>
    <p:sldId id="469" r:id="rId152"/>
    <p:sldId id="470" r:id="rId153"/>
    <p:sldId id="471" r:id="rId154"/>
    <p:sldId id="472" r:id="rId155"/>
    <p:sldId id="463" r:id="rId156"/>
    <p:sldId id="473" r:id="rId157"/>
    <p:sldId id="464" r:id="rId158"/>
    <p:sldId id="474" r:id="rId159"/>
    <p:sldId id="361" r:id="rId160"/>
    <p:sldId id="362" r:id="rId161"/>
    <p:sldId id="475" r:id="rId162"/>
    <p:sldId id="465" r:id="rId163"/>
    <p:sldId id="476" r:id="rId164"/>
    <p:sldId id="477" r:id="rId165"/>
    <p:sldId id="478" r:id="rId166"/>
    <p:sldId id="479" r:id="rId167"/>
    <p:sldId id="480" r:id="rId168"/>
    <p:sldId id="481" r:id="rId169"/>
    <p:sldId id="395" r:id="rId170"/>
    <p:sldId id="482" r:id="rId171"/>
    <p:sldId id="406" r:id="rId172"/>
    <p:sldId id="402" r:id="rId173"/>
    <p:sldId id="407" r:id="rId174"/>
    <p:sldId id="408" r:id="rId175"/>
    <p:sldId id="409" r:id="rId176"/>
    <p:sldId id="483" r:id="rId177"/>
    <p:sldId id="410" r:id="rId178"/>
    <p:sldId id="411" r:id="rId179"/>
    <p:sldId id="412" r:id="rId180"/>
    <p:sldId id="484" r:id="rId181"/>
    <p:sldId id="485" r:id="rId182"/>
    <p:sldId id="486" r:id="rId183"/>
    <p:sldId id="487" r:id="rId184"/>
    <p:sldId id="488" r:id="rId185"/>
    <p:sldId id="489" r:id="rId186"/>
    <p:sldId id="490" r:id="rId187"/>
    <p:sldId id="491" r:id="rId188"/>
    <p:sldId id="492" r:id="rId189"/>
    <p:sldId id="493" r:id="rId190"/>
    <p:sldId id="466" r:id="rId191"/>
    <p:sldId id="494" r:id="rId192"/>
    <p:sldId id="495" r:id="rId193"/>
    <p:sldId id="496" r:id="rId194"/>
    <p:sldId id="436" r:id="rId195"/>
    <p:sldId id="497" r:id="rId196"/>
    <p:sldId id="498" r:id="rId197"/>
    <p:sldId id="499" r:id="rId198"/>
    <p:sldId id="500" r:id="rId199"/>
    <p:sldId id="501" r:id="rId200"/>
    <p:sldId id="502" r:id="rId201"/>
    <p:sldId id="503" r:id="rId202"/>
    <p:sldId id="504" r:id="rId203"/>
    <p:sldId id="505" r:id="rId204"/>
    <p:sldId id="506" r:id="rId205"/>
    <p:sldId id="507" r:id="rId206"/>
    <p:sldId id="508" r:id="rId207"/>
    <p:sldId id="509" r:id="rId208"/>
    <p:sldId id="510" r:id="rId209"/>
    <p:sldId id="467" r:id="rId210"/>
    <p:sldId id="511" r:id="rId211"/>
    <p:sldId id="512" r:id="rId212"/>
    <p:sldId id="513" r:id="rId213"/>
    <p:sldId id="514" r:id="rId214"/>
    <p:sldId id="515" r:id="rId215"/>
    <p:sldId id="516" r:id="rId216"/>
    <p:sldId id="517" r:id="rId217"/>
    <p:sldId id="518" r:id="rId218"/>
    <p:sldId id="519" r:id="rId219"/>
    <p:sldId id="520" r:id="rId220"/>
    <p:sldId id="356" r:id="rId221"/>
    <p:sldId id="357" r:id="rId222"/>
    <p:sldId id="521" r:id="rId223"/>
    <p:sldId id="522" r:id="rId224"/>
    <p:sldId id="523" r:id="rId225"/>
    <p:sldId id="358" r:id="rId226"/>
    <p:sldId id="524" r:id="rId227"/>
    <p:sldId id="525" r:id="rId228"/>
    <p:sldId id="293" r:id="rId229"/>
    <p:sldId id="294" r:id="rId230"/>
    <p:sldId id="526" r:id="rId231"/>
    <p:sldId id="527" r:id="rId232"/>
    <p:sldId id="528" r:id="rId233"/>
    <p:sldId id="529" r:id="rId234"/>
    <p:sldId id="530" r:id="rId235"/>
    <p:sldId id="531" r:id="rId236"/>
    <p:sldId id="532" r:id="rId237"/>
    <p:sldId id="533" r:id="rId238"/>
    <p:sldId id="534" r:id="rId239"/>
    <p:sldId id="535" r:id="rId240"/>
    <p:sldId id="536" r:id="rId241"/>
    <p:sldId id="537" r:id="rId242"/>
    <p:sldId id="538" r:id="rId243"/>
    <p:sldId id="539" r:id="rId244"/>
    <p:sldId id="540" r:id="rId245"/>
    <p:sldId id="323" r:id="rId246"/>
    <p:sldId id="324" r:id="rId247"/>
    <p:sldId id="325" r:id="rId248"/>
    <p:sldId id="326" r:id="rId249"/>
    <p:sldId id="327" r:id="rId250"/>
    <p:sldId id="328" r:id="rId251"/>
    <p:sldId id="329" r:id="rId252"/>
    <p:sldId id="330" r:id="rId253"/>
    <p:sldId id="331" r:id="rId254"/>
    <p:sldId id="541" r:id="rId255"/>
    <p:sldId id="350" r:id="rId256"/>
    <p:sldId id="542" r:id="rId257"/>
    <p:sldId id="543" r:id="rId258"/>
    <p:sldId id="544" r:id="rId259"/>
    <p:sldId id="334" r:id="rId260"/>
    <p:sldId id="545" r:id="rId261"/>
    <p:sldId id="336" r:id="rId262"/>
    <p:sldId id="337" r:id="rId263"/>
    <p:sldId id="546" r:id="rId264"/>
    <p:sldId id="547" r:id="rId265"/>
    <p:sldId id="340" r:id="rId266"/>
    <p:sldId id="341" r:id="rId267"/>
    <p:sldId id="548" r:id="rId268"/>
    <p:sldId id="343" r:id="rId269"/>
    <p:sldId id="344" r:id="rId270"/>
    <p:sldId id="549" r:id="rId271"/>
    <p:sldId id="550" r:id="rId272"/>
    <p:sldId id="551" r:id="rId273"/>
    <p:sldId id="552" r:id="rId274"/>
    <p:sldId id="553" r:id="rId275"/>
    <p:sldId id="554" r:id="rId276"/>
    <p:sldId id="555" r:id="rId277"/>
    <p:sldId id="556" r:id="rId278"/>
    <p:sldId id="367" r:id="rId279"/>
    <p:sldId id="557" r:id="rId280"/>
    <p:sldId id="558" r:id="rId281"/>
    <p:sldId id="559" r:id="rId282"/>
    <p:sldId id="560" r:id="rId283"/>
    <p:sldId id="561" r:id="rId284"/>
    <p:sldId id="562" r:id="rId285"/>
    <p:sldId id="563" r:id="rId286"/>
    <p:sldId id="564" r:id="rId287"/>
    <p:sldId id="565" r:id="rId288"/>
    <p:sldId id="566" r:id="rId289"/>
    <p:sldId id="567" r:id="rId290"/>
    <p:sldId id="568" r:id="rId291"/>
    <p:sldId id="569" r:id="rId292"/>
    <p:sldId id="570" r:id="rId293"/>
    <p:sldId id="571" r:id="rId29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D7198A0-8F34-41E1-A173-0C259BE1CAF8}">
          <p14:sldIdLst>
            <p14:sldId id="285"/>
            <p14:sldId id="309"/>
            <p14:sldId id="307"/>
            <p14:sldId id="308"/>
            <p14:sldId id="321"/>
            <p14:sldId id="310"/>
            <p14:sldId id="311"/>
            <p14:sldId id="306"/>
            <p14:sldId id="261"/>
            <p14:sldId id="315"/>
            <p14:sldId id="262"/>
            <p14:sldId id="263"/>
            <p14:sldId id="287"/>
            <p14:sldId id="264"/>
            <p14:sldId id="288"/>
            <p14:sldId id="316"/>
            <p14:sldId id="317"/>
            <p14:sldId id="292"/>
            <p14:sldId id="318"/>
            <p14:sldId id="319"/>
            <p14:sldId id="320"/>
            <p14:sldId id="299"/>
            <p14:sldId id="300"/>
            <p14:sldId id="301"/>
            <p14:sldId id="302"/>
            <p14:sldId id="303"/>
            <p14:sldId id="268"/>
            <p14:sldId id="269"/>
            <p14:sldId id="313"/>
            <p14:sldId id="272"/>
            <p14:sldId id="273"/>
            <p14:sldId id="274"/>
            <p14:sldId id="275"/>
            <p14:sldId id="276"/>
            <p14:sldId id="277"/>
            <p14:sldId id="304"/>
            <p14:sldId id="305"/>
            <p14:sldId id="278"/>
            <p14:sldId id="279"/>
            <p14:sldId id="280"/>
            <p14:sldId id="281"/>
            <p14:sldId id="282"/>
            <p14:sldId id="283"/>
            <p14:sldId id="284"/>
            <p14:sldId id="322"/>
            <p14:sldId id="437"/>
            <p14:sldId id="438"/>
            <p14:sldId id="439"/>
            <p14:sldId id="423"/>
            <p14:sldId id="424"/>
            <p14:sldId id="428"/>
            <p14:sldId id="426"/>
            <p14:sldId id="440"/>
            <p14:sldId id="441"/>
            <p14:sldId id="289"/>
            <p14:sldId id="355"/>
            <p14:sldId id="290"/>
            <p14:sldId id="429"/>
            <p14:sldId id="430"/>
            <p14:sldId id="431"/>
            <p14:sldId id="432"/>
            <p14:sldId id="295"/>
            <p14:sldId id="296"/>
            <p14:sldId id="360"/>
            <p14:sldId id="363"/>
            <p14:sldId id="297"/>
            <p14:sldId id="359"/>
            <p14:sldId id="298"/>
            <p14:sldId id="442"/>
            <p14:sldId id="433"/>
            <p14:sldId id="443"/>
            <p14:sldId id="444"/>
            <p14:sldId id="365"/>
            <p14:sldId id="445"/>
            <p14:sldId id="446"/>
            <p14:sldId id="364"/>
            <p14:sldId id="369"/>
            <p14:sldId id="447"/>
            <p14:sldId id="448"/>
            <p14:sldId id="449"/>
            <p14:sldId id="450"/>
            <p14:sldId id="312"/>
            <p14:sldId id="366"/>
            <p14:sldId id="314"/>
            <p14:sldId id="451"/>
            <p14:sldId id="452"/>
            <p14:sldId id="453"/>
            <p14:sldId id="454"/>
            <p14:sldId id="370"/>
            <p14:sldId id="371"/>
            <p14:sldId id="372"/>
            <p14:sldId id="373"/>
            <p14:sldId id="374"/>
            <p14:sldId id="455"/>
            <p14:sldId id="456"/>
            <p14:sldId id="457"/>
            <p14:sldId id="458"/>
            <p14:sldId id="459"/>
            <p14:sldId id="425"/>
            <p14:sldId id="460"/>
            <p14:sldId id="434"/>
            <p14:sldId id="376"/>
            <p14:sldId id="377"/>
            <p14:sldId id="378"/>
            <p14:sldId id="379"/>
            <p14:sldId id="380"/>
            <p14:sldId id="381"/>
            <p14:sldId id="382"/>
            <p14:sldId id="383"/>
            <p14:sldId id="384"/>
            <p14:sldId id="461"/>
            <p14:sldId id="387"/>
            <p14:sldId id="388"/>
            <p14:sldId id="427"/>
            <p14:sldId id="391"/>
            <p14:sldId id="392"/>
            <p14:sldId id="393"/>
            <p14:sldId id="394"/>
            <p14:sldId id="396"/>
            <p14:sldId id="397"/>
            <p14:sldId id="398"/>
            <p14:sldId id="399"/>
            <p14:sldId id="422"/>
            <p14:sldId id="420"/>
            <p14:sldId id="435"/>
            <p14:sldId id="400"/>
            <p14:sldId id="401"/>
            <p14:sldId id="413"/>
            <p14:sldId id="414"/>
            <p14:sldId id="415"/>
            <p14:sldId id="416"/>
            <p14:sldId id="417"/>
            <p14:sldId id="418"/>
            <p14:sldId id="419"/>
            <p14:sldId id="332"/>
            <p14:sldId id="333"/>
            <p14:sldId id="342"/>
            <p14:sldId id="335"/>
            <p14:sldId id="338"/>
            <p14:sldId id="339"/>
            <p14:sldId id="345"/>
            <p14:sldId id="346"/>
            <p14:sldId id="347"/>
            <p14:sldId id="348"/>
            <p14:sldId id="349"/>
            <p14:sldId id="351"/>
            <p14:sldId id="352"/>
            <p14:sldId id="353"/>
            <p14:sldId id="354"/>
            <p14:sldId id="462"/>
            <p14:sldId id="469"/>
            <p14:sldId id="470"/>
            <p14:sldId id="471"/>
            <p14:sldId id="472"/>
            <p14:sldId id="463"/>
            <p14:sldId id="473"/>
            <p14:sldId id="464"/>
            <p14:sldId id="474"/>
            <p14:sldId id="361"/>
            <p14:sldId id="362"/>
            <p14:sldId id="475"/>
            <p14:sldId id="465"/>
            <p14:sldId id="476"/>
            <p14:sldId id="477"/>
            <p14:sldId id="478"/>
            <p14:sldId id="479"/>
            <p14:sldId id="480"/>
            <p14:sldId id="481"/>
            <p14:sldId id="395"/>
            <p14:sldId id="482"/>
            <p14:sldId id="406"/>
            <p14:sldId id="402"/>
            <p14:sldId id="407"/>
            <p14:sldId id="408"/>
            <p14:sldId id="409"/>
            <p14:sldId id="483"/>
            <p14:sldId id="410"/>
            <p14:sldId id="411"/>
            <p14:sldId id="412"/>
            <p14:sldId id="484"/>
            <p14:sldId id="485"/>
            <p14:sldId id="486"/>
            <p14:sldId id="487"/>
            <p14:sldId id="488"/>
            <p14:sldId id="489"/>
            <p14:sldId id="490"/>
            <p14:sldId id="491"/>
            <p14:sldId id="492"/>
            <p14:sldId id="493"/>
            <p14:sldId id="466"/>
            <p14:sldId id="494"/>
            <p14:sldId id="495"/>
            <p14:sldId id="496"/>
            <p14:sldId id="436"/>
            <p14:sldId id="497"/>
            <p14:sldId id="498"/>
            <p14:sldId id="499"/>
            <p14:sldId id="500"/>
            <p14:sldId id="501"/>
            <p14:sldId id="502"/>
            <p14:sldId id="503"/>
            <p14:sldId id="504"/>
            <p14:sldId id="505"/>
            <p14:sldId id="506"/>
            <p14:sldId id="507"/>
            <p14:sldId id="508"/>
            <p14:sldId id="509"/>
            <p14:sldId id="510"/>
            <p14:sldId id="467"/>
            <p14:sldId id="511"/>
            <p14:sldId id="512"/>
            <p14:sldId id="513"/>
            <p14:sldId id="514"/>
            <p14:sldId id="515"/>
            <p14:sldId id="516"/>
            <p14:sldId id="517"/>
            <p14:sldId id="518"/>
            <p14:sldId id="519"/>
            <p14:sldId id="520"/>
            <p14:sldId id="356"/>
            <p14:sldId id="357"/>
            <p14:sldId id="521"/>
            <p14:sldId id="522"/>
            <p14:sldId id="523"/>
            <p14:sldId id="358"/>
            <p14:sldId id="524"/>
            <p14:sldId id="525"/>
            <p14:sldId id="293"/>
            <p14:sldId id="294"/>
            <p14:sldId id="526"/>
            <p14:sldId id="527"/>
            <p14:sldId id="528"/>
            <p14:sldId id="529"/>
            <p14:sldId id="530"/>
            <p14:sldId id="531"/>
            <p14:sldId id="532"/>
            <p14:sldId id="533"/>
            <p14:sldId id="534"/>
            <p14:sldId id="535"/>
            <p14:sldId id="536"/>
            <p14:sldId id="537"/>
            <p14:sldId id="538"/>
            <p14:sldId id="539"/>
            <p14:sldId id="540"/>
            <p14:sldId id="323"/>
            <p14:sldId id="324"/>
            <p14:sldId id="325"/>
            <p14:sldId id="326"/>
            <p14:sldId id="327"/>
            <p14:sldId id="328"/>
            <p14:sldId id="329"/>
            <p14:sldId id="330"/>
            <p14:sldId id="331"/>
            <p14:sldId id="541"/>
            <p14:sldId id="350"/>
            <p14:sldId id="542"/>
            <p14:sldId id="543"/>
            <p14:sldId id="544"/>
            <p14:sldId id="334"/>
            <p14:sldId id="545"/>
            <p14:sldId id="336"/>
            <p14:sldId id="337"/>
            <p14:sldId id="546"/>
            <p14:sldId id="547"/>
            <p14:sldId id="340"/>
            <p14:sldId id="341"/>
            <p14:sldId id="548"/>
            <p14:sldId id="343"/>
            <p14:sldId id="344"/>
            <p14:sldId id="549"/>
            <p14:sldId id="550"/>
            <p14:sldId id="551"/>
            <p14:sldId id="552"/>
            <p14:sldId id="553"/>
            <p14:sldId id="554"/>
            <p14:sldId id="555"/>
            <p14:sldId id="556"/>
            <p14:sldId id="367"/>
            <p14:sldId id="557"/>
            <p14:sldId id="558"/>
            <p14:sldId id="559"/>
            <p14:sldId id="560"/>
            <p14:sldId id="561"/>
            <p14:sldId id="562"/>
            <p14:sldId id="563"/>
            <p14:sldId id="564"/>
            <p14:sldId id="565"/>
            <p14:sldId id="566"/>
            <p14:sldId id="567"/>
            <p14:sldId id="568"/>
            <p14:sldId id="569"/>
            <p14:sldId id="570"/>
            <p14:sldId id="5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268" autoAdjust="0"/>
    <p:restoredTop sz="81453" autoAdjust="0"/>
  </p:normalViewPr>
  <p:slideViewPr>
    <p:cSldViewPr snapToGrid="0">
      <p:cViewPr varScale="1">
        <p:scale>
          <a:sx n="56" d="100"/>
          <a:sy n="56" d="100"/>
        </p:scale>
        <p:origin x="102" y="126"/>
      </p:cViewPr>
      <p:guideLst/>
    </p:cSldViewPr>
  </p:slideViewPr>
  <p:notesTextViewPr>
    <p:cViewPr>
      <p:scale>
        <a:sx n="1" d="1"/>
        <a:sy n="1" d="1"/>
      </p:scale>
      <p:origin x="0" y="0"/>
    </p:cViewPr>
  </p:notesTextViewPr>
  <p:notesViewPr>
    <p:cSldViewPr snapToGrid="0">
      <p:cViewPr varScale="1">
        <p:scale>
          <a:sx n="83" d="100"/>
          <a:sy n="83" d="100"/>
        </p:scale>
        <p:origin x="2010" y="9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92" Type="http://schemas.openxmlformats.org/officeDocument/2006/relationships/slide" Target="slides/slide291.xml"/><Relationship Id="rId297" Type="http://schemas.openxmlformats.org/officeDocument/2006/relationships/presProps" Target="presProp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handoutMaster" Target="handoutMasters/handoutMaster1.xml"/><Relationship Id="rId300" Type="http://schemas.openxmlformats.org/officeDocument/2006/relationships/tableStyles" Target="tableStyle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6F785E4C-26D8-4214-9C5B-C4059D87E60C}" type="datetimeFigureOut">
              <a:rPr lang="en-US" smtClean="0"/>
              <a:t>6/16/2020</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6F2DF57B-A8F1-428E-8C37-30770C031DE7}" type="slidenum">
              <a:rPr lang="en-US" smtClean="0"/>
              <a:t>‹#›</a:t>
            </a:fld>
            <a:endParaRPr lang="en-US"/>
          </a:p>
        </p:txBody>
      </p:sp>
    </p:spTree>
    <p:extLst>
      <p:ext uri="{BB962C8B-B14F-4D97-AF65-F5344CB8AC3E}">
        <p14:creationId xmlns:p14="http://schemas.microsoft.com/office/powerpoint/2010/main" val="31175177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0331585-3B2A-4D1C-AB7B-F7740F676C97}" type="datetimeFigureOut">
              <a:rPr lang="en-US" smtClean="0"/>
              <a:t>6/16/2020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81ED52B-E31C-4633-9C0F-3F1E6FA0A1CC}" type="slidenum">
              <a:rPr lang="en-US" smtClean="0"/>
              <a:t>‹#›</a:t>
            </a:fld>
            <a:endParaRPr lang="en-US"/>
          </a:p>
        </p:txBody>
      </p:sp>
    </p:spTree>
    <p:extLst>
      <p:ext uri="{BB962C8B-B14F-4D97-AF65-F5344CB8AC3E}">
        <p14:creationId xmlns:p14="http://schemas.microsoft.com/office/powerpoint/2010/main" val="294180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osha.gov/pls/oshaweb/owalink.query_links?src_doc_type=STANDARDS&amp;src_unique_file=1926_0501&amp;src_anchor_name=1926.501(b)(10)"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a:t>
            </a:fld>
            <a:endParaRPr lang="en-US"/>
          </a:p>
        </p:txBody>
      </p:sp>
    </p:spTree>
    <p:extLst>
      <p:ext uri="{BB962C8B-B14F-4D97-AF65-F5344CB8AC3E}">
        <p14:creationId xmlns:p14="http://schemas.microsoft.com/office/powerpoint/2010/main" val="922486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525133-B4BB-49CB-A9CC-42F6EF04196D}" type="slidenum">
              <a:rPr lang="en-US" altLang="en-US"/>
              <a:pPr>
                <a:spcBef>
                  <a:spcPct val="0"/>
                </a:spcBef>
              </a:pPr>
              <a:t>12</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Discuss the many benefits that participants of this class can expect to receive. They include but are not limited to:</a:t>
            </a:r>
          </a:p>
          <a:p>
            <a:pPr marL="174708" indent="-174708">
              <a:buFont typeface="Arial" panose="020B0604020202020204" pitchFamily="34" charset="0"/>
              <a:buChar char="•"/>
            </a:pPr>
            <a:r>
              <a:rPr lang="en-US" altLang="en-US" dirty="0">
                <a:latin typeface="Arial" panose="020B0604020202020204" pitchFamily="34" charset="0"/>
              </a:rPr>
              <a:t>Providing training to employees</a:t>
            </a:r>
          </a:p>
          <a:p>
            <a:pPr marL="174708" indent="-174708">
              <a:buFont typeface="Arial" panose="020B0604020202020204" pitchFamily="34" charset="0"/>
              <a:buChar char="•"/>
            </a:pPr>
            <a:r>
              <a:rPr lang="en-US" altLang="en-US" dirty="0">
                <a:latin typeface="Arial" panose="020B0604020202020204" pitchFamily="34" charset="0"/>
              </a:rPr>
              <a:t>Developing fall protection best practices</a:t>
            </a:r>
          </a:p>
          <a:p>
            <a:pPr marL="174708" indent="-174708">
              <a:buFont typeface="Arial" panose="020B0604020202020204" pitchFamily="34" charset="0"/>
              <a:buChar char="•"/>
            </a:pPr>
            <a:r>
              <a:rPr lang="en-US" altLang="en-US" dirty="0">
                <a:latin typeface="Arial" panose="020B0604020202020204" pitchFamily="34" charset="0"/>
              </a:rPr>
              <a:t>Implementing a fall protection plan, as needed, in accordance with 1926.502(k)</a:t>
            </a:r>
          </a:p>
        </p:txBody>
      </p:sp>
    </p:spTree>
    <p:extLst>
      <p:ext uri="{BB962C8B-B14F-4D97-AF65-F5344CB8AC3E}">
        <p14:creationId xmlns:p14="http://schemas.microsoft.com/office/powerpoint/2010/main" val="330361884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2279C7FA-0C7F-4945-BAC0-8AAE75BA97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0B449403-28AD-47BF-836F-8CBCEE37F2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photo shows an example of a ladder-jack scaffold.</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6740" name="Slide Number Placeholder 3">
            <a:extLst>
              <a:ext uri="{FF2B5EF4-FFF2-40B4-BE49-F238E27FC236}">
                <a16:creationId xmlns:a16="http://schemas.microsoft.com/office/drawing/2014/main" id="{D4259796-D7D6-4E9C-AEFD-38073591BF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00A00D9-4A78-4FFA-9119-27F8027307F1}" type="slidenum">
              <a:rPr lang="en-US" altLang="en-US"/>
              <a:pPr eaLnBrk="1" hangingPunct="1">
                <a:spcBef>
                  <a:spcPct val="0"/>
                </a:spcBef>
              </a:pPr>
              <a:t>107</a:t>
            </a:fld>
            <a:endParaRPr lang="en-US" altLang="en-US"/>
          </a:p>
        </p:txBody>
      </p:sp>
    </p:spTree>
    <p:extLst>
      <p:ext uri="{BB962C8B-B14F-4D97-AF65-F5344CB8AC3E}">
        <p14:creationId xmlns:p14="http://schemas.microsoft.com/office/powerpoint/2010/main" val="170076627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78707E3F-8618-49AE-8F33-C5C506EDEF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ECEF21BD-57F5-42A2-B8A0-215C416745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photo shows an example of an interior mobile scaffold.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7764" name="Slide Number Placeholder 3">
            <a:extLst>
              <a:ext uri="{FF2B5EF4-FFF2-40B4-BE49-F238E27FC236}">
                <a16:creationId xmlns:a16="http://schemas.microsoft.com/office/drawing/2014/main" id="{8BE64CF8-76FE-4DC2-A01B-DD1FD0E283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F83E5187-352A-47FE-B459-7D06D9278CDF}" type="slidenum">
              <a:rPr lang="en-US" altLang="en-US"/>
              <a:pPr eaLnBrk="1" hangingPunct="1">
                <a:spcBef>
                  <a:spcPct val="0"/>
                </a:spcBef>
              </a:pPr>
              <a:t>108</a:t>
            </a:fld>
            <a:endParaRPr lang="en-US" altLang="en-US"/>
          </a:p>
        </p:txBody>
      </p:sp>
    </p:spTree>
    <p:extLst>
      <p:ext uri="{BB962C8B-B14F-4D97-AF65-F5344CB8AC3E}">
        <p14:creationId xmlns:p14="http://schemas.microsoft.com/office/powerpoint/2010/main" val="91415248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629F5B92-A597-4638-9931-3A583F949C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E93D4133-3311-4C6B-9613-8C21A8D204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photo shows an example of a trestle scaffold.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8788" name="Slide Number Placeholder 3">
            <a:extLst>
              <a:ext uri="{FF2B5EF4-FFF2-40B4-BE49-F238E27FC236}">
                <a16:creationId xmlns:a16="http://schemas.microsoft.com/office/drawing/2014/main" id="{3E752445-2FA9-4CBB-BCCE-CA4A889223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A59E84AF-8CD8-4B1D-A5FA-7902C9C44C68}" type="slidenum">
              <a:rPr lang="en-US" altLang="en-US"/>
              <a:pPr eaLnBrk="1" hangingPunct="1">
                <a:spcBef>
                  <a:spcPct val="0"/>
                </a:spcBef>
              </a:pPr>
              <a:t>109</a:t>
            </a:fld>
            <a:endParaRPr lang="en-US" altLang="en-US"/>
          </a:p>
        </p:txBody>
      </p:sp>
    </p:spTree>
    <p:extLst>
      <p:ext uri="{BB962C8B-B14F-4D97-AF65-F5344CB8AC3E}">
        <p14:creationId xmlns:p14="http://schemas.microsoft.com/office/powerpoint/2010/main" val="195806512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B59B486A-C4F5-49E0-8DF8-FFAEE05722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a:extLst>
              <a:ext uri="{FF2B5EF4-FFF2-40B4-BE49-F238E27FC236}">
                <a16:creationId xmlns:a16="http://schemas.microsoft.com/office/drawing/2014/main" id="{6F66077D-3329-42D5-984E-E84E9B7311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photo shows an example of a top plate scaffold. This type of scaffold can be used to set floor joists, or roof joists.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9812" name="Slide Number Placeholder 3">
            <a:extLst>
              <a:ext uri="{FF2B5EF4-FFF2-40B4-BE49-F238E27FC236}">
                <a16:creationId xmlns:a16="http://schemas.microsoft.com/office/drawing/2014/main" id="{79BE259C-5810-47F3-8A71-D2F272A99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D501BB43-B6CD-41E7-B666-AE3349312742}" type="slidenum">
              <a:rPr lang="en-US" altLang="en-US"/>
              <a:pPr eaLnBrk="1" hangingPunct="1">
                <a:spcBef>
                  <a:spcPct val="0"/>
                </a:spcBef>
              </a:pPr>
              <a:t>110</a:t>
            </a:fld>
            <a:endParaRPr lang="en-US" altLang="en-US"/>
          </a:p>
        </p:txBody>
      </p:sp>
    </p:spTree>
    <p:extLst>
      <p:ext uri="{BB962C8B-B14F-4D97-AF65-F5344CB8AC3E}">
        <p14:creationId xmlns:p14="http://schemas.microsoft.com/office/powerpoint/2010/main" val="420051314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CE9BD06E-6B7A-4013-A9C9-E79A14EB5FFF}"/>
              </a:ext>
            </a:extLst>
          </p:cNvPr>
          <p:cNvSpPr>
            <a:spLocks noGrp="1" noRot="1" noChangeAspect="1" noTextEdit="1"/>
          </p:cNvSpPr>
          <p:nvPr>
            <p:ph type="sldImg"/>
          </p:nvPr>
        </p:nvSpPr>
        <p:spPr>
          <a:ln/>
        </p:spPr>
      </p:sp>
      <p:sp>
        <p:nvSpPr>
          <p:cNvPr id="83971" name="Notes Placeholder 2">
            <a:extLst>
              <a:ext uri="{FF2B5EF4-FFF2-40B4-BE49-F238E27FC236}">
                <a16:creationId xmlns:a16="http://schemas.microsoft.com/office/drawing/2014/main" id="{021419B9-5081-47E7-A404-8FB5C3F851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Discuss</a:t>
            </a:r>
            <a:r>
              <a:rPr lang="en-US" altLang="en-US" dirty="0">
                <a:latin typeface="Arial" panose="020B0604020202020204" pitchFamily="34" charset="0"/>
              </a:rPr>
              <a:t> the hazards associated with improperly constructed job-built scaffolds, and the types of interior and exterior scaffolding that is commercially available. It is important to always follow the manufacturer’s safety instructions regarding proper setup and use. </a:t>
            </a:r>
            <a:endParaRPr lang="en-US" altLang="en-US" b="1" dirty="0">
              <a:latin typeface="Arial" panose="020B0604020202020204" pitchFamily="34" charset="0"/>
            </a:endParaRPr>
          </a:p>
        </p:txBody>
      </p:sp>
      <p:sp>
        <p:nvSpPr>
          <p:cNvPr id="83972" name="Slide Number Placeholder 3">
            <a:extLst>
              <a:ext uri="{FF2B5EF4-FFF2-40B4-BE49-F238E27FC236}">
                <a16:creationId xmlns:a16="http://schemas.microsoft.com/office/drawing/2014/main" id="{85496361-EC9C-4A1F-BEEE-2BED210960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8070AB-AE8E-4CCD-A3E9-F7727D6F3D86}" type="slidenum">
              <a:rPr lang="en-US" altLang="en-US"/>
              <a:pPr>
                <a:spcBef>
                  <a:spcPct val="0"/>
                </a:spcBef>
              </a:pPr>
              <a:t>111</a:t>
            </a:fld>
            <a:endParaRPr lang="en-US" altLang="en-US"/>
          </a:p>
        </p:txBody>
      </p:sp>
    </p:spTree>
    <p:extLst>
      <p:ext uri="{BB962C8B-B14F-4D97-AF65-F5344CB8AC3E}">
        <p14:creationId xmlns:p14="http://schemas.microsoft.com/office/powerpoint/2010/main" val="11141622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BAB538DE-1E9A-41C4-8FCD-5B3BF59777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a:extLst>
              <a:ext uri="{FF2B5EF4-FFF2-40B4-BE49-F238E27FC236}">
                <a16:creationId xmlns:a16="http://schemas.microsoft.com/office/drawing/2014/main" id="{C8E7D24D-53FF-44BE-8E73-4A733AACB3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Discuss examples of common scaffold hazards on jobsites; which include:</a:t>
            </a:r>
          </a:p>
          <a:p>
            <a:pPr marL="171450" indent="-171450">
              <a:buFont typeface="Arial" panose="020B0604020202020204" pitchFamily="34" charset="0"/>
              <a:buChar char="•"/>
            </a:pPr>
            <a:r>
              <a:rPr lang="en-US" altLang="en-US" sz="1200" dirty="0"/>
              <a:t>Defective wood planks and inadequate planking overhang.</a:t>
            </a:r>
          </a:p>
          <a:p>
            <a:pPr marL="171450" indent="-171450">
              <a:buFont typeface="Arial" panose="020B0604020202020204" pitchFamily="34" charset="0"/>
              <a:buChar char="•"/>
            </a:pPr>
            <a:r>
              <a:rPr lang="en-US" altLang="en-US" sz="1200" dirty="0"/>
              <a:t>Unsafe access to scaffold.</a:t>
            </a:r>
          </a:p>
          <a:p>
            <a:pPr marL="171450" indent="-171450">
              <a:buFont typeface="Arial" panose="020B0604020202020204" pitchFamily="34" charset="0"/>
              <a:buChar char="•"/>
            </a:pPr>
            <a:r>
              <a:rPr lang="en-US" altLang="en-US" sz="1200" dirty="0"/>
              <a:t>Cross bracing not adequate.</a:t>
            </a:r>
          </a:p>
          <a:p>
            <a:pPr marL="171450" indent="-171450">
              <a:buFont typeface="Arial" panose="020B0604020202020204" pitchFamily="34" charset="0"/>
              <a:buChar char="•"/>
            </a:pPr>
            <a:r>
              <a:rPr lang="en-US" altLang="en-US" sz="1200" dirty="0"/>
              <a:t>Inadequate footings.</a:t>
            </a:r>
          </a:p>
          <a:p>
            <a:pPr marL="171450" indent="-171450">
              <a:buFont typeface="Arial" panose="020B0604020202020204" pitchFamily="34" charset="0"/>
              <a:buChar char="•"/>
            </a:pPr>
            <a:r>
              <a:rPr lang="en-US" altLang="en-US" sz="1200" dirty="0"/>
              <a:t>Bridging of scaffolds. </a:t>
            </a:r>
          </a:p>
          <a:p>
            <a:pPr marL="171450" indent="-171450">
              <a:buFont typeface="Arial" panose="020B0604020202020204" pitchFamily="34" charset="0"/>
              <a:buChar char="•"/>
            </a:pPr>
            <a:r>
              <a:rPr lang="en-US" altLang="en-US" sz="1200" dirty="0"/>
              <a:t>Working within 10 feet of overhead power lines (discuss in greater detail)</a:t>
            </a:r>
          </a:p>
          <a:p>
            <a:endParaRPr lang="en-US" altLang="en-US" dirty="0">
              <a:ea typeface="ＭＳ Ｐゴシック" panose="020B0600070205080204" pitchFamily="34" charset="-128"/>
            </a:endParaRPr>
          </a:p>
        </p:txBody>
      </p:sp>
      <p:sp>
        <p:nvSpPr>
          <p:cNvPr id="123908" name="Slide Number Placeholder 3">
            <a:extLst>
              <a:ext uri="{FF2B5EF4-FFF2-40B4-BE49-F238E27FC236}">
                <a16:creationId xmlns:a16="http://schemas.microsoft.com/office/drawing/2014/main" id="{E8560818-EBE6-4283-BADC-88AEE9C87F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309251AF-7FFF-456A-B902-531439872CAE}" type="slidenum">
              <a:rPr lang="en-US" altLang="en-US"/>
              <a:pPr eaLnBrk="1" hangingPunct="1">
                <a:spcBef>
                  <a:spcPct val="0"/>
                </a:spcBef>
              </a:pPr>
              <a:t>112</a:t>
            </a:fld>
            <a:endParaRPr lang="en-US" altLang="en-US"/>
          </a:p>
        </p:txBody>
      </p:sp>
    </p:spTree>
    <p:extLst>
      <p:ext uri="{BB962C8B-B14F-4D97-AF65-F5344CB8AC3E}">
        <p14:creationId xmlns:p14="http://schemas.microsoft.com/office/powerpoint/2010/main" val="397846192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employees working on a scaffold must be trained. Training should be conducted by a qualified person and include training on electrical hazards, fall protection, falling object protection, proper use, material handling and load-carrying capacities. </a:t>
            </a:r>
          </a:p>
        </p:txBody>
      </p:sp>
      <p:sp>
        <p:nvSpPr>
          <p:cNvPr id="4" name="Slide Number Placeholder 3"/>
          <p:cNvSpPr>
            <a:spLocks noGrp="1"/>
          </p:cNvSpPr>
          <p:nvPr>
            <p:ph type="sldNum" sz="quarter" idx="10"/>
          </p:nvPr>
        </p:nvSpPr>
        <p:spPr/>
        <p:txBody>
          <a:bodyPr/>
          <a:lstStyle/>
          <a:p>
            <a:fld id="{B81ED52B-E31C-4633-9C0F-3F1E6FA0A1CC}" type="slidenum">
              <a:rPr lang="en-US" smtClean="0"/>
              <a:t>113</a:t>
            </a:fld>
            <a:endParaRPr lang="en-US"/>
          </a:p>
        </p:txBody>
      </p:sp>
    </p:spTree>
    <p:extLst>
      <p:ext uri="{BB962C8B-B14F-4D97-AF65-F5344CB8AC3E}">
        <p14:creationId xmlns:p14="http://schemas.microsoft.com/office/powerpoint/2010/main" val="112582768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trigger height for when guardrails must be used on a scaffold is 10 feet. Additionally, a competent person must supervise the setup and take down of all scaffolding. The working deck of a scaffold must be fully planked, and the planks must be secured to prevent movement.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114</a:t>
            </a:fld>
            <a:endParaRPr lang="en-US"/>
          </a:p>
        </p:txBody>
      </p:sp>
    </p:spTree>
    <p:extLst>
      <p:ext uri="{BB962C8B-B14F-4D97-AF65-F5344CB8AC3E}">
        <p14:creationId xmlns:p14="http://schemas.microsoft.com/office/powerpoint/2010/main" val="363877907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C85E11FB-9FE6-4A0C-BA86-32813CE078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155A2CBE-3D93-4490-BF5B-232AE98373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Scaffolds must be capable of supporting 4 times the maximum intended load. Additionally, scaffolds must be placed on stable footings with a proper base plate, screw jacks and mudsills. </a:t>
            </a:r>
          </a:p>
        </p:txBody>
      </p:sp>
      <p:sp>
        <p:nvSpPr>
          <p:cNvPr id="125956" name="Slide Number Placeholder 3">
            <a:extLst>
              <a:ext uri="{FF2B5EF4-FFF2-40B4-BE49-F238E27FC236}">
                <a16:creationId xmlns:a16="http://schemas.microsoft.com/office/drawing/2014/main" id="{7A647F88-18CD-42E9-ACCE-1445EFC217E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DB90AAF2-C065-43C6-B3BC-07AECB62C23B}" type="slidenum">
              <a:rPr lang="en-US" altLang="en-US"/>
              <a:pPr eaLnBrk="1" hangingPunct="1">
                <a:spcBef>
                  <a:spcPct val="0"/>
                </a:spcBef>
              </a:pPr>
              <a:t>115</a:t>
            </a:fld>
            <a:endParaRPr lang="en-US" altLang="en-US"/>
          </a:p>
        </p:txBody>
      </p:sp>
    </p:spTree>
    <p:extLst>
      <p:ext uri="{BB962C8B-B14F-4D97-AF65-F5344CB8AC3E}">
        <p14:creationId xmlns:p14="http://schemas.microsoft.com/office/powerpoint/2010/main" val="12337659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BD764C0F-E963-4450-8942-A2F0A0BB25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a:extLst>
              <a:ext uri="{FF2B5EF4-FFF2-40B4-BE49-F238E27FC236}">
                <a16:creationId xmlns:a16="http://schemas.microsoft.com/office/drawing/2014/main" id="{6E0CBEAA-508F-4928-B259-1C9C614535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When calculating the anticipated load, factor in the weight of workers, equipment, tools and any materials being placed on the scaffold. </a:t>
            </a:r>
          </a:p>
        </p:txBody>
      </p:sp>
      <p:sp>
        <p:nvSpPr>
          <p:cNvPr id="126980" name="Slide Number Placeholder 3">
            <a:extLst>
              <a:ext uri="{FF2B5EF4-FFF2-40B4-BE49-F238E27FC236}">
                <a16:creationId xmlns:a16="http://schemas.microsoft.com/office/drawing/2014/main" id="{C8CB603C-7C5D-4D73-8BAA-153198E72A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1A1FBCAD-EC08-4F70-B53A-78A9ED7C61C1}" type="slidenum">
              <a:rPr lang="en-US" altLang="en-US"/>
              <a:pPr eaLnBrk="1" hangingPunct="1">
                <a:spcBef>
                  <a:spcPct val="0"/>
                </a:spcBef>
              </a:pPr>
              <a:t>116</a:t>
            </a:fld>
            <a:endParaRPr lang="en-US" altLang="en-US"/>
          </a:p>
        </p:txBody>
      </p:sp>
    </p:spTree>
    <p:extLst>
      <p:ext uri="{BB962C8B-B14F-4D97-AF65-F5344CB8AC3E}">
        <p14:creationId xmlns:p14="http://schemas.microsoft.com/office/powerpoint/2010/main" val="3457680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importance of taking proactive steps to protect workers from fall hazards in the residential construction industry. </a:t>
            </a:r>
            <a:br>
              <a:rPr lang="en-US" altLang="en-US" dirty="0">
                <a:latin typeface="Arial" panose="020B0604020202020204" pitchFamily="34" charset="0"/>
              </a:rPr>
            </a:br>
            <a:endParaRPr lang="en-US" altLang="en-US" dirty="0">
              <a:latin typeface="Arial" panose="020B0604020202020204" pitchFamily="34" charset="0"/>
            </a:endParaRPr>
          </a:p>
          <a:p>
            <a:r>
              <a:rPr lang="en-US" altLang="en-US" dirty="0">
                <a:latin typeface="Arial" panose="020B0604020202020204" pitchFamily="34" charset="0"/>
              </a:rPr>
              <a:t>Emphasize that falls are the leading cause of fatalities in the construction industry to really open participants eyes about the severity of this hazard and the injuries associated with it. </a:t>
            </a:r>
          </a:p>
          <a:p>
            <a:endParaRPr lang="en-US" altLang="en-US" dirty="0">
              <a:latin typeface="Arial" panose="020B0604020202020204" pitchFamily="34" charset="0"/>
            </a:endParaRPr>
          </a:p>
          <a:p>
            <a:r>
              <a:rPr lang="en-US" altLang="en-US" dirty="0">
                <a:latin typeface="Arial" panose="020B0604020202020204" pitchFamily="34" charset="0"/>
              </a:rPr>
              <a:t>Source:</a:t>
            </a:r>
            <a:r>
              <a:rPr lang="en-US" altLang="en-US" baseline="0" dirty="0">
                <a:latin typeface="Arial" panose="020B0604020202020204" pitchFamily="34" charset="0"/>
              </a:rPr>
              <a:t> </a:t>
            </a:r>
            <a:r>
              <a:rPr lang="en-US" altLang="en-US" dirty="0">
                <a:latin typeface="Arial" panose="020B0604020202020204" pitchFamily="34" charset="0"/>
              </a:rPr>
              <a:t>https://www.cpwr.com/sites/default/files/publications/DongFatalFallsInResidentialConstructionKF.pdf (Bureau of Labor Statistics’ Census of Fatal Occupational Injuries) </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C563EB4-BA31-449B-8C50-4C55C5F80E34}" type="slidenum">
              <a:rPr lang="en-US" altLang="en-US"/>
              <a:pPr>
                <a:spcBef>
                  <a:spcPct val="0"/>
                </a:spcBef>
              </a:pPr>
              <a:t>13</a:t>
            </a:fld>
            <a:endParaRPr lang="en-US" altLang="en-US"/>
          </a:p>
        </p:txBody>
      </p:sp>
    </p:spTree>
    <p:extLst>
      <p:ext uri="{BB962C8B-B14F-4D97-AF65-F5344CB8AC3E}">
        <p14:creationId xmlns:p14="http://schemas.microsoft.com/office/powerpoint/2010/main" val="42476049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212C7710-7109-4983-83CE-40CC8E06E6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3DDB8FFE-44BB-4EC4-A857-7CD005E961C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 front edge of all platforms must be within 14” of the face of the work or structure.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28004" name="Slide Number Placeholder 3">
            <a:extLst>
              <a:ext uri="{FF2B5EF4-FFF2-40B4-BE49-F238E27FC236}">
                <a16:creationId xmlns:a16="http://schemas.microsoft.com/office/drawing/2014/main" id="{21951AD0-C669-4ED5-BC65-8ACA85F3C6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EBAE14F-48CA-4B8C-BAA6-704F1C21446F}" type="slidenum">
              <a:rPr lang="en-US" altLang="en-US"/>
              <a:pPr eaLnBrk="1" hangingPunct="1">
                <a:spcBef>
                  <a:spcPct val="0"/>
                </a:spcBef>
              </a:pPr>
              <a:t>117</a:t>
            </a:fld>
            <a:endParaRPr lang="en-US" altLang="en-US"/>
          </a:p>
        </p:txBody>
      </p:sp>
    </p:spTree>
    <p:extLst>
      <p:ext uri="{BB962C8B-B14F-4D97-AF65-F5344CB8AC3E}">
        <p14:creationId xmlns:p14="http://schemas.microsoft.com/office/powerpoint/2010/main" val="370641244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56203FFA-B047-44C8-A1F5-9439F48F71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a:extLst>
              <a:ext uri="{FF2B5EF4-FFF2-40B4-BE49-F238E27FC236}">
                <a16:creationId xmlns:a16="http://schemas.microsoft.com/office/drawing/2014/main" id="{42133E54-A25B-46BD-A555-0F68B898DF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rPr>
              <a:t>Ends of platforms must extend at least 6” over the center line of the support, if not equipped with cleats or hooks to prevent movement.</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29028" name="Slide Number Placeholder 3">
            <a:extLst>
              <a:ext uri="{FF2B5EF4-FFF2-40B4-BE49-F238E27FC236}">
                <a16:creationId xmlns:a16="http://schemas.microsoft.com/office/drawing/2014/main" id="{015F9C37-8C79-4EAA-8B42-12FF7779CC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687C05A1-7EC1-40B9-984C-CEF9FEFC200D}" type="slidenum">
              <a:rPr lang="en-US" altLang="en-US"/>
              <a:pPr eaLnBrk="1" hangingPunct="1">
                <a:spcBef>
                  <a:spcPct val="0"/>
                </a:spcBef>
              </a:pPr>
              <a:t>118</a:t>
            </a:fld>
            <a:endParaRPr lang="en-US" altLang="en-US"/>
          </a:p>
        </p:txBody>
      </p:sp>
    </p:spTree>
    <p:extLst>
      <p:ext uri="{BB962C8B-B14F-4D97-AF65-F5344CB8AC3E}">
        <p14:creationId xmlns:p14="http://schemas.microsoft.com/office/powerpoint/2010/main" val="105889050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87A5CE44-E287-4D42-A7D0-76DD5C0B48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a:extLst>
              <a:ext uri="{FF2B5EF4-FFF2-40B4-BE49-F238E27FC236}">
                <a16:creationId xmlns:a16="http://schemas.microsoft.com/office/drawing/2014/main" id="{B7D789BD-DDF5-4A74-A995-0AF13045A9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Base plates and mudsills are required.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31076" name="Slide Number Placeholder 3">
            <a:extLst>
              <a:ext uri="{FF2B5EF4-FFF2-40B4-BE49-F238E27FC236}">
                <a16:creationId xmlns:a16="http://schemas.microsoft.com/office/drawing/2014/main" id="{F495CADE-0F6E-4A76-BEB5-8DAA69D237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1E66E91-F0BC-412F-8A85-C9671F3B84F6}" type="slidenum">
              <a:rPr lang="en-US" altLang="en-US"/>
              <a:pPr eaLnBrk="1" hangingPunct="1">
                <a:spcBef>
                  <a:spcPct val="0"/>
                </a:spcBef>
              </a:pPr>
              <a:t>119</a:t>
            </a:fld>
            <a:endParaRPr lang="en-US" altLang="en-US"/>
          </a:p>
        </p:txBody>
      </p:sp>
    </p:spTree>
    <p:extLst>
      <p:ext uri="{BB962C8B-B14F-4D97-AF65-F5344CB8AC3E}">
        <p14:creationId xmlns:p14="http://schemas.microsoft.com/office/powerpoint/2010/main" val="71173930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35D74831-D1FD-4CF8-A2E2-EB611168F3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a:extLst>
              <a:ext uri="{FF2B5EF4-FFF2-40B4-BE49-F238E27FC236}">
                <a16:creationId xmlns:a16="http://schemas.microsoft.com/office/drawing/2014/main" id="{592C1DE8-6458-4299-88E4-3D1A8BBEE6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Masonry bricks and blocks are not acceptable scaffold bases.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SEE, Inc.</a:t>
            </a:r>
          </a:p>
          <a:p>
            <a:endParaRPr lang="en-US" altLang="en-US" dirty="0">
              <a:ea typeface="ＭＳ Ｐゴシック" panose="020B0600070205080204" pitchFamily="34" charset="-128"/>
            </a:endParaRPr>
          </a:p>
        </p:txBody>
      </p:sp>
      <p:sp>
        <p:nvSpPr>
          <p:cNvPr id="132100" name="Slide Number Placeholder 3">
            <a:extLst>
              <a:ext uri="{FF2B5EF4-FFF2-40B4-BE49-F238E27FC236}">
                <a16:creationId xmlns:a16="http://schemas.microsoft.com/office/drawing/2014/main" id="{02FD6EA5-CE86-467E-A5C3-331E599CFE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AF0C9F82-4CFC-4AA8-804E-AA6A14CA4D93}" type="slidenum">
              <a:rPr lang="en-US" altLang="en-US"/>
              <a:pPr eaLnBrk="1" hangingPunct="1">
                <a:spcBef>
                  <a:spcPct val="0"/>
                </a:spcBef>
              </a:pPr>
              <a:t>120</a:t>
            </a:fld>
            <a:endParaRPr lang="en-US" altLang="en-US"/>
          </a:p>
        </p:txBody>
      </p:sp>
    </p:spTree>
    <p:extLst>
      <p:ext uri="{BB962C8B-B14F-4D97-AF65-F5344CB8AC3E}">
        <p14:creationId xmlns:p14="http://schemas.microsoft.com/office/powerpoint/2010/main" val="25286780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124D877B-E94B-415B-9382-12EA4746C8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a:extLst>
              <a:ext uri="{FF2B5EF4-FFF2-40B4-BE49-F238E27FC236}">
                <a16:creationId xmlns:a16="http://schemas.microsoft.com/office/drawing/2014/main" id="{C88FBD60-FA55-4CD3-BFBC-24BA37E618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Each platform on all working levels must be fully planked and secured. There should be no more than a 1” space between decking and planking should be nominal 2” x 10” and made of scaffold grade planks.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33124" name="Slide Number Placeholder 3">
            <a:extLst>
              <a:ext uri="{FF2B5EF4-FFF2-40B4-BE49-F238E27FC236}">
                <a16:creationId xmlns:a16="http://schemas.microsoft.com/office/drawing/2014/main" id="{2168150A-AA74-45BB-B544-F7E4DDCE37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0CCC920B-7889-42AF-A319-BE1983A92668}" type="slidenum">
              <a:rPr lang="en-US" altLang="en-US"/>
              <a:pPr eaLnBrk="1" hangingPunct="1">
                <a:spcBef>
                  <a:spcPct val="0"/>
                </a:spcBef>
              </a:pPr>
              <a:t>121</a:t>
            </a:fld>
            <a:endParaRPr lang="en-US" altLang="en-US"/>
          </a:p>
        </p:txBody>
      </p:sp>
    </p:spTree>
    <p:extLst>
      <p:ext uri="{BB962C8B-B14F-4D97-AF65-F5344CB8AC3E}">
        <p14:creationId xmlns:p14="http://schemas.microsoft.com/office/powerpoint/2010/main" val="83195139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ladder must be used when accessing a scaffold more than 2’ off the ground. Do not climb cross bracing. </a:t>
            </a:r>
          </a:p>
        </p:txBody>
      </p:sp>
      <p:sp>
        <p:nvSpPr>
          <p:cNvPr id="4" name="Slide Number Placeholder 3"/>
          <p:cNvSpPr>
            <a:spLocks noGrp="1"/>
          </p:cNvSpPr>
          <p:nvPr>
            <p:ph type="sldNum" sz="quarter" idx="10"/>
          </p:nvPr>
        </p:nvSpPr>
        <p:spPr/>
        <p:txBody>
          <a:bodyPr/>
          <a:lstStyle/>
          <a:p>
            <a:fld id="{B81ED52B-E31C-4633-9C0F-3F1E6FA0A1CC}" type="slidenum">
              <a:rPr lang="en-US" smtClean="0"/>
              <a:t>122</a:t>
            </a:fld>
            <a:endParaRPr lang="en-US"/>
          </a:p>
        </p:txBody>
      </p:sp>
    </p:spTree>
    <p:extLst>
      <p:ext uri="{BB962C8B-B14F-4D97-AF65-F5344CB8AC3E}">
        <p14:creationId xmlns:p14="http://schemas.microsoft.com/office/powerpoint/2010/main" val="358711339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a ladder placed against a fabricated frame scaffold to allow workers to access the working level safely. </a:t>
            </a:r>
          </a:p>
        </p:txBody>
      </p:sp>
      <p:sp>
        <p:nvSpPr>
          <p:cNvPr id="4" name="Slide Number Placeholder 3"/>
          <p:cNvSpPr>
            <a:spLocks noGrp="1"/>
          </p:cNvSpPr>
          <p:nvPr>
            <p:ph type="sldNum" sz="quarter" idx="10"/>
          </p:nvPr>
        </p:nvSpPr>
        <p:spPr/>
        <p:txBody>
          <a:bodyPr/>
          <a:lstStyle/>
          <a:p>
            <a:fld id="{B81ED52B-E31C-4633-9C0F-3F1E6FA0A1CC}" type="slidenum">
              <a:rPr lang="en-US" smtClean="0"/>
              <a:t>123</a:t>
            </a:fld>
            <a:endParaRPr lang="en-US"/>
          </a:p>
        </p:txBody>
      </p:sp>
    </p:spTree>
    <p:extLst>
      <p:ext uri="{BB962C8B-B14F-4D97-AF65-F5344CB8AC3E}">
        <p14:creationId xmlns:p14="http://schemas.microsoft.com/office/powerpoint/2010/main" val="31340192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DEDE238-ED31-404D-9353-01CAAFE91291}"/>
              </a:ext>
            </a:extLst>
          </p:cNvPr>
          <p:cNvSpPr>
            <a:spLocks noGrp="1" noRot="1" noChangeAspect="1" noTextEdit="1"/>
          </p:cNvSpPr>
          <p:nvPr>
            <p:ph type="sldImg"/>
          </p:nvPr>
        </p:nvSpPr>
        <p:spPr>
          <a:ln/>
        </p:spPr>
      </p:sp>
      <p:sp>
        <p:nvSpPr>
          <p:cNvPr id="92163" name="Notes Placeholder 2">
            <a:extLst>
              <a:ext uri="{FF2B5EF4-FFF2-40B4-BE49-F238E27FC236}">
                <a16:creationId xmlns:a16="http://schemas.microsoft.com/office/drawing/2014/main" id="{25719F3D-E3FB-41E3-8B39-955D94F7E3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requirements for guardrails on scaffolding. </a:t>
            </a:r>
          </a:p>
          <a:p>
            <a:endParaRPr lang="en-US" altLang="en-US" b="1" dirty="0">
              <a:latin typeface="Arial" panose="020B0604020202020204" pitchFamily="34" charset="0"/>
            </a:endParaRPr>
          </a:p>
          <a:p>
            <a:r>
              <a:rPr lang="en-US" altLang="en-US" dirty="0">
                <a:latin typeface="Arial" panose="020B0604020202020204" pitchFamily="34" charset="0"/>
              </a:rPr>
              <a:t>OSHA states that the top edge height of </a:t>
            </a:r>
            <a:r>
              <a:rPr lang="en-US" altLang="en-US" dirty="0" err="1">
                <a:latin typeface="Arial" panose="020B0604020202020204" pitchFamily="34" charset="0"/>
              </a:rPr>
              <a:t>toprails</a:t>
            </a:r>
            <a:r>
              <a:rPr lang="en-US" altLang="en-US" dirty="0">
                <a:latin typeface="Arial" panose="020B0604020202020204" pitchFamily="34" charset="0"/>
              </a:rPr>
              <a:t> or equivalent member on supported scaffolds manufactured or placed in service after January 1, 2000 shall be installed between 38 inches (0.97 m) and 45 inches (1.2 m) above the platform surface. The top edge height on supported scaffolds manufactured and placed in service before January 1, 2000, and on all suspended scaffolds where both a guardrail and a personal fall arrest system are required shall be between 36 inches (0.9 m) and 45 inches (1.2 m). </a:t>
            </a:r>
          </a:p>
          <a:p>
            <a:endParaRPr lang="en-US" altLang="en-US" dirty="0">
              <a:latin typeface="Arial" panose="020B0604020202020204" pitchFamily="34" charset="0"/>
            </a:endParaRPr>
          </a:p>
          <a:p>
            <a:r>
              <a:rPr lang="en-US" altLang="en-US" dirty="0">
                <a:latin typeface="Arial" panose="020B0604020202020204" pitchFamily="34" charset="0"/>
              </a:rPr>
              <a:t>Midrails, screens, mesh, intermediate vertical members, solid panels, and equivalent structural members of a guardrail system shall be capable of withstanding, without failure, a force applied in any downward or horizontal direction at any point along the midrail or other member of at least 75 pounds (333 n) for guardrail systems with a minimum 100 pound toprail capacity, and at least 150 pounds (666 n) for guardrail systems with a minimum 200 pound toprail capacity.</a:t>
            </a:r>
          </a:p>
          <a:p>
            <a:endParaRPr lang="en-US" altLang="en-US" dirty="0">
              <a:latin typeface="Arial" panose="020B0604020202020204" pitchFamily="34" charset="0"/>
            </a:endParaRPr>
          </a:p>
          <a:p>
            <a:endParaRPr lang="en-US" altLang="en-US" b="1" dirty="0">
              <a:latin typeface="Arial" panose="020B0604020202020204" pitchFamily="34" charset="0"/>
            </a:endParaRPr>
          </a:p>
        </p:txBody>
      </p:sp>
      <p:sp>
        <p:nvSpPr>
          <p:cNvPr id="92164" name="Slide Number Placeholder 3">
            <a:extLst>
              <a:ext uri="{FF2B5EF4-FFF2-40B4-BE49-F238E27FC236}">
                <a16:creationId xmlns:a16="http://schemas.microsoft.com/office/drawing/2014/main" id="{D2037993-AF02-4349-9F73-F86CBBB5D53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05F6AD5-CBB1-4C93-AF0C-EB887AF0A48A}" type="slidenum">
              <a:rPr lang="en-US" altLang="en-US"/>
              <a:pPr>
                <a:spcBef>
                  <a:spcPct val="0"/>
                </a:spcBef>
              </a:pPr>
              <a:t>124</a:t>
            </a:fld>
            <a:endParaRPr lang="en-US" altLang="en-US"/>
          </a:p>
        </p:txBody>
      </p:sp>
    </p:spTree>
    <p:extLst>
      <p:ext uri="{BB962C8B-B14F-4D97-AF65-F5344CB8AC3E}">
        <p14:creationId xmlns:p14="http://schemas.microsoft.com/office/powerpoint/2010/main" val="81235763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Tx/>
              <a:buChar char="•"/>
            </a:pPr>
            <a:r>
              <a:rPr lang="en-US" altLang="en-US" dirty="0">
                <a:latin typeface="Arial" panose="020B0604020202020204" pitchFamily="34" charset="0"/>
              </a:rPr>
              <a:t> Overall, a pretty well built stucco scaffold with proper guardrails.</a:t>
            </a:r>
          </a:p>
          <a:p>
            <a:pPr eaLnBrk="1" hangingPunct="1">
              <a:buFontTx/>
              <a:buChar char="•"/>
            </a:pPr>
            <a:r>
              <a:rPr lang="en-US" altLang="en-US" dirty="0">
                <a:latin typeface="Arial" panose="020B0604020202020204" pitchFamily="34" charset="0"/>
              </a:rPr>
              <a:t> Braces are used as top rails with </a:t>
            </a:r>
            <a:r>
              <a:rPr lang="en-US" altLang="en-US" dirty="0" err="1">
                <a:latin typeface="Arial" panose="020B0604020202020204" pitchFamily="34" charset="0"/>
              </a:rPr>
              <a:t>midrails</a:t>
            </a:r>
            <a:r>
              <a:rPr lang="en-US" altLang="en-US" dirty="0">
                <a:latin typeface="Arial" panose="020B0604020202020204" pitchFamily="34" charset="0"/>
              </a:rPr>
              <a:t> installed approximately half way</a:t>
            </a:r>
          </a:p>
          <a:p>
            <a:pPr eaLnBrk="1" hangingPunct="1">
              <a:buFontTx/>
              <a:buChar char="•"/>
            </a:pPr>
            <a:endParaRPr lang="en-US" altLang="en-US" dirty="0">
              <a:latin typeface="Arial" panose="020B0604020202020204" pitchFamily="34" charset="0"/>
            </a:endParaRPr>
          </a:p>
          <a:p>
            <a:r>
              <a:rPr lang="en-US" altLang="en-US" b="1" dirty="0">
                <a:latin typeface="Arial" panose="020B0604020202020204" pitchFamily="34" charset="0"/>
              </a:rPr>
              <a:t>Discuss</a:t>
            </a:r>
            <a:r>
              <a:rPr lang="en-US" altLang="en-US" dirty="0">
                <a:latin typeface="Arial" panose="020B0604020202020204" pitchFamily="34" charset="0"/>
              </a:rPr>
              <a:t> the requirements for guardrails on scaffolding. </a:t>
            </a:r>
          </a:p>
          <a:p>
            <a:endParaRPr lang="en-US" altLang="en-US" b="1" dirty="0">
              <a:latin typeface="Arial" panose="020B0604020202020204" pitchFamily="34" charset="0"/>
            </a:endParaRPr>
          </a:p>
          <a:p>
            <a:r>
              <a:rPr lang="en-US" altLang="en-US" dirty="0">
                <a:latin typeface="Arial" panose="020B0604020202020204" pitchFamily="34" charset="0"/>
              </a:rPr>
              <a:t>OSHA states that the top edge height of </a:t>
            </a:r>
            <a:r>
              <a:rPr lang="en-US" altLang="en-US" dirty="0" err="1">
                <a:latin typeface="Arial" panose="020B0604020202020204" pitchFamily="34" charset="0"/>
              </a:rPr>
              <a:t>toprails</a:t>
            </a:r>
            <a:r>
              <a:rPr lang="en-US" altLang="en-US" dirty="0">
                <a:latin typeface="Arial" panose="020B0604020202020204" pitchFamily="34" charset="0"/>
              </a:rPr>
              <a:t> or equivalent member on supported scaffolds manufactured or placed in service after January 1, 2000 shall be installed between 38 inches (0.97 m) and 45 inches (1.2 m) above the platform surface. The top edge height on supported scaffolds manufactured and placed in service before January 1, 2000, and on all suspended scaffolds where both a guardrail and a personal fall arrest system are required shall be between 36 inches (0.9 m) and 45 inches (1.2 m). </a:t>
            </a:r>
          </a:p>
          <a:p>
            <a:endParaRPr lang="en-US" altLang="en-US" dirty="0">
              <a:latin typeface="Arial" panose="020B0604020202020204" pitchFamily="34" charset="0"/>
            </a:endParaRPr>
          </a:p>
          <a:p>
            <a:r>
              <a:rPr lang="en-US" altLang="en-US" dirty="0" err="1">
                <a:latin typeface="Arial" panose="020B0604020202020204" pitchFamily="34" charset="0"/>
              </a:rPr>
              <a:t>Midrails</a:t>
            </a:r>
            <a:r>
              <a:rPr lang="en-US" altLang="en-US" dirty="0">
                <a:latin typeface="Arial" panose="020B0604020202020204" pitchFamily="34" charset="0"/>
              </a:rPr>
              <a:t>, screens, mesh, intermediate vertical members, solid panels, and equivalent structural members of a guardrail system shall be capable of withstanding, without failure, a force applied in any downward or horizontal direction at any point along the </a:t>
            </a:r>
            <a:r>
              <a:rPr lang="en-US" altLang="en-US" dirty="0" err="1">
                <a:latin typeface="Arial" panose="020B0604020202020204" pitchFamily="34" charset="0"/>
              </a:rPr>
              <a:t>midrail</a:t>
            </a:r>
            <a:r>
              <a:rPr lang="en-US" altLang="en-US" dirty="0">
                <a:latin typeface="Arial" panose="020B0604020202020204" pitchFamily="34" charset="0"/>
              </a:rPr>
              <a:t> or other member of at least 75 pounds (333 n) for guardrail systems with a minimum 100 pound </a:t>
            </a:r>
            <a:r>
              <a:rPr lang="en-US" altLang="en-US" dirty="0" err="1">
                <a:latin typeface="Arial" panose="020B0604020202020204" pitchFamily="34" charset="0"/>
              </a:rPr>
              <a:t>toprail</a:t>
            </a:r>
            <a:r>
              <a:rPr lang="en-US" altLang="en-US" dirty="0">
                <a:latin typeface="Arial" panose="020B0604020202020204" pitchFamily="34" charset="0"/>
              </a:rPr>
              <a:t> capacity, and at least 150 pounds (666 n) for guardrail systems with a minimum 200 pound </a:t>
            </a:r>
            <a:r>
              <a:rPr lang="en-US" altLang="en-US" dirty="0" err="1">
                <a:latin typeface="Arial" panose="020B0604020202020204" pitchFamily="34" charset="0"/>
              </a:rPr>
              <a:t>toprail</a:t>
            </a:r>
            <a:r>
              <a:rPr lang="en-US" altLang="en-US" dirty="0">
                <a:latin typeface="Arial" panose="020B0604020202020204" pitchFamily="34" charset="0"/>
              </a:rPr>
              <a:t> capacity.</a:t>
            </a:r>
          </a:p>
          <a:p>
            <a:pPr eaLnBrk="1" hangingPunct="1">
              <a:buFontTx/>
              <a:buChar char="•"/>
            </a:pP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125</a:t>
            </a:fld>
            <a:endParaRPr lang="en-US"/>
          </a:p>
        </p:txBody>
      </p:sp>
    </p:spTree>
    <p:extLst>
      <p:ext uri="{BB962C8B-B14F-4D97-AF65-F5344CB8AC3E}">
        <p14:creationId xmlns:p14="http://schemas.microsoft.com/office/powerpoint/2010/main" val="160904229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multiple unsafe practices, such as installing a scaffold on improper footing without the use of mudsills. Scaffolds should not be placed on blocks.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126</a:t>
            </a:fld>
            <a:endParaRPr lang="en-US" altLang="en-US"/>
          </a:p>
        </p:txBody>
      </p:sp>
    </p:spTree>
    <p:extLst>
      <p:ext uri="{BB962C8B-B14F-4D97-AF65-F5344CB8AC3E}">
        <p14:creationId xmlns:p14="http://schemas.microsoft.com/office/powerpoint/2010/main" val="3341321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Explain that serious injuries and fatalities can occur when falling from heights of less than 15 feet. Compare the height of a basketball hoop to the height of 15 feet, or the length of 5-yards on a football field. </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C563EB4-BA31-449B-8C50-4C55C5F80E34}" type="slidenum">
              <a:rPr lang="en-US" altLang="en-US"/>
              <a:pPr>
                <a:spcBef>
                  <a:spcPct val="0"/>
                </a:spcBef>
              </a:pPr>
              <a:t>14</a:t>
            </a:fld>
            <a:endParaRPr lang="en-US" altLang="en-US"/>
          </a:p>
        </p:txBody>
      </p:sp>
    </p:spTree>
    <p:extLst>
      <p:ext uri="{BB962C8B-B14F-4D97-AF65-F5344CB8AC3E}">
        <p14:creationId xmlns:p14="http://schemas.microsoft.com/office/powerpoint/2010/main" val="397621595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Examples of these hazards include:</a:t>
            </a:r>
          </a:p>
          <a:p>
            <a:pPr marL="171450" indent="-171450">
              <a:buFont typeface="Arial" panose="020B0604020202020204" pitchFamily="34" charset="0"/>
              <a:buChar char="•"/>
            </a:pPr>
            <a:r>
              <a:rPr lang="en-US" altLang="en-US" dirty="0">
                <a:latin typeface="Arial" panose="020B0604020202020204" pitchFamily="34" charset="0"/>
              </a:rPr>
              <a:t>Improper planking</a:t>
            </a:r>
          </a:p>
          <a:p>
            <a:pPr marL="171450" indent="-171450">
              <a:buFont typeface="Arial" panose="020B0604020202020204" pitchFamily="34" charset="0"/>
              <a:buChar char="•"/>
            </a:pPr>
            <a:r>
              <a:rPr lang="en-US" altLang="en-US" dirty="0">
                <a:latin typeface="Arial" panose="020B0604020202020204" pitchFamily="34" charset="0"/>
              </a:rPr>
              <a:t>Overloading of scaffold</a:t>
            </a:r>
          </a:p>
          <a:p>
            <a:pPr marL="171450" indent="-171450">
              <a:buFont typeface="Arial" panose="020B0604020202020204" pitchFamily="34" charset="0"/>
              <a:buChar char="•"/>
            </a:pPr>
            <a:r>
              <a:rPr lang="en-US" altLang="en-US" dirty="0">
                <a:latin typeface="Arial" panose="020B0604020202020204" pitchFamily="34" charset="0"/>
              </a:rPr>
              <a:t>Improper footing</a:t>
            </a:r>
          </a:p>
          <a:p>
            <a:pPr marL="171450" indent="-171450">
              <a:buFont typeface="Arial" panose="020B0604020202020204" pitchFamily="34" charset="0"/>
              <a:buChar char="•"/>
            </a:pPr>
            <a:r>
              <a:rPr lang="en-US" altLang="en-US" dirty="0">
                <a:latin typeface="Arial" panose="020B0604020202020204" pitchFamily="34" charset="0"/>
              </a:rPr>
              <a:t>Improper use of mudsills</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127</a:t>
            </a:fld>
            <a:endParaRPr lang="en-US" altLang="en-US"/>
          </a:p>
        </p:txBody>
      </p:sp>
    </p:spTree>
    <p:extLst>
      <p:ext uri="{BB962C8B-B14F-4D97-AF65-F5344CB8AC3E}">
        <p14:creationId xmlns:p14="http://schemas.microsoft.com/office/powerpoint/2010/main" val="389076378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128</a:t>
            </a:fld>
            <a:endParaRPr lang="en-US" altLang="en-US"/>
          </a:p>
        </p:txBody>
      </p:sp>
    </p:spTree>
    <p:extLst>
      <p:ext uri="{BB962C8B-B14F-4D97-AF65-F5344CB8AC3E}">
        <p14:creationId xmlns:p14="http://schemas.microsoft.com/office/powerpoint/2010/main" val="29070223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129</a:t>
            </a:fld>
            <a:endParaRPr lang="en-US" altLang="en-US"/>
          </a:p>
        </p:txBody>
      </p:sp>
    </p:spTree>
    <p:extLst>
      <p:ext uri="{BB962C8B-B14F-4D97-AF65-F5344CB8AC3E}">
        <p14:creationId xmlns:p14="http://schemas.microsoft.com/office/powerpoint/2010/main" val="186744948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Examples of these hazards include:</a:t>
            </a:r>
          </a:p>
          <a:p>
            <a:pPr marL="171450" indent="-171450">
              <a:buFont typeface="Arial" panose="020B0604020202020204" pitchFamily="34" charset="0"/>
              <a:buChar char="•"/>
            </a:pPr>
            <a:r>
              <a:rPr lang="en-US" altLang="en-US" dirty="0">
                <a:latin typeface="Arial" panose="020B0604020202020204" pitchFamily="34" charset="0"/>
              </a:rPr>
              <a:t>Improper planking</a:t>
            </a:r>
          </a:p>
          <a:p>
            <a:pPr marL="171450" indent="-171450">
              <a:buFont typeface="Arial" panose="020B0604020202020204" pitchFamily="34" charset="0"/>
              <a:buChar char="•"/>
            </a:pPr>
            <a:r>
              <a:rPr lang="en-US" altLang="en-US" dirty="0">
                <a:latin typeface="Arial" panose="020B0604020202020204" pitchFamily="34" charset="0"/>
              </a:rPr>
              <a:t>Overloading of scaffold</a:t>
            </a:r>
          </a:p>
          <a:p>
            <a:endParaRPr lang="en-US" altLang="en-US" dirty="0">
              <a:latin typeface="Arial" panose="020B0604020202020204" pitchFamily="34" charset="0"/>
            </a:endParaRP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130</a:t>
            </a:fld>
            <a:endParaRPr lang="en-US" altLang="en-US"/>
          </a:p>
        </p:txBody>
      </p:sp>
    </p:spTree>
    <p:extLst>
      <p:ext uri="{BB962C8B-B14F-4D97-AF65-F5344CB8AC3E}">
        <p14:creationId xmlns:p14="http://schemas.microsoft.com/office/powerpoint/2010/main" val="166646318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131</a:t>
            </a:fld>
            <a:endParaRPr lang="en-US" altLang="en-US"/>
          </a:p>
        </p:txBody>
      </p:sp>
    </p:spTree>
    <p:extLst>
      <p:ext uri="{BB962C8B-B14F-4D97-AF65-F5344CB8AC3E}">
        <p14:creationId xmlns:p14="http://schemas.microsoft.com/office/powerpoint/2010/main" val="168105290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Examples of these hazards include:</a:t>
            </a:r>
          </a:p>
          <a:p>
            <a:pPr marL="171450" indent="-171450">
              <a:buFont typeface="Arial" panose="020B0604020202020204" pitchFamily="34" charset="0"/>
              <a:buChar char="•"/>
            </a:pPr>
            <a:r>
              <a:rPr lang="en-US" altLang="en-US" dirty="0">
                <a:latin typeface="Arial" panose="020B0604020202020204" pitchFamily="34" charset="0"/>
              </a:rPr>
              <a:t>Improper planking</a:t>
            </a:r>
          </a:p>
          <a:p>
            <a:pPr marL="171450" indent="-171450">
              <a:buFont typeface="Arial" panose="020B0604020202020204" pitchFamily="34" charset="0"/>
              <a:buChar char="•"/>
            </a:pPr>
            <a:r>
              <a:rPr lang="en-US" altLang="en-US" dirty="0">
                <a:latin typeface="Arial" panose="020B0604020202020204" pitchFamily="34" charset="0"/>
              </a:rPr>
              <a:t>Improper footing</a:t>
            </a:r>
          </a:p>
          <a:p>
            <a:pPr marL="171450" indent="-171450">
              <a:buFont typeface="Arial" panose="020B0604020202020204" pitchFamily="34" charset="0"/>
              <a:buChar char="•"/>
            </a:pPr>
            <a:r>
              <a:rPr lang="en-US" altLang="en-US" dirty="0">
                <a:latin typeface="Arial" panose="020B0604020202020204" pitchFamily="34" charset="0"/>
              </a:rPr>
              <a:t>Improper use of mudsills</a:t>
            </a:r>
          </a:p>
          <a:p>
            <a:endParaRPr lang="en-US" altLang="en-US" dirty="0">
              <a:latin typeface="Arial" panose="020B0604020202020204" pitchFamily="34" charset="0"/>
            </a:endParaRP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132</a:t>
            </a:fld>
            <a:endParaRPr lang="en-US" altLang="en-US"/>
          </a:p>
        </p:txBody>
      </p:sp>
    </p:spTree>
    <p:extLst>
      <p:ext uri="{BB962C8B-B14F-4D97-AF65-F5344CB8AC3E}">
        <p14:creationId xmlns:p14="http://schemas.microsoft.com/office/powerpoint/2010/main" val="88923110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133</a:t>
            </a:fld>
            <a:endParaRPr lang="en-US" altLang="en-US"/>
          </a:p>
        </p:txBody>
      </p:sp>
    </p:spTree>
    <p:extLst>
      <p:ext uri="{BB962C8B-B14F-4D97-AF65-F5344CB8AC3E}">
        <p14:creationId xmlns:p14="http://schemas.microsoft.com/office/powerpoint/2010/main" val="317623745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various safety hazards shown in this photo.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134</a:t>
            </a:fld>
            <a:endParaRPr lang="en-US" altLang="en-US"/>
          </a:p>
        </p:txBody>
      </p:sp>
    </p:spTree>
    <p:extLst>
      <p:ext uri="{BB962C8B-B14F-4D97-AF65-F5344CB8AC3E}">
        <p14:creationId xmlns:p14="http://schemas.microsoft.com/office/powerpoint/2010/main" val="423346421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B7FD178E-6DC0-4E10-A3CE-1216AD87920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115371D-4029-4B04-8B18-78FE9CFA94DA}" type="slidenum">
              <a:rPr lang="en-US" altLang="en-US"/>
              <a:pPr>
                <a:spcBef>
                  <a:spcPct val="0"/>
                </a:spcBef>
              </a:pPr>
              <a:t>135</a:t>
            </a:fld>
            <a:endParaRPr lang="en-US" altLang="en-US"/>
          </a:p>
        </p:txBody>
      </p:sp>
      <p:sp>
        <p:nvSpPr>
          <p:cNvPr id="106499" name="Rectangle 2">
            <a:extLst>
              <a:ext uri="{FF2B5EF4-FFF2-40B4-BE49-F238E27FC236}">
                <a16:creationId xmlns:a16="http://schemas.microsoft.com/office/drawing/2014/main" id="{296D41EA-FAAB-4276-A599-8387C794D4F9}"/>
              </a:ext>
            </a:extLst>
          </p:cNvPr>
          <p:cNvSpPr>
            <a:spLocks noGrp="1" noRot="1" noChangeAspect="1" noChangeArrowheads="1" noTextEdit="1"/>
          </p:cNvSpPr>
          <p:nvPr>
            <p:ph type="sldImg"/>
          </p:nvPr>
        </p:nvSpPr>
        <p:spPr>
          <a:ln/>
        </p:spPr>
      </p:sp>
      <p:sp>
        <p:nvSpPr>
          <p:cNvPr id="106500" name="Rectangle 3">
            <a:extLst>
              <a:ext uri="{FF2B5EF4-FFF2-40B4-BE49-F238E27FC236}">
                <a16:creationId xmlns:a16="http://schemas.microsoft.com/office/drawing/2014/main" id="{9744DFA5-B6C9-42EA-8651-37118A5D29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Planks with visible defects, such as bowing and cracks (as shown in this slide) must not be used.</a:t>
            </a:r>
          </a:p>
        </p:txBody>
      </p:sp>
    </p:spTree>
    <p:extLst>
      <p:ext uri="{BB962C8B-B14F-4D97-AF65-F5344CB8AC3E}">
        <p14:creationId xmlns:p14="http://schemas.microsoft.com/office/powerpoint/2010/main" val="264298928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C53BD447-F479-4354-B1ED-4BE1CC50E90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5857E3-28E8-426C-8B1A-CDF6BE3985D9}" type="slidenum">
              <a:rPr lang="en-US" altLang="en-US"/>
              <a:pPr>
                <a:spcBef>
                  <a:spcPct val="0"/>
                </a:spcBef>
              </a:pPr>
              <a:t>136</a:t>
            </a:fld>
            <a:endParaRPr lang="en-US" altLang="en-US"/>
          </a:p>
        </p:txBody>
      </p:sp>
      <p:sp>
        <p:nvSpPr>
          <p:cNvPr id="108547" name="Rectangle 2">
            <a:extLst>
              <a:ext uri="{FF2B5EF4-FFF2-40B4-BE49-F238E27FC236}">
                <a16:creationId xmlns:a16="http://schemas.microsoft.com/office/drawing/2014/main" id="{9C9904E1-D602-48F6-813A-45760BDD7260}"/>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2B59B3BD-99B8-4648-8F75-8D3BE921E7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Planks with visible defects, such as bowing and cracks (as shown in this slide) must not be used.</a:t>
            </a:r>
          </a:p>
        </p:txBody>
      </p:sp>
    </p:spTree>
    <p:extLst>
      <p:ext uri="{BB962C8B-B14F-4D97-AF65-F5344CB8AC3E}">
        <p14:creationId xmlns:p14="http://schemas.microsoft.com/office/powerpoint/2010/main" val="1328611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2015, the total for falls to lower level was 648 fatal work injuries. Of the cases where height of fall was known (538 cases), more than 2 out of every 5 fatal falls were falls of 15 feet or less. About one in five cases with a known height involved falls from more than 30 feet. </a:t>
            </a:r>
          </a:p>
        </p:txBody>
      </p:sp>
      <p:sp>
        <p:nvSpPr>
          <p:cNvPr id="4" name="Slide Number Placeholder 3"/>
          <p:cNvSpPr>
            <a:spLocks noGrp="1"/>
          </p:cNvSpPr>
          <p:nvPr>
            <p:ph type="sldNum" sz="quarter" idx="10"/>
          </p:nvPr>
        </p:nvSpPr>
        <p:spPr/>
        <p:txBody>
          <a:bodyPr/>
          <a:lstStyle/>
          <a:p>
            <a:fld id="{B81ED52B-E31C-4633-9C0F-3F1E6FA0A1CC}" type="slidenum">
              <a:rPr lang="en-US" smtClean="0"/>
              <a:t>15</a:t>
            </a:fld>
            <a:endParaRPr lang="en-US"/>
          </a:p>
        </p:txBody>
      </p:sp>
    </p:spTree>
    <p:extLst>
      <p:ext uri="{BB962C8B-B14F-4D97-AF65-F5344CB8AC3E}">
        <p14:creationId xmlns:p14="http://schemas.microsoft.com/office/powerpoint/2010/main" val="15142929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FD167214-4D38-4688-B586-A48603D23F20}"/>
              </a:ext>
            </a:extLst>
          </p:cNvPr>
          <p:cNvSpPr>
            <a:spLocks noGrp="1" noRot="1" noChangeAspect="1" noTextEdit="1"/>
          </p:cNvSpPr>
          <p:nvPr>
            <p:ph type="sldImg"/>
          </p:nvPr>
        </p:nvSpPr>
        <p:spPr>
          <a:ln/>
        </p:spPr>
      </p:sp>
      <p:sp>
        <p:nvSpPr>
          <p:cNvPr id="126979" name="Notes Placeholder 2">
            <a:extLst>
              <a:ext uri="{FF2B5EF4-FFF2-40B4-BE49-F238E27FC236}">
                <a16:creationId xmlns:a16="http://schemas.microsoft.com/office/drawing/2014/main" id="{83D996D7-4CBC-41EE-BCF4-1C97E1E55D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There are many hazards associated with using job-made scaffolds, including the lack of available engineering data to show the maximum intended load. Only use approved scaffolding material on a jobsite. This photo shows worker using a job-made scaffold, which is unsafe and could cause a worker to experience a fatal fall.</a:t>
            </a:r>
          </a:p>
        </p:txBody>
      </p:sp>
      <p:sp>
        <p:nvSpPr>
          <p:cNvPr id="126980" name="Slide Number Placeholder 3">
            <a:extLst>
              <a:ext uri="{FF2B5EF4-FFF2-40B4-BE49-F238E27FC236}">
                <a16:creationId xmlns:a16="http://schemas.microsoft.com/office/drawing/2014/main" id="{E68BF463-6A6D-4A39-AC63-942E9C2D8A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2AC811F-A57B-40CD-BFB8-8DF667750276}" type="slidenum">
              <a:rPr lang="en-US" altLang="en-US"/>
              <a:pPr>
                <a:spcBef>
                  <a:spcPct val="0"/>
                </a:spcBef>
              </a:pPr>
              <a:t>137</a:t>
            </a:fld>
            <a:endParaRPr lang="en-US" altLang="en-US"/>
          </a:p>
        </p:txBody>
      </p:sp>
    </p:spTree>
    <p:extLst>
      <p:ext uri="{BB962C8B-B14F-4D97-AF65-F5344CB8AC3E}">
        <p14:creationId xmlns:p14="http://schemas.microsoft.com/office/powerpoint/2010/main" val="10036130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98971535-20C1-49C6-AA64-24D73917AA62}"/>
              </a:ext>
            </a:extLst>
          </p:cNvPr>
          <p:cNvSpPr>
            <a:spLocks noGrp="1" noRot="1" noChangeAspect="1" noTextEdit="1"/>
          </p:cNvSpPr>
          <p:nvPr>
            <p:ph type="sldImg"/>
          </p:nvPr>
        </p:nvSpPr>
        <p:spPr>
          <a:ln/>
        </p:spPr>
      </p:sp>
      <p:sp>
        <p:nvSpPr>
          <p:cNvPr id="112643" name="Notes Placeholder 2">
            <a:extLst>
              <a:ext uri="{FF2B5EF4-FFF2-40B4-BE49-F238E27FC236}">
                <a16:creationId xmlns:a16="http://schemas.microsoft.com/office/drawing/2014/main" id="{117CCDF0-11E2-443D-BBC4-98F40ABB33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picture shows a fully planked scaffold complete with a kick-plate. </a:t>
            </a:r>
          </a:p>
        </p:txBody>
      </p:sp>
      <p:sp>
        <p:nvSpPr>
          <p:cNvPr id="112644" name="Slide Number Placeholder 3">
            <a:extLst>
              <a:ext uri="{FF2B5EF4-FFF2-40B4-BE49-F238E27FC236}">
                <a16:creationId xmlns:a16="http://schemas.microsoft.com/office/drawing/2014/main" id="{C37B94C2-0831-4C65-9CCA-ED63FF4A962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744CB96-74F9-4CEB-B64B-FF96F648B86D}" type="slidenum">
              <a:rPr lang="en-US" altLang="en-US"/>
              <a:pPr>
                <a:spcBef>
                  <a:spcPct val="0"/>
                </a:spcBef>
              </a:pPr>
              <a:t>138</a:t>
            </a:fld>
            <a:endParaRPr lang="en-US" altLang="en-US"/>
          </a:p>
        </p:txBody>
      </p:sp>
    </p:spTree>
    <p:extLst>
      <p:ext uri="{BB962C8B-B14F-4D97-AF65-F5344CB8AC3E}">
        <p14:creationId xmlns:p14="http://schemas.microsoft.com/office/powerpoint/2010/main" val="380311493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3840D4D6-1D3A-437F-B9B5-8C75CF930F58}"/>
              </a:ext>
            </a:extLst>
          </p:cNvPr>
          <p:cNvSpPr>
            <a:spLocks noGrp="1" noRot="1" noChangeAspect="1" noTextEdit="1"/>
          </p:cNvSpPr>
          <p:nvPr>
            <p:ph type="sldImg"/>
          </p:nvPr>
        </p:nvSpPr>
        <p:spPr>
          <a:ln/>
        </p:spPr>
      </p:sp>
      <p:sp>
        <p:nvSpPr>
          <p:cNvPr id="118787" name="Notes Placeholder 2">
            <a:extLst>
              <a:ext uri="{FF2B5EF4-FFF2-40B4-BE49-F238E27FC236}">
                <a16:creationId xmlns:a16="http://schemas.microsoft.com/office/drawing/2014/main" id="{A5216038-C671-4159-AF58-2422D0815E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a properly used pump jack scaffold. </a:t>
            </a:r>
          </a:p>
        </p:txBody>
      </p:sp>
      <p:sp>
        <p:nvSpPr>
          <p:cNvPr id="118788" name="Slide Number Placeholder 3">
            <a:extLst>
              <a:ext uri="{FF2B5EF4-FFF2-40B4-BE49-F238E27FC236}">
                <a16:creationId xmlns:a16="http://schemas.microsoft.com/office/drawing/2014/main" id="{6A17A04B-C21B-42FF-AC79-EABCDAD2FF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54E20ED-BE92-4147-B0BD-166F2DB07E95}" type="slidenum">
              <a:rPr lang="en-US" altLang="en-US"/>
              <a:pPr>
                <a:spcBef>
                  <a:spcPct val="0"/>
                </a:spcBef>
              </a:pPr>
              <a:t>139</a:t>
            </a:fld>
            <a:endParaRPr lang="en-US" altLang="en-US"/>
          </a:p>
        </p:txBody>
      </p:sp>
    </p:spTree>
    <p:extLst>
      <p:ext uri="{BB962C8B-B14F-4D97-AF65-F5344CB8AC3E}">
        <p14:creationId xmlns:p14="http://schemas.microsoft.com/office/powerpoint/2010/main" val="423926873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27710F93-EBF2-4F5F-84EE-87B1872C5B4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C1F16EB-5828-4D78-B270-ECEA25E23D81}" type="slidenum">
              <a:rPr lang="en-US" altLang="en-US"/>
              <a:pPr>
                <a:spcBef>
                  <a:spcPct val="0"/>
                </a:spcBef>
              </a:pPr>
              <a:t>140</a:t>
            </a:fld>
            <a:endParaRPr lang="en-US" altLang="en-US"/>
          </a:p>
        </p:txBody>
      </p:sp>
      <p:sp>
        <p:nvSpPr>
          <p:cNvPr id="120835" name="Rectangle 2">
            <a:extLst>
              <a:ext uri="{FF2B5EF4-FFF2-40B4-BE49-F238E27FC236}">
                <a16:creationId xmlns:a16="http://schemas.microsoft.com/office/drawing/2014/main" id="{782C4895-1CD5-4F2A-9468-52F4243E35EB}"/>
              </a:ext>
            </a:extLst>
          </p:cNvPr>
          <p:cNvSpPr>
            <a:spLocks noGrp="1" noRot="1" noChangeAspect="1" noChangeArrowheads="1" noTextEdit="1"/>
          </p:cNvSpPr>
          <p:nvPr>
            <p:ph type="sldImg"/>
          </p:nvPr>
        </p:nvSpPr>
        <p:spPr>
          <a:ln/>
        </p:spPr>
      </p:sp>
      <p:sp>
        <p:nvSpPr>
          <p:cNvPr id="120836" name="Rectangle 3">
            <a:extLst>
              <a:ext uri="{FF2B5EF4-FFF2-40B4-BE49-F238E27FC236}">
                <a16:creationId xmlns:a16="http://schemas.microsoft.com/office/drawing/2014/main" id="{A59F0FAD-EE97-465A-AFCF-3004758D9EE7}"/>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Ladder jack scaffolds cannot exceed 20ft and workers must use a PFAS if they are working higher than 10ft.  </a:t>
            </a:r>
          </a:p>
        </p:txBody>
      </p:sp>
    </p:spTree>
    <p:extLst>
      <p:ext uri="{BB962C8B-B14F-4D97-AF65-F5344CB8AC3E}">
        <p14:creationId xmlns:p14="http://schemas.microsoft.com/office/powerpoint/2010/main" val="407913157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C8272E86-5EC4-416D-8BA4-95BFACF70D7B}"/>
              </a:ext>
            </a:extLst>
          </p:cNvPr>
          <p:cNvSpPr>
            <a:spLocks noGrp="1" noRot="1" noChangeAspect="1" noTextEdit="1"/>
          </p:cNvSpPr>
          <p:nvPr>
            <p:ph type="sldImg"/>
          </p:nvPr>
        </p:nvSpPr>
        <p:spPr>
          <a:ln/>
        </p:spPr>
      </p:sp>
      <p:sp>
        <p:nvSpPr>
          <p:cNvPr id="133123" name="Notes Placeholder 2">
            <a:extLst>
              <a:ext uri="{FF2B5EF4-FFF2-40B4-BE49-F238E27FC236}">
                <a16:creationId xmlns:a16="http://schemas.microsoft.com/office/drawing/2014/main" id="{675328C8-96C5-453F-A271-E8E5291E1B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Aerial lift can be a safe alternative to working from ladders or other forms of scaffolding. These lifts can be used for a variety of tasks including the attachment of exterior fixtures or accessories. </a:t>
            </a:r>
          </a:p>
        </p:txBody>
      </p:sp>
      <p:sp>
        <p:nvSpPr>
          <p:cNvPr id="133124" name="Slide Number Placeholder 3">
            <a:extLst>
              <a:ext uri="{FF2B5EF4-FFF2-40B4-BE49-F238E27FC236}">
                <a16:creationId xmlns:a16="http://schemas.microsoft.com/office/drawing/2014/main" id="{156A0F31-89D3-4425-ABB2-2E6D306880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1533B64-2418-4095-88F7-41298111E5CF}" type="slidenum">
              <a:rPr lang="en-US" altLang="en-US"/>
              <a:pPr>
                <a:spcBef>
                  <a:spcPct val="0"/>
                </a:spcBef>
              </a:pPr>
              <a:t>141</a:t>
            </a:fld>
            <a:endParaRPr lang="en-US" altLang="en-US"/>
          </a:p>
        </p:txBody>
      </p:sp>
    </p:spTree>
    <p:extLst>
      <p:ext uri="{BB962C8B-B14F-4D97-AF65-F5344CB8AC3E}">
        <p14:creationId xmlns:p14="http://schemas.microsoft.com/office/powerpoint/2010/main" val="395810189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a:extLst>
              <a:ext uri="{FF2B5EF4-FFF2-40B4-BE49-F238E27FC236}">
                <a16:creationId xmlns:a16="http://schemas.microsoft.com/office/drawing/2014/main" id="{001612BD-706F-4AF5-80FB-A3FA7CF3213A}"/>
              </a:ext>
            </a:extLst>
          </p:cNvPr>
          <p:cNvSpPr>
            <a:spLocks noGrp="1" noRot="1" noChangeAspect="1" noTextEdit="1"/>
          </p:cNvSpPr>
          <p:nvPr>
            <p:ph type="sldImg"/>
          </p:nvPr>
        </p:nvSpPr>
        <p:spPr>
          <a:ln/>
        </p:spPr>
      </p:sp>
      <p:sp>
        <p:nvSpPr>
          <p:cNvPr id="135171" name="Notes Placeholder 2">
            <a:extLst>
              <a:ext uri="{FF2B5EF4-FFF2-40B4-BE49-F238E27FC236}">
                <a16:creationId xmlns:a16="http://schemas.microsoft.com/office/drawing/2014/main" id="{2B1C067A-C9DD-4767-91C5-96CB9A0FC1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Picture of an aerial lift on a residential construction jobsite. </a:t>
            </a:r>
          </a:p>
        </p:txBody>
      </p:sp>
      <p:sp>
        <p:nvSpPr>
          <p:cNvPr id="135172" name="Slide Number Placeholder 3">
            <a:extLst>
              <a:ext uri="{FF2B5EF4-FFF2-40B4-BE49-F238E27FC236}">
                <a16:creationId xmlns:a16="http://schemas.microsoft.com/office/drawing/2014/main" id="{655D66AC-3937-4921-89F7-E7BC6A7A12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0DDB1FB-2DA9-4E99-9A14-818EE7CB7C0A}" type="slidenum">
              <a:rPr lang="en-US" altLang="en-US"/>
              <a:pPr>
                <a:spcBef>
                  <a:spcPct val="0"/>
                </a:spcBef>
              </a:pPr>
              <a:t>142</a:t>
            </a:fld>
            <a:endParaRPr lang="en-US" altLang="en-US"/>
          </a:p>
        </p:txBody>
      </p:sp>
    </p:spTree>
    <p:extLst>
      <p:ext uri="{BB962C8B-B14F-4D97-AF65-F5344CB8AC3E}">
        <p14:creationId xmlns:p14="http://schemas.microsoft.com/office/powerpoint/2010/main" val="60769919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a:extLst>
              <a:ext uri="{FF2B5EF4-FFF2-40B4-BE49-F238E27FC236}">
                <a16:creationId xmlns:a16="http://schemas.microsoft.com/office/drawing/2014/main" id="{3FC07A2E-C1F3-4B3A-9C28-261EAEBC5E80}"/>
              </a:ext>
            </a:extLst>
          </p:cNvPr>
          <p:cNvSpPr>
            <a:spLocks noGrp="1" noRot="1" noChangeAspect="1" noTextEdit="1"/>
          </p:cNvSpPr>
          <p:nvPr>
            <p:ph type="sldImg"/>
          </p:nvPr>
        </p:nvSpPr>
        <p:spPr>
          <a:ln/>
        </p:spPr>
      </p:sp>
      <p:sp>
        <p:nvSpPr>
          <p:cNvPr id="137219" name="Notes Placeholder 2">
            <a:extLst>
              <a:ext uri="{FF2B5EF4-FFF2-40B4-BE49-F238E27FC236}">
                <a16:creationId xmlns:a16="http://schemas.microsoft.com/office/drawing/2014/main" id="{ED0BFF6C-730C-44D5-9BEF-97A98233BC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Picture showing a personnel basket attached to a forklift (left) and the use of a PFAS attached to an anchor point on an aerial lift (on the right). </a:t>
            </a:r>
          </a:p>
          <a:p>
            <a:r>
              <a:rPr lang="en-US" altLang="en-US" dirty="0">
                <a:latin typeface="Arial" panose="020B0604020202020204" pitchFamily="34" charset="0"/>
              </a:rPr>
              <a:t>A personnel basket attached to a forklift must be approved by the forklift manufacturer or by a registered professional engineer.</a:t>
            </a:r>
          </a:p>
        </p:txBody>
      </p:sp>
      <p:sp>
        <p:nvSpPr>
          <p:cNvPr id="137220" name="Slide Number Placeholder 3">
            <a:extLst>
              <a:ext uri="{FF2B5EF4-FFF2-40B4-BE49-F238E27FC236}">
                <a16:creationId xmlns:a16="http://schemas.microsoft.com/office/drawing/2014/main" id="{B463629F-2ECB-4415-A494-28F16FFB32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FED62F9-6157-49B9-B7E6-8D65855C7F48}" type="slidenum">
              <a:rPr lang="en-US" altLang="en-US"/>
              <a:pPr>
                <a:spcBef>
                  <a:spcPct val="0"/>
                </a:spcBef>
              </a:pPr>
              <a:t>143</a:t>
            </a:fld>
            <a:endParaRPr lang="en-US" altLang="en-US"/>
          </a:p>
        </p:txBody>
      </p:sp>
    </p:spTree>
    <p:extLst>
      <p:ext uri="{BB962C8B-B14F-4D97-AF65-F5344CB8AC3E}">
        <p14:creationId xmlns:p14="http://schemas.microsoft.com/office/powerpoint/2010/main" val="54857153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AE9B6443-F4A2-4771-B0E9-4EFD5DAA62AA}"/>
              </a:ext>
            </a:extLst>
          </p:cNvPr>
          <p:cNvSpPr>
            <a:spLocks noGrp="1" noRot="1" noChangeAspect="1" noTextEdit="1"/>
          </p:cNvSpPr>
          <p:nvPr>
            <p:ph type="sldImg"/>
          </p:nvPr>
        </p:nvSpPr>
        <p:spPr>
          <a:ln/>
        </p:spPr>
      </p:sp>
      <p:sp>
        <p:nvSpPr>
          <p:cNvPr id="139267" name="Notes Placeholder 2">
            <a:extLst>
              <a:ext uri="{FF2B5EF4-FFF2-40B4-BE49-F238E27FC236}">
                <a16:creationId xmlns:a16="http://schemas.microsoft.com/office/drawing/2014/main" id="{D3483508-C4B1-4F35-BDD1-8AAFFF4F72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Aerial lift competent person requirements:</a:t>
            </a:r>
          </a:p>
          <a:p>
            <a:pPr marL="0" lvl="0" indent="0">
              <a:buFont typeface="Arial" panose="020B0604020202020204" pitchFamily="34" charset="0"/>
              <a:buChar char="•"/>
            </a:pPr>
            <a:r>
              <a:rPr lang="en-US" altLang="en-US" sz="2400" dirty="0"/>
              <a:t> Restrict operation of aerial lifts or forklift vehicles to trained and authorized personnel.</a:t>
            </a:r>
          </a:p>
          <a:p>
            <a:pPr marL="0" lvl="0" indent="0">
              <a:buFont typeface="Arial" panose="020B0604020202020204" pitchFamily="34" charset="0"/>
              <a:buChar char="•"/>
            </a:pPr>
            <a:r>
              <a:rPr lang="en-US" altLang="en-US" sz="2400" dirty="0"/>
              <a:t> Use only commercially built personnel baskets designed for lifting workers. </a:t>
            </a:r>
          </a:p>
          <a:p>
            <a:pPr marL="0" lvl="0" indent="0">
              <a:buFont typeface="Arial" panose="020B0604020202020204" pitchFamily="34" charset="0"/>
              <a:buChar char="•"/>
            </a:pPr>
            <a:r>
              <a:rPr lang="en-US" altLang="en-US" dirty="0"/>
              <a:t> Follow the American National Standards Institute’s (ANSI) standards for using personnel lift baskets.</a:t>
            </a:r>
          </a:p>
          <a:p>
            <a:pPr marL="0" lvl="0" indent="0">
              <a:buFont typeface="Arial" panose="020B0604020202020204" pitchFamily="34" charset="0"/>
              <a:buChar char="•"/>
            </a:pPr>
            <a:r>
              <a:rPr lang="en-US" altLang="en-US" sz="2400" dirty="0"/>
              <a:t> Make certain that homemade boxes lifted by a forklift are not used—homemade boxes are unacceptable.</a:t>
            </a:r>
          </a:p>
          <a:p>
            <a:endParaRPr lang="en-US" altLang="en-US" b="0" dirty="0">
              <a:latin typeface="Arial" panose="020B0604020202020204" pitchFamily="34" charset="0"/>
            </a:endParaRPr>
          </a:p>
          <a:p>
            <a:endParaRPr lang="en-US" altLang="en-US" b="0" dirty="0">
              <a:latin typeface="Arial" panose="020B0604020202020204" pitchFamily="34" charset="0"/>
            </a:endParaRPr>
          </a:p>
        </p:txBody>
      </p:sp>
      <p:sp>
        <p:nvSpPr>
          <p:cNvPr id="139268" name="Slide Number Placeholder 3">
            <a:extLst>
              <a:ext uri="{FF2B5EF4-FFF2-40B4-BE49-F238E27FC236}">
                <a16:creationId xmlns:a16="http://schemas.microsoft.com/office/drawing/2014/main" id="{F799E998-35FC-47EE-8A37-3D9532C541B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3644143-63FF-4A3C-8918-071CAFA2538F}" type="slidenum">
              <a:rPr lang="en-US" altLang="en-US"/>
              <a:pPr>
                <a:spcBef>
                  <a:spcPct val="0"/>
                </a:spcBef>
              </a:pPr>
              <a:t>144</a:t>
            </a:fld>
            <a:endParaRPr lang="en-US" altLang="en-US"/>
          </a:p>
        </p:txBody>
      </p:sp>
    </p:spTree>
    <p:extLst>
      <p:ext uri="{BB962C8B-B14F-4D97-AF65-F5344CB8AC3E}">
        <p14:creationId xmlns:p14="http://schemas.microsoft.com/office/powerpoint/2010/main" val="365706304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F8A4CDCB-FA77-4931-AE4F-6B14EE50BC53}"/>
              </a:ext>
            </a:extLst>
          </p:cNvPr>
          <p:cNvSpPr>
            <a:spLocks noGrp="1" noRot="1" noChangeAspect="1" noTextEdit="1"/>
          </p:cNvSpPr>
          <p:nvPr>
            <p:ph type="sldImg"/>
          </p:nvPr>
        </p:nvSpPr>
        <p:spPr>
          <a:ln/>
        </p:spPr>
      </p:sp>
      <p:sp>
        <p:nvSpPr>
          <p:cNvPr id="141315" name="Notes Placeholder 2">
            <a:extLst>
              <a:ext uri="{FF2B5EF4-FFF2-40B4-BE49-F238E27FC236}">
                <a16:creationId xmlns:a16="http://schemas.microsoft.com/office/drawing/2014/main" id="{6837E4D3-ED2B-4714-B957-BDB8C59006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When working from an aerial lift, remember to always wear a full body harness and attach and approved lanyard to the boor or approved anchor point inside the basket. </a:t>
            </a:r>
          </a:p>
        </p:txBody>
      </p:sp>
      <p:sp>
        <p:nvSpPr>
          <p:cNvPr id="141316" name="Slide Number Placeholder 3">
            <a:extLst>
              <a:ext uri="{FF2B5EF4-FFF2-40B4-BE49-F238E27FC236}">
                <a16:creationId xmlns:a16="http://schemas.microsoft.com/office/drawing/2014/main" id="{A68EFCA3-E8AA-48BE-A781-F477606949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A4DD68A-1FA5-490B-9FA4-2DE36A9834D4}" type="slidenum">
              <a:rPr lang="en-US" altLang="en-US"/>
              <a:pPr>
                <a:spcBef>
                  <a:spcPct val="0"/>
                </a:spcBef>
              </a:pPr>
              <a:t>145</a:t>
            </a:fld>
            <a:endParaRPr lang="en-US" altLang="en-US"/>
          </a:p>
        </p:txBody>
      </p:sp>
    </p:spTree>
    <p:extLst>
      <p:ext uri="{BB962C8B-B14F-4D97-AF65-F5344CB8AC3E}">
        <p14:creationId xmlns:p14="http://schemas.microsoft.com/office/powerpoint/2010/main" val="119701923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a16="http://schemas.microsoft.com/office/drawing/2014/main" id="{4CECB7A5-ADE8-405F-80D9-F70A906ACA58}"/>
              </a:ext>
            </a:extLst>
          </p:cNvPr>
          <p:cNvSpPr>
            <a:spLocks noGrp="1" noRot="1" noChangeAspect="1" noTextEdit="1"/>
          </p:cNvSpPr>
          <p:nvPr>
            <p:ph type="sldImg"/>
          </p:nvPr>
        </p:nvSpPr>
        <p:spPr>
          <a:ln/>
        </p:spPr>
      </p:sp>
      <p:sp>
        <p:nvSpPr>
          <p:cNvPr id="145411" name="Notes Placeholder 2">
            <a:extLst>
              <a:ext uri="{FF2B5EF4-FFF2-40B4-BE49-F238E27FC236}">
                <a16:creationId xmlns:a16="http://schemas.microsoft.com/office/drawing/2014/main" id="{22DF805D-421F-4D71-A9A7-049EDFB219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Close-up picture of a worker using an aerial lift (using a PFAS). </a:t>
            </a:r>
          </a:p>
        </p:txBody>
      </p:sp>
      <p:sp>
        <p:nvSpPr>
          <p:cNvPr id="145412" name="Slide Number Placeholder 3">
            <a:extLst>
              <a:ext uri="{FF2B5EF4-FFF2-40B4-BE49-F238E27FC236}">
                <a16:creationId xmlns:a16="http://schemas.microsoft.com/office/drawing/2014/main" id="{63B22DE3-743C-4947-A8E0-77C09D1950F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D581576-7444-4238-9C71-6960D0DB5E95}" type="slidenum">
              <a:rPr lang="en-US" altLang="en-US"/>
              <a:pPr>
                <a:spcBef>
                  <a:spcPct val="0"/>
                </a:spcBef>
              </a:pPr>
              <a:t>146</a:t>
            </a:fld>
            <a:endParaRPr lang="en-US" altLang="en-US"/>
          </a:p>
        </p:txBody>
      </p:sp>
    </p:spTree>
    <p:extLst>
      <p:ext uri="{BB962C8B-B14F-4D97-AF65-F5344CB8AC3E}">
        <p14:creationId xmlns:p14="http://schemas.microsoft.com/office/powerpoint/2010/main" val="3881536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Discuss the top 10 OSHA Citations in Construction for FY2017. Emphasize that 5 of the top 10 most frequently cited standards are related to fall protection. </a:t>
            </a:r>
          </a:p>
        </p:txBody>
      </p:sp>
      <p:sp>
        <p:nvSpPr>
          <p:cNvPr id="4" name="Slide Number Placeholder 3"/>
          <p:cNvSpPr>
            <a:spLocks noGrp="1"/>
          </p:cNvSpPr>
          <p:nvPr>
            <p:ph type="sldNum" sz="quarter" idx="10"/>
          </p:nvPr>
        </p:nvSpPr>
        <p:spPr/>
        <p:txBody>
          <a:bodyPr/>
          <a:lstStyle/>
          <a:p>
            <a:fld id="{B81ED52B-E31C-4633-9C0F-3F1E6FA0A1CC}" type="slidenum">
              <a:rPr lang="en-US" smtClean="0"/>
              <a:t>16</a:t>
            </a:fld>
            <a:endParaRPr lang="en-US"/>
          </a:p>
        </p:txBody>
      </p:sp>
    </p:spTree>
    <p:extLst>
      <p:ext uri="{BB962C8B-B14F-4D97-AF65-F5344CB8AC3E}">
        <p14:creationId xmlns:p14="http://schemas.microsoft.com/office/powerpoint/2010/main" val="16905799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a16="http://schemas.microsoft.com/office/drawing/2014/main" id="{546AAEE4-496C-4451-ACDD-77EB9629BFCC}"/>
              </a:ext>
            </a:extLst>
          </p:cNvPr>
          <p:cNvSpPr>
            <a:spLocks noGrp="1" noRot="1" noChangeAspect="1" noTextEdit="1"/>
          </p:cNvSpPr>
          <p:nvPr>
            <p:ph type="sldImg"/>
          </p:nvPr>
        </p:nvSpPr>
        <p:spPr>
          <a:ln/>
        </p:spPr>
      </p:sp>
      <p:sp>
        <p:nvSpPr>
          <p:cNvPr id="147459" name="Notes Placeholder 2">
            <a:extLst>
              <a:ext uri="{FF2B5EF4-FFF2-40B4-BE49-F238E27FC236}">
                <a16:creationId xmlns:a16="http://schemas.microsoft.com/office/drawing/2014/main" id="{81416700-1037-4E9B-A8D5-FBC2B2AD7F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Always stand on the top floor of the basket and do not sit or climb on the edge of the basket, lean over the edge or climb out of the basket. Do not use a ladder or other objects to increase your reach. </a:t>
            </a:r>
          </a:p>
        </p:txBody>
      </p:sp>
      <p:sp>
        <p:nvSpPr>
          <p:cNvPr id="147460" name="Slide Number Placeholder 3">
            <a:extLst>
              <a:ext uri="{FF2B5EF4-FFF2-40B4-BE49-F238E27FC236}">
                <a16:creationId xmlns:a16="http://schemas.microsoft.com/office/drawing/2014/main" id="{0477455C-3FEF-4C96-81C0-1913318A2E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2EFB057-576A-4CB7-AEA0-490C537DB058}" type="slidenum">
              <a:rPr lang="en-US" altLang="en-US"/>
              <a:pPr>
                <a:spcBef>
                  <a:spcPct val="0"/>
                </a:spcBef>
              </a:pPr>
              <a:t>147</a:t>
            </a:fld>
            <a:endParaRPr lang="en-US" altLang="en-US"/>
          </a:p>
        </p:txBody>
      </p:sp>
    </p:spTree>
    <p:extLst>
      <p:ext uri="{BB962C8B-B14F-4D97-AF65-F5344CB8AC3E}">
        <p14:creationId xmlns:p14="http://schemas.microsoft.com/office/powerpoint/2010/main" val="59539850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64AAE748-CEF7-47F7-A4A2-A2844E36F988}"/>
              </a:ext>
            </a:extLst>
          </p:cNvPr>
          <p:cNvSpPr>
            <a:spLocks noGrp="1" noRot="1" noChangeAspect="1" noTextEdit="1"/>
          </p:cNvSpPr>
          <p:nvPr>
            <p:ph type="sldImg"/>
          </p:nvPr>
        </p:nvSpPr>
        <p:spPr>
          <a:ln/>
        </p:spPr>
      </p:sp>
      <p:sp>
        <p:nvSpPr>
          <p:cNvPr id="149507" name="Notes Placeholder 2">
            <a:extLst>
              <a:ext uri="{FF2B5EF4-FFF2-40B4-BE49-F238E27FC236}">
                <a16:creationId xmlns:a16="http://schemas.microsoft.com/office/drawing/2014/main" id="{CD6C0B87-96F5-4B16-A4BC-45D1566935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When operating an aerial lift, stay in control of the lift at all times and do not move the vehicle with a person inside the basket. Additionally, only use the equipment when it is on a stable and level ground. Remember – it is important to maintain the minimum clearance distance of 10 feet from all power lines. </a:t>
            </a:r>
          </a:p>
          <a:p>
            <a:endParaRPr lang="en-US" altLang="en-US" dirty="0">
              <a:latin typeface="Arial" panose="020B0604020202020204" pitchFamily="34" charset="0"/>
            </a:endParaRPr>
          </a:p>
          <a:p>
            <a:r>
              <a:rPr lang="en-US" altLang="en-US" dirty="0">
                <a:latin typeface="Arial" panose="020B0604020202020204" pitchFamily="34" charset="0"/>
              </a:rPr>
              <a:t>***Please note that the clearance distances from overhead power lines may change. </a:t>
            </a:r>
          </a:p>
        </p:txBody>
      </p:sp>
      <p:sp>
        <p:nvSpPr>
          <p:cNvPr id="149508" name="Slide Number Placeholder 3">
            <a:extLst>
              <a:ext uri="{FF2B5EF4-FFF2-40B4-BE49-F238E27FC236}">
                <a16:creationId xmlns:a16="http://schemas.microsoft.com/office/drawing/2014/main" id="{E143932F-8B46-43B5-9093-AEF570CAB44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9CFEF80-83D2-4AE4-AF8B-98FA876211C9}" type="slidenum">
              <a:rPr lang="en-US" altLang="en-US"/>
              <a:pPr>
                <a:spcBef>
                  <a:spcPct val="0"/>
                </a:spcBef>
              </a:pPr>
              <a:t>148</a:t>
            </a:fld>
            <a:endParaRPr lang="en-US" altLang="en-US"/>
          </a:p>
        </p:txBody>
      </p:sp>
    </p:spTree>
    <p:extLst>
      <p:ext uri="{BB962C8B-B14F-4D97-AF65-F5344CB8AC3E}">
        <p14:creationId xmlns:p14="http://schemas.microsoft.com/office/powerpoint/2010/main" val="231533399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62F188FB-62F3-421C-8DA5-B6DAC70B1AEF}"/>
              </a:ext>
            </a:extLst>
          </p:cNvPr>
          <p:cNvSpPr>
            <a:spLocks noGrp="1" noRot="1" noChangeAspect="1" noTextEdit="1"/>
          </p:cNvSpPr>
          <p:nvPr>
            <p:ph type="sldImg"/>
          </p:nvPr>
        </p:nvSpPr>
        <p:spPr>
          <a:ln/>
        </p:spPr>
      </p:sp>
      <p:sp>
        <p:nvSpPr>
          <p:cNvPr id="151555" name="Notes Placeholder 2">
            <a:extLst>
              <a:ext uri="{FF2B5EF4-FFF2-40B4-BE49-F238E27FC236}">
                <a16:creationId xmlns:a16="http://schemas.microsoft.com/office/drawing/2014/main" id="{7949D6A5-1938-4AC4-A09C-66D800C611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Picture showing a worker that has fallen out of lift basket and is restrained by his harness attached to the anchor point of the lift. </a:t>
            </a:r>
          </a:p>
        </p:txBody>
      </p:sp>
      <p:sp>
        <p:nvSpPr>
          <p:cNvPr id="151556" name="Slide Number Placeholder 3">
            <a:extLst>
              <a:ext uri="{FF2B5EF4-FFF2-40B4-BE49-F238E27FC236}">
                <a16:creationId xmlns:a16="http://schemas.microsoft.com/office/drawing/2014/main" id="{65F2FFB4-0949-4E1A-9667-CDFFF643BEF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480F3B-DC6C-4781-8ABC-70E09BAAA42A}" type="slidenum">
              <a:rPr lang="en-US" altLang="en-US"/>
              <a:pPr>
                <a:spcBef>
                  <a:spcPct val="0"/>
                </a:spcBef>
              </a:pPr>
              <a:t>149</a:t>
            </a:fld>
            <a:endParaRPr lang="en-US" altLang="en-US"/>
          </a:p>
        </p:txBody>
      </p:sp>
    </p:spTree>
    <p:extLst>
      <p:ext uri="{BB962C8B-B14F-4D97-AF65-F5344CB8AC3E}">
        <p14:creationId xmlns:p14="http://schemas.microsoft.com/office/powerpoint/2010/main" val="330628130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151</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grant number SH-31198-SH7 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SH-05122-SH9 from the Occupational Safety and Health Administration, U.S. </a:t>
            </a:r>
            <a:r>
              <a:rPr lang="en-US" altLang="en-US">
                <a:latin typeface="Arial" panose="020B0604020202020204" pitchFamily="34" charset="0"/>
              </a:rPr>
              <a:t>Department of Labor.</a:t>
            </a:r>
            <a:endParaRPr lang="en-US" altLang="en-US" dirty="0">
              <a:latin typeface="Arial" panose="020B0604020202020204" pitchFamily="34" charset="0"/>
            </a:endParaRPr>
          </a:p>
        </p:txBody>
      </p:sp>
    </p:spTree>
    <p:extLst>
      <p:ext uri="{BB962C8B-B14F-4D97-AF65-F5344CB8AC3E}">
        <p14:creationId xmlns:p14="http://schemas.microsoft.com/office/powerpoint/2010/main" val="175937217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152</a:t>
            </a:fld>
            <a:endParaRPr lang="en-US" altLang="en-US"/>
          </a:p>
        </p:txBody>
      </p:sp>
    </p:spTree>
    <p:extLst>
      <p:ext uri="{BB962C8B-B14F-4D97-AF65-F5344CB8AC3E}">
        <p14:creationId xmlns:p14="http://schemas.microsoft.com/office/powerpoint/2010/main" val="44138077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153</a:t>
            </a:fld>
            <a:endParaRPr lang="en-US"/>
          </a:p>
        </p:txBody>
      </p:sp>
    </p:spTree>
    <p:extLst>
      <p:ext uri="{BB962C8B-B14F-4D97-AF65-F5344CB8AC3E}">
        <p14:creationId xmlns:p14="http://schemas.microsoft.com/office/powerpoint/2010/main" val="106672755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learning objectives for Section 4.  In this section we will address conventional</a:t>
            </a:r>
            <a:r>
              <a:rPr lang="en-US" baseline="0" dirty="0"/>
              <a:t> fall protection systems</a:t>
            </a:r>
            <a:r>
              <a:rPr lang="en-US" dirty="0"/>
              <a:t>, including:</a:t>
            </a:r>
          </a:p>
          <a:p>
            <a:pPr marL="171450" indent="-171450">
              <a:buFont typeface="Arial" panose="020B0604020202020204" pitchFamily="34" charset="0"/>
              <a:buChar char="•"/>
            </a:pPr>
            <a:r>
              <a:rPr lang="en-US" dirty="0"/>
              <a:t>Identify when fall protection is required.</a:t>
            </a:r>
          </a:p>
          <a:p>
            <a:pPr marL="171450" indent="-171450">
              <a:buFont typeface="Arial" panose="020B0604020202020204" pitchFamily="34" charset="0"/>
              <a:buChar char="•"/>
            </a:pPr>
            <a:r>
              <a:rPr lang="en-US" dirty="0"/>
              <a:t>Identify types of “conventional” fall protection systems.</a:t>
            </a:r>
          </a:p>
          <a:p>
            <a:pPr marL="171450" indent="-171450">
              <a:buFont typeface="Arial" panose="020B0604020202020204" pitchFamily="34" charset="0"/>
              <a:buChar char="•"/>
            </a:pPr>
            <a:r>
              <a:rPr lang="en-US" dirty="0"/>
              <a:t>Determine which protection system to use for a given fall hazard.</a:t>
            </a:r>
          </a:p>
          <a:p>
            <a:pPr marL="171450" indent="-171450">
              <a:buFont typeface="Arial" panose="020B0604020202020204" pitchFamily="34" charset="0"/>
              <a:buChar char="•"/>
            </a:pPr>
            <a:r>
              <a:rPr lang="en-US" dirty="0"/>
              <a:t>Identify key requirements and basic safety practices for each protection system.</a:t>
            </a:r>
          </a:p>
          <a:p>
            <a:endParaRPr lang="en-US" dirty="0"/>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154</a:t>
            </a:fld>
            <a:endParaRPr lang="en-US"/>
          </a:p>
        </p:txBody>
      </p:sp>
    </p:spTree>
    <p:extLst>
      <p:ext uri="{BB962C8B-B14F-4D97-AF65-F5344CB8AC3E}">
        <p14:creationId xmlns:p14="http://schemas.microsoft.com/office/powerpoint/2010/main" val="251065244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Discuss that OSHA’s fall protection regulation is found in 29 Code of Federal Regulations 1926 Subpart M. When workers are exposed to fall hazards 6 feet or more, OSHA requires the use of conventional fall protection, other work methods or alternative fall protection.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155</a:t>
            </a:fld>
            <a:endParaRPr lang="en-US"/>
          </a:p>
        </p:txBody>
      </p:sp>
    </p:spTree>
    <p:extLst>
      <p:ext uri="{BB962C8B-B14F-4D97-AF65-F5344CB8AC3E}">
        <p14:creationId xmlns:p14="http://schemas.microsoft.com/office/powerpoint/2010/main" val="359113411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that some OSHA State-Plan states may have different trigger heights of when conventional fall protection is required on residential jobsites. Participants should refer to their state-plan requirements to understand if they have different requirements from federal OSHA. </a:t>
            </a:r>
          </a:p>
        </p:txBody>
      </p:sp>
      <p:sp>
        <p:nvSpPr>
          <p:cNvPr id="4" name="Slide Number Placeholder 3"/>
          <p:cNvSpPr>
            <a:spLocks noGrp="1"/>
          </p:cNvSpPr>
          <p:nvPr>
            <p:ph type="sldNum" sz="quarter" idx="10"/>
          </p:nvPr>
        </p:nvSpPr>
        <p:spPr/>
        <p:txBody>
          <a:bodyPr/>
          <a:lstStyle/>
          <a:p>
            <a:fld id="{B81ED52B-E31C-4633-9C0F-3F1E6FA0A1CC}" type="slidenum">
              <a:rPr lang="en-US" smtClean="0"/>
              <a:t>156</a:t>
            </a:fld>
            <a:endParaRPr lang="en-US"/>
          </a:p>
        </p:txBody>
      </p:sp>
    </p:spTree>
    <p:extLst>
      <p:ext uri="{BB962C8B-B14F-4D97-AF65-F5344CB8AC3E}">
        <p14:creationId xmlns:p14="http://schemas.microsoft.com/office/powerpoint/2010/main" val="35290075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OSHA identifies guardrails, safety nets and personal fall arrest systems as the three types of conventional fall protection.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157</a:t>
            </a:fld>
            <a:endParaRPr lang="en-US"/>
          </a:p>
        </p:txBody>
      </p:sp>
    </p:spTree>
    <p:extLst>
      <p:ext uri="{BB962C8B-B14F-4D97-AF65-F5344CB8AC3E}">
        <p14:creationId xmlns:p14="http://schemas.microsoft.com/office/powerpoint/2010/main" val="2884025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Emphasize that OSHA has the authority to issue substantial monetary citations against companies who fail to comply with their regulations. For example, in FY2017 OSHA issued a $2.6 Million fine to an employer after a single visit to their jobsite. </a:t>
            </a:r>
          </a:p>
        </p:txBody>
      </p:sp>
      <p:sp>
        <p:nvSpPr>
          <p:cNvPr id="4" name="Slide Number Placeholder 3"/>
          <p:cNvSpPr>
            <a:spLocks noGrp="1"/>
          </p:cNvSpPr>
          <p:nvPr>
            <p:ph type="sldNum" sz="quarter" idx="10"/>
          </p:nvPr>
        </p:nvSpPr>
        <p:spPr/>
        <p:txBody>
          <a:bodyPr/>
          <a:lstStyle/>
          <a:p>
            <a:fld id="{B81ED52B-E31C-4633-9C0F-3F1E6FA0A1CC}" type="slidenum">
              <a:rPr lang="en-US" smtClean="0"/>
              <a:t>17</a:t>
            </a:fld>
            <a:endParaRPr lang="en-US"/>
          </a:p>
        </p:txBody>
      </p:sp>
    </p:spTree>
    <p:extLst>
      <p:ext uri="{BB962C8B-B14F-4D97-AF65-F5344CB8AC3E}">
        <p14:creationId xmlns:p14="http://schemas.microsoft.com/office/powerpoint/2010/main" val="221779362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8A5874-07F9-4B58-BA63-ED444ACB344D}" type="slidenum">
              <a:rPr lang="en-US" altLang="en-US"/>
              <a:pPr>
                <a:spcBef>
                  <a:spcPct val="0"/>
                </a:spcBef>
              </a:pPr>
              <a:t>158</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 guardrail is a barrier built to OSHA specifications and is constructed to prevent workers from falling to lower levels. They can be used to protect against window and wall openings, unprotected sides and edges and floor hole hazards. </a:t>
            </a:r>
          </a:p>
        </p:txBody>
      </p:sp>
    </p:spTree>
    <p:extLst>
      <p:ext uri="{BB962C8B-B14F-4D97-AF65-F5344CB8AC3E}">
        <p14:creationId xmlns:p14="http://schemas.microsoft.com/office/powerpoint/2010/main" val="103773445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F1361AB-6EB5-429B-9097-2532EF6BA085}"/>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43544B5C-F0F6-4178-8576-EE00F12CE4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Guardrails can be used to protect workers from falling during many stages of the residential construction process. This slide shows a variety of hazards that guardrails can be used </a:t>
            </a:r>
            <a:r>
              <a:rPr lang="en-US" altLang="en-US" dirty="0">
                <a:latin typeface="Arial" panose="020B0604020202020204" pitchFamily="34" charset="0"/>
              </a:rPr>
              <a:t>to protect workers from falls. </a:t>
            </a:r>
            <a:endParaRPr lang="en-US" altLang="en-US" b="1" dirty="0">
              <a:latin typeface="Arial" panose="020B0604020202020204" pitchFamily="34" charset="0"/>
            </a:endParaRPr>
          </a:p>
        </p:txBody>
      </p:sp>
      <p:sp>
        <p:nvSpPr>
          <p:cNvPr id="38916" name="Slide Number Placeholder 3">
            <a:extLst>
              <a:ext uri="{FF2B5EF4-FFF2-40B4-BE49-F238E27FC236}">
                <a16:creationId xmlns:a16="http://schemas.microsoft.com/office/drawing/2014/main" id="{DB84EA8C-3A65-4790-82F1-010F6B5A83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C48443C-F2D3-4A48-BFAC-D8D415988417}" type="slidenum">
              <a:rPr lang="en-US" altLang="en-US"/>
              <a:pPr>
                <a:spcBef>
                  <a:spcPct val="0"/>
                </a:spcBef>
              </a:pPr>
              <a:t>159</a:t>
            </a:fld>
            <a:endParaRPr lang="en-US" altLang="en-US"/>
          </a:p>
        </p:txBody>
      </p:sp>
    </p:spTree>
    <p:extLst>
      <p:ext uri="{BB962C8B-B14F-4D97-AF65-F5344CB8AC3E}">
        <p14:creationId xmlns:p14="http://schemas.microsoft.com/office/powerpoint/2010/main" val="247335109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E59E8A3F-ED23-4FE0-A846-776D98D6641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67742B0-2111-44EC-B436-E136627BE3FD}" type="slidenum">
              <a:rPr lang="en-US" altLang="en-US"/>
              <a:pPr>
                <a:spcBef>
                  <a:spcPct val="0"/>
                </a:spcBef>
              </a:pPr>
              <a:t>160</a:t>
            </a:fld>
            <a:endParaRPr lang="en-US" altLang="en-US"/>
          </a:p>
        </p:txBody>
      </p:sp>
      <p:sp>
        <p:nvSpPr>
          <p:cNvPr id="40963" name="Rectangle 2">
            <a:extLst>
              <a:ext uri="{FF2B5EF4-FFF2-40B4-BE49-F238E27FC236}">
                <a16:creationId xmlns:a16="http://schemas.microsoft.com/office/drawing/2014/main" id="{A9975555-FC9C-408C-971D-85A45379F62A}"/>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888E7CC7-1312-4C7C-BCC3-BE050C057F02}"/>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When constructing a guardrail, the toprail should be 42 inches, plus or minus 3 inches; the midrail 21 inches, plus or minus 3 inches; and the toeboard a minimum of 3 ½ inches. </a:t>
            </a:r>
          </a:p>
        </p:txBody>
      </p:sp>
    </p:spTree>
    <p:extLst>
      <p:ext uri="{BB962C8B-B14F-4D97-AF65-F5344CB8AC3E}">
        <p14:creationId xmlns:p14="http://schemas.microsoft.com/office/powerpoint/2010/main" val="145158513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Vertical supports on guardrails must be placed no more than every 8 feet apart. Guardrails must be able to support at least 200 pounds of force outward and downward along the top edge.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161</a:t>
            </a:fld>
            <a:endParaRPr lang="en-US" altLang="en-US"/>
          </a:p>
        </p:txBody>
      </p:sp>
    </p:spTree>
    <p:extLst>
      <p:ext uri="{BB962C8B-B14F-4D97-AF65-F5344CB8AC3E}">
        <p14:creationId xmlns:p14="http://schemas.microsoft.com/office/powerpoint/2010/main" val="241315987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latin typeface="Arial" panose="020B0604020202020204" pitchFamily="34" charset="0"/>
              </a:rPr>
              <a:t>This photo shows a properly installed guardrail system around a stairwell opening.</a:t>
            </a:r>
          </a:p>
          <a:p>
            <a:pPr eaLnBrk="1" hangingPunct="1"/>
            <a:r>
              <a:rPr lang="en-US" altLang="en-US" dirty="0">
                <a:latin typeface="Arial" panose="020B0604020202020204" pitchFamily="34" charset="0"/>
              </a:rPr>
              <a:t>Top-rail = 42in.</a:t>
            </a:r>
          </a:p>
          <a:p>
            <a:pPr eaLnBrk="1" hangingPunct="1"/>
            <a:r>
              <a:rPr lang="en-US" altLang="en-US" dirty="0">
                <a:latin typeface="Arial" panose="020B0604020202020204" pitchFamily="34" charset="0"/>
              </a:rPr>
              <a:t>Mid-rail = 21in.</a:t>
            </a:r>
          </a:p>
          <a:p>
            <a:pPr eaLnBrk="1" hangingPunct="1"/>
            <a:r>
              <a:rPr lang="en-US" altLang="en-US" dirty="0" err="1">
                <a:latin typeface="Arial" panose="020B0604020202020204" pitchFamily="34" charset="0"/>
              </a:rPr>
              <a:t>Toeboard</a:t>
            </a:r>
            <a:r>
              <a:rPr lang="en-US" altLang="en-US" dirty="0">
                <a:latin typeface="Arial" panose="020B0604020202020204" pitchFamily="34" charset="0"/>
              </a:rPr>
              <a:t> = 3 ½ in. (4in. Nominal)</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162</a:t>
            </a:fld>
            <a:endParaRPr lang="en-US"/>
          </a:p>
        </p:txBody>
      </p:sp>
    </p:spTree>
    <p:extLst>
      <p:ext uri="{BB962C8B-B14F-4D97-AF65-F5344CB8AC3E}">
        <p14:creationId xmlns:p14="http://schemas.microsoft.com/office/powerpoint/2010/main" val="154754977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163</a:t>
            </a:fld>
            <a:endParaRPr lang="en-US" altLang="en-US"/>
          </a:p>
        </p:txBody>
      </p:sp>
    </p:spTree>
    <p:extLst>
      <p:ext uri="{BB962C8B-B14F-4D97-AF65-F5344CB8AC3E}">
        <p14:creationId xmlns:p14="http://schemas.microsoft.com/office/powerpoint/2010/main" val="87592827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missing guardrails on a wall opening greater than 18 inches. Guardrails were drawn-in to show the approximate location where they should be installed.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164</a:t>
            </a:fld>
            <a:endParaRPr lang="en-US" altLang="en-US"/>
          </a:p>
        </p:txBody>
      </p:sp>
    </p:spTree>
    <p:extLst>
      <p:ext uri="{BB962C8B-B14F-4D97-AF65-F5344CB8AC3E}">
        <p14:creationId xmlns:p14="http://schemas.microsoft.com/office/powerpoint/2010/main" val="219607934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165</a:t>
            </a:fld>
            <a:endParaRPr lang="en-US" altLang="en-US"/>
          </a:p>
        </p:txBody>
      </p:sp>
    </p:spTree>
    <p:extLst>
      <p:ext uri="{BB962C8B-B14F-4D97-AF65-F5344CB8AC3E}">
        <p14:creationId xmlns:p14="http://schemas.microsoft.com/office/powerpoint/2010/main" val="85473478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166</a:t>
            </a:fld>
            <a:endParaRPr lang="en-US" altLang="en-US"/>
          </a:p>
        </p:txBody>
      </p:sp>
    </p:spTree>
    <p:extLst>
      <p:ext uri="{BB962C8B-B14F-4D97-AF65-F5344CB8AC3E}">
        <p14:creationId xmlns:p14="http://schemas.microsoft.com/office/powerpoint/2010/main" val="352374693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When guardrails are needed to protect wall openings, and drywall has to be installed, consider using a safety-boot system such as the example on the next slide.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167</a:t>
            </a:fld>
            <a:endParaRPr lang="en-US" altLang="en-US"/>
          </a:p>
        </p:txBody>
      </p:sp>
    </p:spTree>
    <p:extLst>
      <p:ext uri="{BB962C8B-B14F-4D97-AF65-F5344CB8AC3E}">
        <p14:creationId xmlns:p14="http://schemas.microsoft.com/office/powerpoint/2010/main" val="2845344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that </a:t>
            </a:r>
            <a:r>
              <a:rPr lang="en-US"/>
              <a:t>in 2016 </a:t>
            </a:r>
            <a:r>
              <a:rPr lang="en-US" dirty="0"/>
              <a:t>OSHA increased fines by 78%. The new maximum penalties for serious, fail to abate, and willful or repeated violations are shown in the slide. </a:t>
            </a:r>
          </a:p>
        </p:txBody>
      </p:sp>
      <p:sp>
        <p:nvSpPr>
          <p:cNvPr id="4" name="Slide Number Placeholder 3"/>
          <p:cNvSpPr>
            <a:spLocks noGrp="1"/>
          </p:cNvSpPr>
          <p:nvPr>
            <p:ph type="sldNum" sz="quarter" idx="10"/>
          </p:nvPr>
        </p:nvSpPr>
        <p:spPr/>
        <p:txBody>
          <a:bodyPr/>
          <a:lstStyle/>
          <a:p>
            <a:fld id="{B595F0C6-2E69-4C68-8C97-F66FFB350664}" type="slidenum">
              <a:rPr lang="en-US" smtClean="0"/>
              <a:t>18</a:t>
            </a:fld>
            <a:endParaRPr lang="en-US" dirty="0"/>
          </a:p>
        </p:txBody>
      </p:sp>
    </p:spTree>
    <p:extLst>
      <p:ext uri="{BB962C8B-B14F-4D97-AF65-F5344CB8AC3E}">
        <p14:creationId xmlns:p14="http://schemas.microsoft.com/office/powerpoint/2010/main" val="61707030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168</a:t>
            </a:fld>
            <a:endParaRPr lang="en-US" altLang="en-US"/>
          </a:p>
        </p:txBody>
      </p:sp>
    </p:spTree>
    <p:extLst>
      <p:ext uri="{BB962C8B-B14F-4D97-AF65-F5344CB8AC3E}">
        <p14:creationId xmlns:p14="http://schemas.microsoft.com/office/powerpoint/2010/main" val="129081328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When wall studs are 24 inches on center, guardrails must be used to protect workers from falling through the opening. This photo shows guardrails drawn-in where they should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169</a:t>
            </a:fld>
            <a:endParaRPr lang="en-US" altLang="en-US"/>
          </a:p>
        </p:txBody>
      </p:sp>
    </p:spTree>
    <p:extLst>
      <p:ext uri="{BB962C8B-B14F-4D97-AF65-F5344CB8AC3E}">
        <p14:creationId xmlns:p14="http://schemas.microsoft.com/office/powerpoint/2010/main" val="61845841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86236DDB-A635-4B55-A2DF-1D3027BF71A4}"/>
              </a:ext>
            </a:extLst>
          </p:cNvPr>
          <p:cNvSpPr>
            <a:spLocks noGrp="1" noRot="1" noChangeAspect="1" noTextEdit="1"/>
          </p:cNvSpPr>
          <p:nvPr>
            <p:ph type="sldImg"/>
          </p:nvPr>
        </p:nvSpPr>
        <p:spPr>
          <a:ln/>
        </p:spPr>
      </p:sp>
      <p:sp>
        <p:nvSpPr>
          <p:cNvPr id="92163" name="Notes Placeholder 2">
            <a:extLst>
              <a:ext uri="{FF2B5EF4-FFF2-40B4-BE49-F238E27FC236}">
                <a16:creationId xmlns:a16="http://schemas.microsoft.com/office/drawing/2014/main" id="{75AF5C85-5CD1-47CC-AD36-F567A6DFD3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Window openings with a 6ft fall hazard requires the installation of a guardrail system. For window openings, the sill height determines the need for a guardrail. </a:t>
            </a:r>
          </a:p>
        </p:txBody>
      </p:sp>
      <p:sp>
        <p:nvSpPr>
          <p:cNvPr id="92164" name="Slide Number Placeholder 3">
            <a:extLst>
              <a:ext uri="{FF2B5EF4-FFF2-40B4-BE49-F238E27FC236}">
                <a16:creationId xmlns:a16="http://schemas.microsoft.com/office/drawing/2014/main" id="{87E66B01-66B0-46C4-8B75-6F47DEFBFE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D49233B-3513-4F37-8463-E33B52D7C778}" type="slidenum">
              <a:rPr lang="en-US" altLang="en-US"/>
              <a:pPr>
                <a:spcBef>
                  <a:spcPct val="0"/>
                </a:spcBef>
              </a:pPr>
              <a:t>170</a:t>
            </a:fld>
            <a:endParaRPr lang="en-US" altLang="en-US"/>
          </a:p>
        </p:txBody>
      </p:sp>
    </p:spTree>
    <p:extLst>
      <p:ext uri="{BB962C8B-B14F-4D97-AF65-F5344CB8AC3E}">
        <p14:creationId xmlns:p14="http://schemas.microsoft.com/office/powerpoint/2010/main" val="239848350"/>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 photo shows the approximate location where a guardrail should be placed. Since the window sill height is less than 39 inches, a guardrail is necessary.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171</a:t>
            </a:fld>
            <a:endParaRPr lang="en-US" altLang="en-US"/>
          </a:p>
        </p:txBody>
      </p:sp>
    </p:spTree>
    <p:extLst>
      <p:ext uri="{BB962C8B-B14F-4D97-AF65-F5344CB8AC3E}">
        <p14:creationId xmlns:p14="http://schemas.microsoft.com/office/powerpoint/2010/main" val="4038463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C0931357-6FF1-4BB7-AE59-AD804AE2835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E1AAEF9-1A93-4E74-80CC-1843D5658C21}" type="slidenum">
              <a:rPr lang="en-US" altLang="en-US"/>
              <a:pPr>
                <a:spcBef>
                  <a:spcPct val="0"/>
                </a:spcBef>
              </a:pPr>
              <a:t>172</a:t>
            </a:fld>
            <a:endParaRPr lang="en-US" altLang="en-US"/>
          </a:p>
        </p:txBody>
      </p:sp>
      <p:sp>
        <p:nvSpPr>
          <p:cNvPr id="96259" name="Rectangle 2">
            <a:extLst>
              <a:ext uri="{FF2B5EF4-FFF2-40B4-BE49-F238E27FC236}">
                <a16:creationId xmlns:a16="http://schemas.microsoft.com/office/drawing/2014/main" id="{5039FA1D-EF76-4C27-B9D1-EFD47B334EDD}"/>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07314003-8218-4529-B149-AA9406CABFEF}"/>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Notice the ladder in the background.  The use of the ladder near the window opening would require the height of the guardrail to be increased.</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Discuss: </a:t>
            </a:r>
            <a:r>
              <a:rPr lang="en-US" altLang="en-US" dirty="0">
                <a:latin typeface="Arial" panose="020B0604020202020204" pitchFamily="34" charset="0"/>
              </a:rPr>
              <a:t>The worker using the power </a:t>
            </a:r>
            <a:r>
              <a:rPr lang="en-US" altLang="en-US" dirty="0" err="1">
                <a:latin typeface="Arial" panose="020B0604020202020204" pitchFamily="34" charset="0"/>
              </a:rPr>
              <a:t>nailer</a:t>
            </a:r>
            <a:r>
              <a:rPr lang="en-US" altLang="en-US" dirty="0">
                <a:latin typeface="Arial" panose="020B0604020202020204" pitchFamily="34" charset="0"/>
              </a:rPr>
              <a:t> (nail gun) should be wearing protective eyewear (safety glasses) to protect from any flying object hazards.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In general OSHA requires employees to be protected from any potential eye or face injury from physical hazards. </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Note: </a:t>
            </a:r>
            <a:r>
              <a:rPr lang="en-US" altLang="en-US" dirty="0">
                <a:latin typeface="Arial" panose="020B0604020202020204" pitchFamily="34" charset="0"/>
              </a:rPr>
              <a:t>Safety glasses must meet the requirements specified in American National Standards Institute, Z87.1-1968, Practice for Occupational and Educational Eye and Face Protection.</a:t>
            </a:r>
          </a:p>
        </p:txBody>
      </p:sp>
    </p:spTree>
    <p:extLst>
      <p:ext uri="{BB962C8B-B14F-4D97-AF65-F5344CB8AC3E}">
        <p14:creationId xmlns:p14="http://schemas.microsoft.com/office/powerpoint/2010/main" val="280829913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worker standing on a stepladder and exposed to a fall hazard through a wall opening. There should be a guardrail system installed at the level the workers are working from.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173</a:t>
            </a:fld>
            <a:endParaRPr lang="en-US" altLang="en-US"/>
          </a:p>
        </p:txBody>
      </p:sp>
    </p:spTree>
    <p:extLst>
      <p:ext uri="{BB962C8B-B14F-4D97-AF65-F5344CB8AC3E}">
        <p14:creationId xmlns:p14="http://schemas.microsoft.com/office/powerpoint/2010/main" val="152950055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the correct use of guardrails to protect workers from falling through wall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174</a:t>
            </a:fld>
            <a:endParaRPr lang="en-US" altLang="en-US"/>
          </a:p>
        </p:txBody>
      </p:sp>
    </p:spTree>
    <p:extLst>
      <p:ext uri="{BB962C8B-B14F-4D97-AF65-F5344CB8AC3E}">
        <p14:creationId xmlns:p14="http://schemas.microsoft.com/office/powerpoint/2010/main" val="408866714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residential home under construction with some wall and window openings with guardrails installed, and some without.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175</a:t>
            </a:fld>
            <a:endParaRPr lang="en-US" altLang="en-US"/>
          </a:p>
        </p:txBody>
      </p:sp>
    </p:spTree>
    <p:extLst>
      <p:ext uri="{BB962C8B-B14F-4D97-AF65-F5344CB8AC3E}">
        <p14:creationId xmlns:p14="http://schemas.microsoft.com/office/powerpoint/2010/main" val="328159237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This photo shows a guardrail installed on a window opening with a window sill height less than 39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176</a:t>
            </a:fld>
            <a:endParaRPr lang="en-US" altLang="en-US"/>
          </a:p>
        </p:txBody>
      </p:sp>
    </p:spTree>
    <p:extLst>
      <p:ext uri="{BB962C8B-B14F-4D97-AF65-F5344CB8AC3E}">
        <p14:creationId xmlns:p14="http://schemas.microsoft.com/office/powerpoint/2010/main" val="145190218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 photos in the slide show unguarded floor openings. Guardrails can be used to protect workers from falling through unguarded floor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177</a:t>
            </a:fld>
            <a:endParaRPr lang="en-US" altLang="en-US"/>
          </a:p>
        </p:txBody>
      </p:sp>
    </p:spTree>
    <p:extLst>
      <p:ext uri="{BB962C8B-B14F-4D97-AF65-F5344CB8AC3E}">
        <p14:creationId xmlns:p14="http://schemas.microsoft.com/office/powerpoint/2010/main" val="2965438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Photo depicts workers along the leading edge of a building without conventional fall protection. Use this as a talking point to see if attendees think this is acceptable or not. </a:t>
            </a:r>
          </a:p>
        </p:txBody>
      </p:sp>
      <p:sp>
        <p:nvSpPr>
          <p:cNvPr id="4" name="Slide Number Placeholder 3"/>
          <p:cNvSpPr>
            <a:spLocks noGrp="1"/>
          </p:cNvSpPr>
          <p:nvPr>
            <p:ph type="sldNum" sz="quarter" idx="10"/>
          </p:nvPr>
        </p:nvSpPr>
        <p:spPr/>
        <p:txBody>
          <a:bodyPr/>
          <a:lstStyle/>
          <a:p>
            <a:fld id="{B81ED52B-E31C-4633-9C0F-3F1E6FA0A1CC}" type="slidenum">
              <a:rPr lang="en-US" smtClean="0"/>
              <a:t>19</a:t>
            </a:fld>
            <a:endParaRPr lang="en-US"/>
          </a:p>
        </p:txBody>
      </p:sp>
    </p:spTree>
    <p:extLst>
      <p:ext uri="{BB962C8B-B14F-4D97-AF65-F5344CB8AC3E}">
        <p14:creationId xmlns:p14="http://schemas.microsoft.com/office/powerpoint/2010/main" val="219020416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 photos in the slide show unguarded stair openings. Guardrails can be used to protect workers from falling through unguarded stair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178</a:t>
            </a:fld>
            <a:endParaRPr lang="en-US" altLang="en-US"/>
          </a:p>
        </p:txBody>
      </p:sp>
    </p:spTree>
    <p:extLst>
      <p:ext uri="{BB962C8B-B14F-4D97-AF65-F5344CB8AC3E}">
        <p14:creationId xmlns:p14="http://schemas.microsoft.com/office/powerpoint/2010/main" val="270898145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 photos in the slide show unguarded stair openings. Guardrails can be used to protect workers from falling through unguarded stair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179</a:t>
            </a:fld>
            <a:endParaRPr lang="en-US" altLang="en-US"/>
          </a:p>
        </p:txBody>
      </p:sp>
    </p:spTree>
    <p:extLst>
      <p:ext uri="{BB962C8B-B14F-4D97-AF65-F5344CB8AC3E}">
        <p14:creationId xmlns:p14="http://schemas.microsoft.com/office/powerpoint/2010/main" val="3000376608"/>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r>
              <a:rPr lang="en-US" altLang="en-US" dirty="0">
                <a:latin typeface="Arial" panose="020B0604020202020204" pitchFamily="34" charset="0"/>
                <a:cs typeface="Arial" panose="020B0604020202020204" pitchFamily="34" charset="0"/>
              </a:rPr>
              <a:t>Guardrails can be used to protect unguarded doorways.</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180</a:t>
            </a:fld>
            <a:endParaRPr lang="en-US" altLang="en-US"/>
          </a:p>
        </p:txBody>
      </p:sp>
    </p:spTree>
    <p:extLst>
      <p:ext uri="{BB962C8B-B14F-4D97-AF65-F5344CB8AC3E}">
        <p14:creationId xmlns:p14="http://schemas.microsoft.com/office/powerpoint/2010/main" val="45110838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These photos show temporary and permanent guardrails placed at the location of doorways with fall hazards present.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181</a:t>
            </a:fld>
            <a:endParaRPr lang="en-US" altLang="en-US"/>
          </a:p>
        </p:txBody>
      </p:sp>
    </p:spTree>
    <p:extLst>
      <p:ext uri="{BB962C8B-B14F-4D97-AF65-F5344CB8AC3E}">
        <p14:creationId xmlns:p14="http://schemas.microsoft.com/office/powerpoint/2010/main" val="302538813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r>
              <a:rPr lang="en-US" altLang="en-US" dirty="0"/>
              <a:t>When workers are using stilts, increase the height of the top edge of the top rail to the amount equal to height of stilts.</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182</a:t>
            </a:fld>
            <a:endParaRPr lang="en-US" altLang="en-US"/>
          </a:p>
        </p:txBody>
      </p:sp>
    </p:spTree>
    <p:extLst>
      <p:ext uri="{BB962C8B-B14F-4D97-AF65-F5344CB8AC3E}">
        <p14:creationId xmlns:p14="http://schemas.microsoft.com/office/powerpoint/2010/main" val="341625085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Guardrails can be used to protect workers on decks, lofts, stair landings, ramps and open-sided balconies.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183</a:t>
            </a:fld>
            <a:endParaRPr lang="en-US" altLang="en-US"/>
          </a:p>
        </p:txBody>
      </p:sp>
    </p:spTree>
    <p:extLst>
      <p:ext uri="{BB962C8B-B14F-4D97-AF65-F5344CB8AC3E}">
        <p14:creationId xmlns:p14="http://schemas.microsoft.com/office/powerpoint/2010/main" val="249790490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Guardrails can be used to protect workers from falling through an open-sided balcony and platform. This photo shows the approximate location where guardrails can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184</a:t>
            </a:fld>
            <a:endParaRPr lang="en-US" altLang="en-US"/>
          </a:p>
        </p:txBody>
      </p:sp>
    </p:spTree>
    <p:extLst>
      <p:ext uri="{BB962C8B-B14F-4D97-AF65-F5344CB8AC3E}">
        <p14:creationId xmlns:p14="http://schemas.microsoft.com/office/powerpoint/2010/main" val="2263959045"/>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Guardrails can be used to protect workers from falling through an open-sided balcony and platform. This photo shows the approximate location where guardrails can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713F33-C298-4ADA-857A-2EEA4825CE8B}" type="slidenum">
              <a:rPr lang="en-US" altLang="en-US"/>
              <a:pPr>
                <a:spcBef>
                  <a:spcPct val="0"/>
                </a:spcBef>
              </a:pPr>
              <a:t>185</a:t>
            </a:fld>
            <a:endParaRPr lang="en-US" altLang="en-US"/>
          </a:p>
        </p:txBody>
      </p:sp>
    </p:spTree>
    <p:extLst>
      <p:ext uri="{BB962C8B-B14F-4D97-AF65-F5344CB8AC3E}">
        <p14:creationId xmlns:p14="http://schemas.microsoft.com/office/powerpoint/2010/main" val="316890455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2B964754-B308-4032-A54A-ED3D79A91C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a:extLst>
              <a:ext uri="{FF2B5EF4-FFF2-40B4-BE49-F238E27FC236}">
                <a16:creationId xmlns:a16="http://schemas.microsoft.com/office/drawing/2014/main" id="{041D1E38-F234-4C7E-8809-05FAF58AC0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Safety nets consist of </a:t>
            </a:r>
            <a:r>
              <a:rPr lang="en-US" altLang="en-US" dirty="0">
                <a:latin typeface="Arial" panose="020B0604020202020204" pitchFamily="34" charset="0"/>
                <a:cs typeface="Arial" panose="020B0604020202020204" pitchFamily="34" charset="0"/>
              </a:rPr>
              <a:t>connectors and net installed below a working surface; designed to prevent a worker from contacting a lower level or structure in the event of a fall.</a:t>
            </a: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39268" name="Slide Number Placeholder 3">
            <a:extLst>
              <a:ext uri="{FF2B5EF4-FFF2-40B4-BE49-F238E27FC236}">
                <a16:creationId xmlns:a16="http://schemas.microsoft.com/office/drawing/2014/main" id="{D5FD056C-E932-45FE-8B04-1352017D78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0F39464-FDA0-4329-8563-453556BD4C06}" type="slidenum">
              <a:rPr lang="en-US" altLang="en-US"/>
              <a:pPr eaLnBrk="1" hangingPunct="1">
                <a:spcBef>
                  <a:spcPct val="0"/>
                </a:spcBef>
              </a:pPr>
              <a:t>186</a:t>
            </a:fld>
            <a:endParaRPr lang="en-US" altLang="en-US"/>
          </a:p>
        </p:txBody>
      </p:sp>
    </p:spTree>
    <p:extLst>
      <p:ext uri="{BB962C8B-B14F-4D97-AF65-F5344CB8AC3E}">
        <p14:creationId xmlns:p14="http://schemas.microsoft.com/office/powerpoint/2010/main" val="122952684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B9E018A8-7D23-4F5C-9330-3A234E733D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a:extLst>
              <a:ext uri="{FF2B5EF4-FFF2-40B4-BE49-F238E27FC236}">
                <a16:creationId xmlns:a16="http://schemas.microsoft.com/office/drawing/2014/main" id="{07637B0B-3981-4C13-BD88-20353D73A9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Safety nets must:</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Extend 8 feet beyond the edge of the work surface where employees are exposed.</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Be installed as close under the work surface as practical but in no case more than 25 feet below. </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Be drop-tested at the jobsite after initial installation and before being used as a fall protection system.</a:t>
            </a:r>
          </a:p>
          <a:p>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40292" name="Slide Number Placeholder 3">
            <a:extLst>
              <a:ext uri="{FF2B5EF4-FFF2-40B4-BE49-F238E27FC236}">
                <a16:creationId xmlns:a16="http://schemas.microsoft.com/office/drawing/2014/main" id="{2A9FBC8C-51D5-4B38-B1E4-8562FE69B7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00DDE7F3-C364-46C6-82B1-9348293416CD}" type="slidenum">
              <a:rPr lang="en-US" altLang="en-US"/>
              <a:pPr eaLnBrk="1" hangingPunct="1">
                <a:spcBef>
                  <a:spcPct val="0"/>
                </a:spcBef>
              </a:pPr>
              <a:t>187</a:t>
            </a:fld>
            <a:endParaRPr lang="en-US" altLang="en-US"/>
          </a:p>
        </p:txBody>
      </p:sp>
    </p:spTree>
    <p:extLst>
      <p:ext uri="{BB962C8B-B14F-4D97-AF65-F5344CB8AC3E}">
        <p14:creationId xmlns:p14="http://schemas.microsoft.com/office/powerpoint/2010/main" val="2440511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Image shows a worker not tied off to an approved anchor point. Use this as a discussion to see if attendees can identify the hazards. </a:t>
            </a:r>
          </a:p>
        </p:txBody>
      </p:sp>
      <p:sp>
        <p:nvSpPr>
          <p:cNvPr id="4" name="Slide Number Placeholder 3"/>
          <p:cNvSpPr>
            <a:spLocks noGrp="1"/>
          </p:cNvSpPr>
          <p:nvPr>
            <p:ph type="sldNum" sz="quarter" idx="10"/>
          </p:nvPr>
        </p:nvSpPr>
        <p:spPr/>
        <p:txBody>
          <a:bodyPr/>
          <a:lstStyle/>
          <a:p>
            <a:fld id="{B81ED52B-E31C-4633-9C0F-3F1E6FA0A1CC}" type="slidenum">
              <a:rPr lang="en-US" smtClean="0"/>
              <a:t>20</a:t>
            </a:fld>
            <a:endParaRPr lang="en-US"/>
          </a:p>
        </p:txBody>
      </p:sp>
    </p:spTree>
    <p:extLst>
      <p:ext uri="{BB962C8B-B14F-4D97-AF65-F5344CB8AC3E}">
        <p14:creationId xmlns:p14="http://schemas.microsoft.com/office/powerpoint/2010/main" val="169460109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AB8AF42E-C7B9-4C58-964E-B1C0950A6C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B8F742E1-D936-4D69-AA85-8827EBA590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Photo from OSHA</a:t>
            </a:r>
          </a:p>
        </p:txBody>
      </p:sp>
      <p:sp>
        <p:nvSpPr>
          <p:cNvPr id="141316" name="Slide Number Placeholder 3">
            <a:extLst>
              <a:ext uri="{FF2B5EF4-FFF2-40B4-BE49-F238E27FC236}">
                <a16:creationId xmlns:a16="http://schemas.microsoft.com/office/drawing/2014/main" id="{A2B269F1-4F1A-45CF-9E84-77866E001C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3511463-63A7-4ECC-971B-FC521C790210}" type="slidenum">
              <a:rPr lang="en-US" altLang="en-US"/>
              <a:pPr eaLnBrk="1" hangingPunct="1">
                <a:spcBef>
                  <a:spcPct val="0"/>
                </a:spcBef>
              </a:pPr>
              <a:t>188</a:t>
            </a:fld>
            <a:endParaRPr lang="en-US" altLang="en-US"/>
          </a:p>
        </p:txBody>
      </p:sp>
    </p:spTree>
    <p:extLst>
      <p:ext uri="{BB962C8B-B14F-4D97-AF65-F5344CB8AC3E}">
        <p14:creationId xmlns:p14="http://schemas.microsoft.com/office/powerpoint/2010/main" val="1657544250"/>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779F68F3-2F22-4A21-9873-359B7841BB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a:extLst>
              <a:ext uri="{FF2B5EF4-FFF2-40B4-BE49-F238E27FC236}">
                <a16:creationId xmlns:a16="http://schemas.microsoft.com/office/drawing/2014/main" id="{E3478333-E014-4D26-9B8E-296F4A7A7F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A personal fall arrest system (PFAS) is </a:t>
            </a:r>
            <a:r>
              <a:rPr lang="en-US" altLang="en-US" dirty="0">
                <a:latin typeface="Arial" panose="020B0604020202020204" pitchFamily="34" charset="0"/>
                <a:ea typeface="ＭＳ Ｐゴシック" panose="020B0600070205080204" pitchFamily="34" charset="-128"/>
                <a:cs typeface="Arial" panose="020B0604020202020204" pitchFamily="34" charset="0"/>
              </a:rPr>
              <a:t>comprised of an anchorage point, connectors, and a body harness used together to keep a worker from free falling from an elevated surface.</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courtesy of NAHB. </a:t>
            </a:r>
          </a:p>
          <a:p>
            <a:endParaRPr lang="en-US" altLang="en-US" dirty="0">
              <a:ea typeface="ＭＳ Ｐゴシック" panose="020B0600070205080204" pitchFamily="34" charset="-128"/>
            </a:endParaRPr>
          </a:p>
        </p:txBody>
      </p:sp>
      <p:sp>
        <p:nvSpPr>
          <p:cNvPr id="151556" name="Slide Number Placeholder 3">
            <a:extLst>
              <a:ext uri="{FF2B5EF4-FFF2-40B4-BE49-F238E27FC236}">
                <a16:creationId xmlns:a16="http://schemas.microsoft.com/office/drawing/2014/main" id="{8538FE75-3444-4797-80BE-234020779B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9BE3E3DF-C293-4BDD-A17B-035D2DC835C4}" type="slidenum">
              <a:rPr lang="en-US" altLang="en-US"/>
              <a:pPr eaLnBrk="1" hangingPunct="1">
                <a:spcBef>
                  <a:spcPct val="0"/>
                </a:spcBef>
              </a:pPr>
              <a:t>189</a:t>
            </a:fld>
            <a:endParaRPr lang="en-US" altLang="en-US"/>
          </a:p>
        </p:txBody>
      </p:sp>
    </p:spTree>
    <p:extLst>
      <p:ext uri="{BB962C8B-B14F-4D97-AF65-F5344CB8AC3E}">
        <p14:creationId xmlns:p14="http://schemas.microsoft.com/office/powerpoint/2010/main" val="193794036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190</a:t>
            </a:fld>
            <a:endParaRPr lang="en-US"/>
          </a:p>
        </p:txBody>
      </p:sp>
    </p:spTree>
    <p:extLst>
      <p:ext uri="{BB962C8B-B14F-4D97-AF65-F5344CB8AC3E}">
        <p14:creationId xmlns:p14="http://schemas.microsoft.com/office/powerpoint/2010/main" val="775403351"/>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A844F87D-379F-4867-89E2-ECEEA58A4E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7CCC2EBB-48CD-47A0-B450-953A3F946F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Lifelines can include rope-grab or self-retracting lanyards.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53604" name="Slide Number Placeholder 3">
            <a:extLst>
              <a:ext uri="{FF2B5EF4-FFF2-40B4-BE49-F238E27FC236}">
                <a16:creationId xmlns:a16="http://schemas.microsoft.com/office/drawing/2014/main" id="{023BC157-87B5-4DB4-BCD5-3E44F3424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56F6D3E-7892-435F-B307-D971E3BE11C9}" type="slidenum">
              <a:rPr lang="en-US" altLang="en-US"/>
              <a:pPr eaLnBrk="1" hangingPunct="1">
                <a:spcBef>
                  <a:spcPct val="0"/>
                </a:spcBef>
              </a:pPr>
              <a:t>191</a:t>
            </a:fld>
            <a:endParaRPr lang="en-US" altLang="en-US"/>
          </a:p>
        </p:txBody>
      </p:sp>
    </p:spTree>
    <p:extLst>
      <p:ext uri="{BB962C8B-B14F-4D97-AF65-F5344CB8AC3E}">
        <p14:creationId xmlns:p14="http://schemas.microsoft.com/office/powerpoint/2010/main" val="275317990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A844F87D-379F-4867-89E2-ECEEA58A4E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7CCC2EBB-48CD-47A0-B450-953A3F946F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 lower prices and rising availability of self-retracting lanyards (SRL) has led to a dramatic increase in use in recent years. SRL’s serve a variety of uses to protect workers from falling. </a:t>
            </a:r>
          </a:p>
        </p:txBody>
      </p:sp>
      <p:sp>
        <p:nvSpPr>
          <p:cNvPr id="153604" name="Slide Number Placeholder 3">
            <a:extLst>
              <a:ext uri="{FF2B5EF4-FFF2-40B4-BE49-F238E27FC236}">
                <a16:creationId xmlns:a16="http://schemas.microsoft.com/office/drawing/2014/main" id="{023BC157-87B5-4DB4-BCD5-3E44F3424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56F6D3E-7892-435F-B307-D971E3BE11C9}" type="slidenum">
              <a:rPr lang="en-US" altLang="en-US"/>
              <a:pPr eaLnBrk="1" hangingPunct="1">
                <a:spcBef>
                  <a:spcPct val="0"/>
                </a:spcBef>
              </a:pPr>
              <a:t>192</a:t>
            </a:fld>
            <a:endParaRPr lang="en-US" altLang="en-US"/>
          </a:p>
        </p:txBody>
      </p:sp>
    </p:spTree>
    <p:extLst>
      <p:ext uri="{BB962C8B-B14F-4D97-AF65-F5344CB8AC3E}">
        <p14:creationId xmlns:p14="http://schemas.microsoft.com/office/powerpoint/2010/main" val="398226716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E2AA8C6B-5E22-4F2B-B318-E5A6553AD1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2A7DA779-0B70-4574-B46A-A7ECEB5342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Prior to use, a PFAS should be inspected and damaged, work or components that have experienced an arrested fall should be removed from service. All manufacturer’s instructions should be followed for proper use. </a:t>
            </a:r>
          </a:p>
        </p:txBody>
      </p:sp>
      <p:sp>
        <p:nvSpPr>
          <p:cNvPr id="158724" name="Slide Number Placeholder 3">
            <a:extLst>
              <a:ext uri="{FF2B5EF4-FFF2-40B4-BE49-F238E27FC236}">
                <a16:creationId xmlns:a16="http://schemas.microsoft.com/office/drawing/2014/main" id="{A8EAEFE3-09E9-4A18-8445-1BA8F5ADF9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D40E237-181A-4E94-916C-9FEBEF302D36}" type="slidenum">
              <a:rPr lang="en-US" altLang="en-US"/>
              <a:pPr eaLnBrk="1" hangingPunct="1">
                <a:spcBef>
                  <a:spcPct val="0"/>
                </a:spcBef>
              </a:pPr>
              <a:t>193</a:t>
            </a:fld>
            <a:endParaRPr lang="en-US" altLang="en-US"/>
          </a:p>
        </p:txBody>
      </p:sp>
    </p:spTree>
    <p:extLst>
      <p:ext uri="{BB962C8B-B14F-4D97-AF65-F5344CB8AC3E}">
        <p14:creationId xmlns:p14="http://schemas.microsoft.com/office/powerpoint/2010/main" val="2244801943"/>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A3D05920-10BE-480D-B7B3-01D60ADA8E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a:extLst>
              <a:ext uri="{FF2B5EF4-FFF2-40B4-BE49-F238E27FC236}">
                <a16:creationId xmlns:a16="http://schemas.microsoft.com/office/drawing/2014/main" id="{F49A9AC3-88EB-4766-ADB7-84FFF5E57F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Components of a PFAS include: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D-rings and snaphooks which must be capable of withstanding 3,600 lbs. without failure. </a:t>
            </a:r>
          </a:p>
          <a:p>
            <a:pPr marL="171450" indent="-171450" eaLnBrk="1" hangingPunct="1">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Snaphooks which must not be attached to:</a:t>
            </a:r>
          </a:p>
          <a:p>
            <a:pPr marL="628650" lvl="1" indent="-171450" eaLnBrk="1" hangingPunct="1">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Directly to webbing, rope or wire rope</a:t>
            </a:r>
          </a:p>
          <a:p>
            <a:pPr marL="628650" lvl="1" indent="-171450" eaLnBrk="1" hangingPunct="1">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To each other</a:t>
            </a:r>
          </a:p>
          <a:p>
            <a:pPr marL="628650" lvl="1" indent="-171450" eaLnBrk="1" hangingPunct="1">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To a D-ring with another snaphook or connector on it</a:t>
            </a:r>
          </a:p>
          <a:p>
            <a:pPr marL="628650" lvl="1" indent="-171450" eaLnBrk="1" hangingPunct="1">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To a horizontal lifeline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dirty="0">
              <a:ea typeface="ＭＳ Ｐゴシック" panose="020B0600070205080204" pitchFamily="34" charset="-128"/>
            </a:endParaRPr>
          </a:p>
        </p:txBody>
      </p:sp>
      <p:sp>
        <p:nvSpPr>
          <p:cNvPr id="160772" name="Slide Number Placeholder 3">
            <a:extLst>
              <a:ext uri="{FF2B5EF4-FFF2-40B4-BE49-F238E27FC236}">
                <a16:creationId xmlns:a16="http://schemas.microsoft.com/office/drawing/2014/main" id="{43835ABE-C841-49A1-9E0D-00BDA99DD5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2DB86C-41A4-428D-97D3-3F14395CCAC4}" type="slidenum">
              <a:rPr lang="en-US" altLang="en-US"/>
              <a:pPr eaLnBrk="1" hangingPunct="1">
                <a:spcBef>
                  <a:spcPct val="0"/>
                </a:spcBef>
              </a:pPr>
              <a:t>194</a:t>
            </a:fld>
            <a:endParaRPr lang="en-US" altLang="en-US"/>
          </a:p>
        </p:txBody>
      </p:sp>
    </p:spTree>
    <p:extLst>
      <p:ext uri="{BB962C8B-B14F-4D97-AF65-F5344CB8AC3E}">
        <p14:creationId xmlns:p14="http://schemas.microsoft.com/office/powerpoint/2010/main" val="1399149756"/>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EF27993B-2980-4992-B966-4A62A75F09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0B7F5655-8B8D-42B3-AA3F-AAAA19C72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When inspecting a harness: </a:t>
            </a:r>
          </a:p>
          <a:p>
            <a:pPr marL="628650" lvl="1"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the buckles</a:t>
            </a:r>
          </a:p>
          <a:p>
            <a:pPr marL="628650" lvl="1"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the lanyard</a:t>
            </a:r>
          </a:p>
          <a:p>
            <a:pPr marL="628650" lvl="1"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Carefully checking the webbing for distortions</a:t>
            </a:r>
          </a:p>
          <a:p>
            <a:pPr marL="628650" lvl="1"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Check the hardware (D-rings) connectors for defects </a:t>
            </a:r>
          </a:p>
          <a:p>
            <a:pPr marL="628650" lvl="1"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cs typeface="Arial" panose="020B0604020202020204" pitchFamily="34" charset="0"/>
              </a:rPr>
              <a:t>Inspect rope or lifeline for any rips, tears, or deformities </a:t>
            </a:r>
          </a:p>
          <a:p>
            <a:endParaRPr lang="en-US" altLang="en-US" dirty="0">
              <a:ea typeface="ＭＳ Ｐゴシック" panose="020B0600070205080204" pitchFamily="34" charset="-128"/>
            </a:endParaRPr>
          </a:p>
        </p:txBody>
      </p:sp>
      <p:sp>
        <p:nvSpPr>
          <p:cNvPr id="161796" name="Slide Number Placeholder 3">
            <a:extLst>
              <a:ext uri="{FF2B5EF4-FFF2-40B4-BE49-F238E27FC236}">
                <a16:creationId xmlns:a16="http://schemas.microsoft.com/office/drawing/2014/main" id="{A682886A-8414-4EE5-818C-B8C8E715E4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1D1A3FB-3F70-4AA2-9F7C-C68401FDC755}" type="slidenum">
              <a:rPr lang="en-US" altLang="en-US"/>
              <a:pPr eaLnBrk="1" hangingPunct="1">
                <a:spcBef>
                  <a:spcPct val="0"/>
                </a:spcBef>
              </a:pPr>
              <a:t>195</a:t>
            </a:fld>
            <a:endParaRPr lang="en-US" altLang="en-US"/>
          </a:p>
        </p:txBody>
      </p:sp>
    </p:spTree>
    <p:extLst>
      <p:ext uri="{BB962C8B-B14F-4D97-AF65-F5344CB8AC3E}">
        <p14:creationId xmlns:p14="http://schemas.microsoft.com/office/powerpoint/2010/main" val="300511096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EF27993B-2980-4992-B966-4A62A75F09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0B7F5655-8B8D-42B3-AA3F-AAAA19C72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Many types of harnesses and SRL’s have inspection tags installed on them. </a:t>
            </a:r>
          </a:p>
          <a:p>
            <a:endParaRPr lang="en-US" altLang="en-US" dirty="0">
              <a:ea typeface="ＭＳ Ｐゴシック" panose="020B0600070205080204" pitchFamily="34" charset="-128"/>
            </a:endParaRPr>
          </a:p>
        </p:txBody>
      </p:sp>
      <p:sp>
        <p:nvSpPr>
          <p:cNvPr id="161796" name="Slide Number Placeholder 3">
            <a:extLst>
              <a:ext uri="{FF2B5EF4-FFF2-40B4-BE49-F238E27FC236}">
                <a16:creationId xmlns:a16="http://schemas.microsoft.com/office/drawing/2014/main" id="{A682886A-8414-4EE5-818C-B8C8E715E4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1D1A3FB-3F70-4AA2-9F7C-C68401FDC755}" type="slidenum">
              <a:rPr lang="en-US" altLang="en-US"/>
              <a:pPr eaLnBrk="1" hangingPunct="1">
                <a:spcBef>
                  <a:spcPct val="0"/>
                </a:spcBef>
              </a:pPr>
              <a:t>196</a:t>
            </a:fld>
            <a:endParaRPr lang="en-US" altLang="en-US"/>
          </a:p>
        </p:txBody>
      </p:sp>
    </p:spTree>
    <p:extLst>
      <p:ext uri="{BB962C8B-B14F-4D97-AF65-F5344CB8AC3E}">
        <p14:creationId xmlns:p14="http://schemas.microsoft.com/office/powerpoint/2010/main" val="3932156864"/>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92E29981-2D85-4790-96B4-E6AED70EB9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068BD20-49EB-4CCB-856B-CDFF699F48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When wearing a PFAS, always remember to locate the D-ring on the back of the harness in the center of the back, between the shoulder blades. </a:t>
            </a:r>
          </a:p>
        </p:txBody>
      </p:sp>
      <p:sp>
        <p:nvSpPr>
          <p:cNvPr id="159748" name="Slide Number Placeholder 3">
            <a:extLst>
              <a:ext uri="{FF2B5EF4-FFF2-40B4-BE49-F238E27FC236}">
                <a16:creationId xmlns:a16="http://schemas.microsoft.com/office/drawing/2014/main" id="{3CA16E7D-3EC7-4FF3-8D2F-5BA89B90C4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42AAE4-2C57-4B65-8817-FF2F898C3544}" type="slidenum">
              <a:rPr lang="en-US" altLang="en-US"/>
              <a:pPr eaLnBrk="1" hangingPunct="1">
                <a:spcBef>
                  <a:spcPct val="0"/>
                </a:spcBef>
              </a:pPr>
              <a:t>197</a:t>
            </a:fld>
            <a:endParaRPr lang="en-US" altLang="en-US"/>
          </a:p>
        </p:txBody>
      </p:sp>
    </p:spTree>
    <p:extLst>
      <p:ext uri="{BB962C8B-B14F-4D97-AF65-F5344CB8AC3E}">
        <p14:creationId xmlns:p14="http://schemas.microsoft.com/office/powerpoint/2010/main" val="2276345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OSHA requires the use of conventional fall protection if workers are exposed to fall hazards 6 ft. or more above a lower level when performing construction.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21</a:t>
            </a:fld>
            <a:endParaRPr lang="en-US"/>
          </a:p>
        </p:txBody>
      </p:sp>
    </p:spTree>
    <p:extLst>
      <p:ext uri="{BB962C8B-B14F-4D97-AF65-F5344CB8AC3E}">
        <p14:creationId xmlns:p14="http://schemas.microsoft.com/office/powerpoint/2010/main" val="161735737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92E29981-2D85-4790-96B4-E6AED70EB9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068BD20-49EB-4CCB-856B-CDFF699F48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Always adjust the harness to ensure it fits tight to prevent you from falling out of the harness in the event of a fall.</a:t>
            </a:r>
            <a:endParaRPr lang="en-US" altLang="en-US" dirty="0">
              <a:ea typeface="ＭＳ Ｐゴシック" panose="020B0600070205080204" pitchFamily="34" charset="-128"/>
            </a:endParaRPr>
          </a:p>
        </p:txBody>
      </p:sp>
      <p:sp>
        <p:nvSpPr>
          <p:cNvPr id="159748" name="Slide Number Placeholder 3">
            <a:extLst>
              <a:ext uri="{FF2B5EF4-FFF2-40B4-BE49-F238E27FC236}">
                <a16:creationId xmlns:a16="http://schemas.microsoft.com/office/drawing/2014/main" id="{3CA16E7D-3EC7-4FF3-8D2F-5BA89B90C4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42AAE4-2C57-4B65-8817-FF2F898C3544}" type="slidenum">
              <a:rPr lang="en-US" altLang="en-US"/>
              <a:pPr eaLnBrk="1" hangingPunct="1">
                <a:spcBef>
                  <a:spcPct val="0"/>
                </a:spcBef>
              </a:pPr>
              <a:t>198</a:t>
            </a:fld>
            <a:endParaRPr lang="en-US" altLang="en-US"/>
          </a:p>
        </p:txBody>
      </p:sp>
    </p:spTree>
    <p:extLst>
      <p:ext uri="{BB962C8B-B14F-4D97-AF65-F5344CB8AC3E}">
        <p14:creationId xmlns:p14="http://schemas.microsoft.com/office/powerpoint/2010/main" val="1972682341"/>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points must be capable of supporting 5,000 pounds or twice the intended load.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Second photo is directly from Miller Fall Protection by Honeywell. https://www.millerfallprotection.com/smart-solutions/guide-to-fall-protection/personal-fall-arrest-system</a:t>
            </a:r>
          </a:p>
          <a:p>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E7C334-DDAE-468F-BAF6-4C4C9EBE618C}" type="slidenum">
              <a:rPr lang="en-US" altLang="en-US"/>
              <a:pPr eaLnBrk="1" hangingPunct="1">
                <a:spcBef>
                  <a:spcPct val="0"/>
                </a:spcBef>
              </a:pPr>
              <a:t>199</a:t>
            </a:fld>
            <a:endParaRPr lang="en-US" altLang="en-US"/>
          </a:p>
        </p:txBody>
      </p:sp>
    </p:spTree>
    <p:extLst>
      <p:ext uri="{BB962C8B-B14F-4D97-AF65-F5344CB8AC3E}">
        <p14:creationId xmlns:p14="http://schemas.microsoft.com/office/powerpoint/2010/main" val="569514245"/>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slide shows a worker installing roof sheathing while wearing a PFAS connected to an anchor point on a series of braced trusses. </a:t>
            </a: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E7C334-DDAE-468F-BAF6-4C4C9EBE618C}" type="slidenum">
              <a:rPr lang="en-US" altLang="en-US"/>
              <a:pPr eaLnBrk="1" hangingPunct="1">
                <a:spcBef>
                  <a:spcPct val="0"/>
                </a:spcBef>
              </a:pPr>
              <a:t>200</a:t>
            </a:fld>
            <a:endParaRPr lang="en-US" altLang="en-US"/>
          </a:p>
        </p:txBody>
      </p:sp>
    </p:spTree>
    <p:extLst>
      <p:ext uri="{BB962C8B-B14F-4D97-AF65-F5344CB8AC3E}">
        <p14:creationId xmlns:p14="http://schemas.microsoft.com/office/powerpoint/2010/main" val="3811427234"/>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slide shows a worker using a PFAS attached to a floor-anchor while using a leading edge self-retracting lanyard. </a:t>
            </a: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E7C334-DDAE-468F-BAF6-4C4C9EBE618C}" type="slidenum">
              <a:rPr lang="en-US" altLang="en-US"/>
              <a:pPr eaLnBrk="1" hangingPunct="1">
                <a:spcBef>
                  <a:spcPct val="0"/>
                </a:spcBef>
              </a:pPr>
              <a:t>201</a:t>
            </a:fld>
            <a:endParaRPr lang="en-US" altLang="en-US"/>
          </a:p>
        </p:txBody>
      </p:sp>
    </p:spTree>
    <p:extLst>
      <p:ext uri="{BB962C8B-B14F-4D97-AF65-F5344CB8AC3E}">
        <p14:creationId xmlns:p14="http://schemas.microsoft.com/office/powerpoint/2010/main" val="2296991821"/>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A horizontal lifeline is attached to a vertical structural pole and is a system which can be used to tie off framers. </a:t>
            </a:r>
          </a:p>
          <a:p>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E7C334-DDAE-468F-BAF6-4C4C9EBE618C}" type="slidenum">
              <a:rPr lang="en-US" altLang="en-US"/>
              <a:pPr eaLnBrk="1" hangingPunct="1">
                <a:spcBef>
                  <a:spcPct val="0"/>
                </a:spcBef>
              </a:pPr>
              <a:t>202</a:t>
            </a:fld>
            <a:endParaRPr lang="en-US" altLang="en-US"/>
          </a:p>
        </p:txBody>
      </p:sp>
    </p:spTree>
    <p:extLst>
      <p:ext uri="{BB962C8B-B14F-4D97-AF65-F5344CB8AC3E}">
        <p14:creationId xmlns:p14="http://schemas.microsoft.com/office/powerpoint/2010/main" val="159205294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This slide shows workers attached to a </a:t>
            </a:r>
            <a:r>
              <a:rPr lang="en-US" altLang="en-US" dirty="0">
                <a:latin typeface="Arial" panose="020B0604020202020204" pitchFamily="34" charset="0"/>
                <a:ea typeface="ＭＳ Ｐゴシック" panose="020B0600070205080204" pitchFamily="34" charset="-128"/>
                <a:cs typeface="Arial" panose="020B0604020202020204" pitchFamily="34" charset="0"/>
              </a:rPr>
              <a:t>horizontal lifeline, which is attached to a vertical structural pole used to tie off framers. </a:t>
            </a:r>
          </a:p>
          <a:p>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1E7C334-DDAE-468F-BAF6-4C4C9EBE618C}" type="slidenum">
              <a:rPr lang="en-US" altLang="en-US"/>
              <a:pPr eaLnBrk="1" hangingPunct="1">
                <a:spcBef>
                  <a:spcPct val="0"/>
                </a:spcBef>
              </a:pPr>
              <a:t>203</a:t>
            </a:fld>
            <a:endParaRPr lang="en-US" altLang="en-US"/>
          </a:p>
        </p:txBody>
      </p:sp>
    </p:spTree>
    <p:extLst>
      <p:ext uri="{BB962C8B-B14F-4D97-AF65-F5344CB8AC3E}">
        <p14:creationId xmlns:p14="http://schemas.microsoft.com/office/powerpoint/2010/main" val="89843554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188FC6A1-A053-471C-A25D-C6EBC76C44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493734DF-33C5-4C79-AF46-BF4F633F2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slide depicts samples of various anchor points.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57700" name="Slide Number Placeholder 3">
            <a:extLst>
              <a:ext uri="{FF2B5EF4-FFF2-40B4-BE49-F238E27FC236}">
                <a16:creationId xmlns:a16="http://schemas.microsoft.com/office/drawing/2014/main" id="{E963316E-61EF-4A24-8054-68204B94DB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560113B7-1DC9-45E3-91C9-9BED3565284C}" type="slidenum">
              <a:rPr lang="en-US" altLang="en-US"/>
              <a:pPr eaLnBrk="1" hangingPunct="1">
                <a:spcBef>
                  <a:spcPct val="0"/>
                </a:spcBef>
              </a:pPr>
              <a:t>204</a:t>
            </a:fld>
            <a:endParaRPr lang="en-US" altLang="en-US"/>
          </a:p>
        </p:txBody>
      </p:sp>
    </p:spTree>
    <p:extLst>
      <p:ext uri="{BB962C8B-B14F-4D97-AF65-F5344CB8AC3E}">
        <p14:creationId xmlns:p14="http://schemas.microsoft.com/office/powerpoint/2010/main" val="342089698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a:extLst>
              <a:ext uri="{FF2B5EF4-FFF2-40B4-BE49-F238E27FC236}">
                <a16:creationId xmlns:a16="http://schemas.microsoft.com/office/drawing/2014/main" id="{4AC80E70-1B3D-4D20-98E1-1FB765248A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a:extLst>
              <a:ext uri="{FF2B5EF4-FFF2-40B4-BE49-F238E27FC236}">
                <a16:creationId xmlns:a16="http://schemas.microsoft.com/office/drawing/2014/main" id="{384BEF47-3DAF-41C9-B6A2-EC23424765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Various factors go into calculating a fall distance, including the height of a worker, fit of harness, type of lanyard and built-in safety factors. </a:t>
            </a:r>
          </a:p>
        </p:txBody>
      </p:sp>
      <p:sp>
        <p:nvSpPr>
          <p:cNvPr id="165892" name="Slide Number Placeholder 3">
            <a:extLst>
              <a:ext uri="{FF2B5EF4-FFF2-40B4-BE49-F238E27FC236}">
                <a16:creationId xmlns:a16="http://schemas.microsoft.com/office/drawing/2014/main" id="{4BB3FEDD-5A65-44A2-8EAC-E78BFC4287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9449C0F0-BEF7-41DD-8990-670C9DECA0D6}" type="slidenum">
              <a:rPr lang="en-US" altLang="en-US"/>
              <a:pPr eaLnBrk="1" hangingPunct="1">
                <a:spcBef>
                  <a:spcPct val="0"/>
                </a:spcBef>
              </a:pPr>
              <a:t>205</a:t>
            </a:fld>
            <a:endParaRPr lang="en-US" altLang="en-US"/>
          </a:p>
        </p:txBody>
      </p:sp>
    </p:spTree>
    <p:extLst>
      <p:ext uri="{BB962C8B-B14F-4D97-AF65-F5344CB8AC3E}">
        <p14:creationId xmlns:p14="http://schemas.microsoft.com/office/powerpoint/2010/main" val="302691681"/>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37623140-52F4-4081-921F-9A799773D3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a:extLst>
              <a:ext uri="{FF2B5EF4-FFF2-40B4-BE49-F238E27FC236}">
                <a16:creationId xmlns:a16="http://schemas.microsoft.com/office/drawing/2014/main" id="{930C768B-8832-4BB1-874E-B094AD2BB7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i="1">
                <a:ea typeface="ＭＳ Ｐゴシック" panose="020B0600070205080204" pitchFamily="34" charset="-128"/>
              </a:rPr>
              <a:t>Illustration courtesy of: Miller Fall Protection, Bacou-Dalloz.</a:t>
            </a:r>
          </a:p>
          <a:p>
            <a:endParaRPr lang="en-US" altLang="en-US">
              <a:ea typeface="ＭＳ Ｐゴシック" panose="020B0600070205080204" pitchFamily="34" charset="-128"/>
            </a:endParaRPr>
          </a:p>
        </p:txBody>
      </p:sp>
      <p:sp>
        <p:nvSpPr>
          <p:cNvPr id="164868" name="Slide Number Placeholder 3">
            <a:extLst>
              <a:ext uri="{FF2B5EF4-FFF2-40B4-BE49-F238E27FC236}">
                <a16:creationId xmlns:a16="http://schemas.microsoft.com/office/drawing/2014/main" id="{8B2F2E7D-B4E4-4526-8A56-B39BC220CF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E723A8C-702D-4214-9872-FCF6F0303CD1}" type="slidenum">
              <a:rPr lang="en-US" altLang="en-US"/>
              <a:pPr eaLnBrk="1" hangingPunct="1">
                <a:spcBef>
                  <a:spcPct val="0"/>
                </a:spcBef>
              </a:pPr>
              <a:t>206</a:t>
            </a:fld>
            <a:endParaRPr lang="en-US" altLang="en-US"/>
          </a:p>
        </p:txBody>
      </p:sp>
    </p:spTree>
    <p:extLst>
      <p:ext uri="{BB962C8B-B14F-4D97-AF65-F5344CB8AC3E}">
        <p14:creationId xmlns:p14="http://schemas.microsoft.com/office/powerpoint/2010/main" val="3147883094"/>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a:extLst>
              <a:ext uri="{FF2B5EF4-FFF2-40B4-BE49-F238E27FC236}">
                <a16:creationId xmlns:a16="http://schemas.microsoft.com/office/drawing/2014/main" id="{0B259F10-7121-4B4B-9261-55FCA9D70D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Notes Placeholder 2">
            <a:extLst>
              <a:ext uri="{FF2B5EF4-FFF2-40B4-BE49-F238E27FC236}">
                <a16:creationId xmlns:a16="http://schemas.microsoft.com/office/drawing/2014/main" id="{1E779F1A-52C9-4F6C-9CBF-0357F028A4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A swing fall can be created </a:t>
            </a:r>
            <a:r>
              <a:rPr lang="en-US" altLang="en-US" dirty="0">
                <a:latin typeface="Arial" panose="020B0604020202020204" pitchFamily="34" charset="0"/>
                <a:ea typeface="ＭＳ Ｐゴシック" panose="020B0600070205080204" pitchFamily="34" charset="-128"/>
                <a:cs typeface="Arial" panose="020B0604020202020204" pitchFamily="34" charset="0"/>
              </a:rPr>
              <a:t>if a worker is not directly below the anchor point and experiences a fall; which caused the worker to swing back towards the anchor point. </a:t>
            </a:r>
            <a:endParaRPr lang="en-US" altLang="en-US" dirty="0">
              <a:ea typeface="ＭＳ Ｐゴシック" panose="020B0600070205080204" pitchFamily="34" charset="-128"/>
            </a:endParaRPr>
          </a:p>
        </p:txBody>
      </p:sp>
      <p:sp>
        <p:nvSpPr>
          <p:cNvPr id="166916" name="Slide Number Placeholder 3">
            <a:extLst>
              <a:ext uri="{FF2B5EF4-FFF2-40B4-BE49-F238E27FC236}">
                <a16:creationId xmlns:a16="http://schemas.microsoft.com/office/drawing/2014/main" id="{5A742E7A-98F3-44E1-B2F0-BA3B766003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0BBF7904-4ABF-45DA-8E72-F2899D81A055}" type="slidenum">
              <a:rPr lang="en-US" altLang="en-US"/>
              <a:pPr eaLnBrk="1" hangingPunct="1">
                <a:spcBef>
                  <a:spcPct val="0"/>
                </a:spcBef>
              </a:pPr>
              <a:t>207</a:t>
            </a:fld>
            <a:endParaRPr lang="en-US" altLang="en-US"/>
          </a:p>
        </p:txBody>
      </p:sp>
    </p:spTree>
    <p:extLst>
      <p:ext uri="{BB962C8B-B14F-4D97-AF65-F5344CB8AC3E}">
        <p14:creationId xmlns:p14="http://schemas.microsoft.com/office/powerpoint/2010/main" val="1121567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Provide an overview of JSI and NAHB.</a:t>
            </a:r>
          </a:p>
          <a:p>
            <a:pPr marL="174708" indent="-174708">
              <a:buFont typeface="Arial" panose="020B0604020202020204" pitchFamily="34" charset="0"/>
              <a:buChar char="•"/>
            </a:pPr>
            <a:r>
              <a:rPr lang="en-US" dirty="0"/>
              <a:t>Job-Site Safety Institute (JSI) is a nonprofit organization dedicated to conducting safety research for residential and commercial job-sites. JSI serves as a research center where educational institutions and industry leaders collaborate and exchange ideas to increase awareness of the inherent dangers of a construction site.</a:t>
            </a:r>
          </a:p>
          <a:p>
            <a:pPr marL="174708" indent="-174708">
              <a:buFont typeface="Arial" panose="020B0604020202020204" pitchFamily="34" charset="0"/>
              <a:buChar char="•"/>
            </a:pPr>
            <a:r>
              <a:rPr lang="en-US" dirty="0"/>
              <a:t>The National Association of Home Builders (NAHB) helps its members build communities. Since it was founded in the early 1940s, NAHB has served as the voice of America’s housing industry. We work to ensure that housing is a national priority and that all Americans have access to safe, decent and affordable housing, whether they choose to buy a home or rent.</a:t>
            </a:r>
          </a:p>
        </p:txBody>
      </p:sp>
      <p:sp>
        <p:nvSpPr>
          <p:cNvPr id="4" name="Slide Number Placeholder 3"/>
          <p:cNvSpPr>
            <a:spLocks noGrp="1"/>
          </p:cNvSpPr>
          <p:nvPr>
            <p:ph type="sldNum" sz="quarter" idx="10"/>
          </p:nvPr>
        </p:nvSpPr>
        <p:spPr/>
        <p:txBody>
          <a:bodyPr/>
          <a:lstStyle/>
          <a:p>
            <a:fld id="{B81ED52B-E31C-4633-9C0F-3F1E6FA0A1CC}" type="slidenum">
              <a:rPr lang="en-US" smtClean="0"/>
              <a:t>2</a:t>
            </a:fld>
            <a:endParaRPr lang="en-US"/>
          </a:p>
        </p:txBody>
      </p:sp>
    </p:spTree>
    <p:extLst>
      <p:ext uri="{BB962C8B-B14F-4D97-AF65-F5344CB8AC3E}">
        <p14:creationId xmlns:p14="http://schemas.microsoft.com/office/powerpoint/2010/main" val="2684573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2188F743-8056-4EC3-89D2-CDF4EABD6D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a:extLst>
              <a:ext uri="{FF2B5EF4-FFF2-40B4-BE49-F238E27FC236}">
                <a16:creationId xmlns:a16="http://schemas.microsoft.com/office/drawing/2014/main" id="{5158EB5A-A074-4C3D-9DD1-512FB94AEE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6 feet is the trigger height at when fall protection is required on construction sites. </a:t>
            </a:r>
          </a:p>
        </p:txBody>
      </p:sp>
      <p:sp>
        <p:nvSpPr>
          <p:cNvPr id="120836" name="Slide Number Placeholder 3">
            <a:extLst>
              <a:ext uri="{FF2B5EF4-FFF2-40B4-BE49-F238E27FC236}">
                <a16:creationId xmlns:a16="http://schemas.microsoft.com/office/drawing/2014/main" id="{11EEECF7-D39A-4127-A06F-917A3CFDBC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57066" indent="-291179" eaLnBrk="0" hangingPunct="0">
              <a:defRPr>
                <a:solidFill>
                  <a:schemeClr val="tx1"/>
                </a:solidFill>
                <a:latin typeface="Arial" panose="020B0604020202020204" pitchFamily="34" charset="0"/>
                <a:ea typeface="ＭＳ Ｐゴシック" panose="020B0600070205080204" pitchFamily="34" charset="-128"/>
              </a:defRPr>
            </a:lvl2pPr>
            <a:lvl3pPr marL="1164717" indent="-232943" eaLnBrk="0" hangingPunct="0">
              <a:defRPr>
                <a:solidFill>
                  <a:schemeClr val="tx1"/>
                </a:solidFill>
                <a:latin typeface="Arial" panose="020B0604020202020204" pitchFamily="34" charset="0"/>
                <a:ea typeface="ＭＳ Ｐゴシック" panose="020B0600070205080204" pitchFamily="34" charset="-128"/>
              </a:defRPr>
            </a:lvl3pPr>
            <a:lvl4pPr marL="1630604" indent="-232943" eaLnBrk="0" hangingPunct="0">
              <a:defRPr>
                <a:solidFill>
                  <a:schemeClr val="tx1"/>
                </a:solidFill>
                <a:latin typeface="Arial" panose="020B0604020202020204" pitchFamily="34" charset="0"/>
                <a:ea typeface="ＭＳ Ｐゴシック" panose="020B0600070205080204" pitchFamily="34" charset="-128"/>
              </a:defRPr>
            </a:lvl4pPr>
            <a:lvl5pPr marL="2096491" indent="-232943" eaLnBrk="0" hangingPunct="0">
              <a:defRPr>
                <a:solidFill>
                  <a:schemeClr val="tx1"/>
                </a:solidFill>
                <a:latin typeface="Arial" panose="020B0604020202020204" pitchFamily="34" charset="0"/>
                <a:ea typeface="ＭＳ Ｐゴシック" panose="020B0600070205080204" pitchFamily="34" charset="-128"/>
              </a:defRPr>
            </a:lvl5pPr>
            <a:lvl6pPr marL="2562377"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028264"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94151"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60038"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FDA0BC29-C926-4059-9AC2-29816B52BC9E}"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1551144835"/>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a:extLst>
              <a:ext uri="{FF2B5EF4-FFF2-40B4-BE49-F238E27FC236}">
                <a16:creationId xmlns:a16="http://schemas.microsoft.com/office/drawing/2014/main" id="{BF4B8931-9C40-44E2-801C-CD6AA2C7B54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a:extLst>
              <a:ext uri="{FF2B5EF4-FFF2-40B4-BE49-F238E27FC236}">
                <a16:creationId xmlns:a16="http://schemas.microsoft.com/office/drawing/2014/main" id="{C72453A0-DAB3-43BF-9DA2-C5BE650E2D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To reduce the risk of a swing fall hazard workers should work no more than 30 degrees from an anchor point. </a:t>
            </a:r>
          </a:p>
          <a:p>
            <a:endParaRPr lang="en-US" altLang="en-US" dirty="0">
              <a:ea typeface="ＭＳ Ｐゴシック" panose="020B0600070205080204" pitchFamily="34" charset="-128"/>
            </a:endParaRPr>
          </a:p>
        </p:txBody>
      </p:sp>
      <p:sp>
        <p:nvSpPr>
          <p:cNvPr id="167940" name="Slide Number Placeholder 3">
            <a:extLst>
              <a:ext uri="{FF2B5EF4-FFF2-40B4-BE49-F238E27FC236}">
                <a16:creationId xmlns:a16="http://schemas.microsoft.com/office/drawing/2014/main" id="{5639D571-850C-4D4F-B84F-56CD2DC9F2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555F7E3-2868-4D15-8B8A-665B80B083FB}" type="slidenum">
              <a:rPr lang="en-US" altLang="en-US"/>
              <a:pPr eaLnBrk="1" hangingPunct="1">
                <a:spcBef>
                  <a:spcPct val="0"/>
                </a:spcBef>
              </a:pPr>
              <a:t>208</a:t>
            </a:fld>
            <a:endParaRPr lang="en-US" altLang="en-US"/>
          </a:p>
        </p:txBody>
      </p:sp>
    </p:spTree>
    <p:extLst>
      <p:ext uri="{BB962C8B-B14F-4D97-AF65-F5344CB8AC3E}">
        <p14:creationId xmlns:p14="http://schemas.microsoft.com/office/powerpoint/2010/main" val="3781327619"/>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latin typeface="Arial" panose="020B0604020202020204" pitchFamily="34" charset="0"/>
                <a:ea typeface="ＭＳ Ｐゴシック" panose="020B0600070205080204" pitchFamily="34" charset="-128"/>
              </a:rPr>
              <a:t>This slide shows a worker exposed to a swing fall hazard. </a:t>
            </a:r>
          </a:p>
          <a:p>
            <a:endParaRPr lang="en-US" altLang="en-US" b="1" dirty="0">
              <a:latin typeface="Arial" panose="020B0604020202020204" pitchFamily="34" charset="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b="1" dirty="0">
              <a:latin typeface="Arial" panose="020B0604020202020204" pitchFamily="34" charset="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209</a:t>
            </a:fld>
            <a:endParaRPr lang="en-US"/>
          </a:p>
        </p:txBody>
      </p:sp>
    </p:spTree>
    <p:extLst>
      <p:ext uri="{BB962C8B-B14F-4D97-AF65-F5344CB8AC3E}">
        <p14:creationId xmlns:p14="http://schemas.microsoft.com/office/powerpoint/2010/main" val="40316968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a worker working at heights above 6 feet without utilizing conventional fall protection.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210</a:t>
            </a:fld>
            <a:endParaRPr lang="en-US" altLang="en-US"/>
          </a:p>
        </p:txBody>
      </p:sp>
    </p:spTree>
    <p:extLst>
      <p:ext uri="{BB962C8B-B14F-4D97-AF65-F5344CB8AC3E}">
        <p14:creationId xmlns:p14="http://schemas.microsoft.com/office/powerpoint/2010/main" val="61059740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a worker working at heights above 6 feet without utilizing conventional fall protection.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211</a:t>
            </a:fld>
            <a:endParaRPr lang="en-US" altLang="en-US"/>
          </a:p>
        </p:txBody>
      </p:sp>
    </p:spTree>
    <p:extLst>
      <p:ext uri="{BB962C8B-B14F-4D97-AF65-F5344CB8AC3E}">
        <p14:creationId xmlns:p14="http://schemas.microsoft.com/office/powerpoint/2010/main" val="166981103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stairs with 4 or more risers without proper handrails or guardrails. Additionally there is an unguarded wall opening that Is not protected by guardrails.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212</a:t>
            </a:fld>
            <a:endParaRPr lang="en-US" altLang="en-US"/>
          </a:p>
        </p:txBody>
      </p:sp>
    </p:spTree>
    <p:extLst>
      <p:ext uri="{BB962C8B-B14F-4D97-AF65-F5344CB8AC3E}">
        <p14:creationId xmlns:p14="http://schemas.microsoft.com/office/powerpoint/2010/main" val="1678601050"/>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19245D00-723C-48AB-8025-5D27753E09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a:extLst>
              <a:ext uri="{FF2B5EF4-FFF2-40B4-BE49-F238E27FC236}">
                <a16:creationId xmlns:a16="http://schemas.microsoft.com/office/drawing/2014/main" id="{021F4CB6-FD64-45C5-962A-1618239CF8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3200" dirty="0">
                <a:latin typeface="Arial" panose="020B0604020202020204" pitchFamily="34" charset="0"/>
                <a:ea typeface="ＭＳ Ｐゴシック" panose="020B0600070205080204" pitchFamily="34" charset="-128"/>
                <a:cs typeface="Arial" panose="020B0604020202020204" pitchFamily="34" charset="0"/>
              </a:rPr>
              <a:t>Limitations of conventional fall protection systems during the installation of exterior walls may include the l</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ack of a suitable anchor point or in special instances where the installation of guardrail system could involve more risk, due to the duration of the fall exposure. </a:t>
            </a:r>
          </a:p>
          <a:p>
            <a:endParaRPr lang="en-US" altLang="en-US" dirty="0">
              <a:ea typeface="ＭＳ Ｐゴシック" panose="020B0600070205080204" pitchFamily="34" charset="-128"/>
            </a:endParaRPr>
          </a:p>
        </p:txBody>
      </p:sp>
      <p:sp>
        <p:nvSpPr>
          <p:cNvPr id="149508" name="Slide Number Placeholder 3">
            <a:extLst>
              <a:ext uri="{FF2B5EF4-FFF2-40B4-BE49-F238E27FC236}">
                <a16:creationId xmlns:a16="http://schemas.microsoft.com/office/drawing/2014/main" id="{3197D29A-13DF-4EDD-91C5-4AE92CAEF9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CC751C78-001D-47CF-9C4C-86FC835D2B07}" type="slidenum">
              <a:rPr lang="en-US" altLang="en-US"/>
              <a:pPr eaLnBrk="1" hangingPunct="1">
                <a:spcBef>
                  <a:spcPct val="0"/>
                </a:spcBef>
              </a:pPr>
              <a:t>213</a:t>
            </a:fld>
            <a:endParaRPr lang="en-US" altLang="en-US"/>
          </a:p>
        </p:txBody>
      </p:sp>
    </p:spTree>
    <p:extLst>
      <p:ext uri="{BB962C8B-B14F-4D97-AF65-F5344CB8AC3E}">
        <p14:creationId xmlns:p14="http://schemas.microsoft.com/office/powerpoint/2010/main" val="4114422999"/>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DF1A2CD0-9473-4102-AF43-41B16C2691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286519B4-CB12-43D2-B8F2-AD44B0BFEE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50532" name="Slide Number Placeholder 3">
            <a:extLst>
              <a:ext uri="{FF2B5EF4-FFF2-40B4-BE49-F238E27FC236}">
                <a16:creationId xmlns:a16="http://schemas.microsoft.com/office/drawing/2014/main" id="{F6A17C8E-8290-427B-9E68-5625710224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2B521AA-DB26-48C2-99E7-EACB3A647083}" type="slidenum">
              <a:rPr lang="en-US" altLang="en-US"/>
              <a:pPr eaLnBrk="1" hangingPunct="1">
                <a:spcBef>
                  <a:spcPct val="0"/>
                </a:spcBef>
              </a:pPr>
              <a:t>214</a:t>
            </a:fld>
            <a:endParaRPr lang="en-US" altLang="en-US"/>
          </a:p>
        </p:txBody>
      </p:sp>
    </p:spTree>
    <p:extLst>
      <p:ext uri="{BB962C8B-B14F-4D97-AF65-F5344CB8AC3E}">
        <p14:creationId xmlns:p14="http://schemas.microsoft.com/office/powerpoint/2010/main" val="1835899125"/>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the trigger height for when conventional fall protection is required is 6 feet. Workers need to be trained before being exposed to fall hazards, and must understand the proper use and limitations of fall protection systems being utilized. </a:t>
            </a:r>
          </a:p>
        </p:txBody>
      </p:sp>
      <p:sp>
        <p:nvSpPr>
          <p:cNvPr id="4" name="Slide Number Placeholder 3"/>
          <p:cNvSpPr>
            <a:spLocks noGrp="1"/>
          </p:cNvSpPr>
          <p:nvPr>
            <p:ph type="sldNum" sz="quarter" idx="10"/>
          </p:nvPr>
        </p:nvSpPr>
        <p:spPr/>
        <p:txBody>
          <a:bodyPr/>
          <a:lstStyle/>
          <a:p>
            <a:fld id="{B81ED52B-E31C-4633-9C0F-3F1E6FA0A1CC}" type="slidenum">
              <a:rPr lang="en-US" smtClean="0"/>
              <a:t>215</a:t>
            </a:fld>
            <a:endParaRPr lang="en-US"/>
          </a:p>
        </p:txBody>
      </p:sp>
    </p:spTree>
    <p:extLst>
      <p:ext uri="{BB962C8B-B14F-4D97-AF65-F5344CB8AC3E}">
        <p14:creationId xmlns:p14="http://schemas.microsoft.com/office/powerpoint/2010/main" val="2430122180"/>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216</a:t>
            </a:fld>
            <a:endParaRPr lang="en-US"/>
          </a:p>
        </p:txBody>
      </p:sp>
    </p:spTree>
    <p:extLst>
      <p:ext uri="{BB962C8B-B14F-4D97-AF65-F5344CB8AC3E}">
        <p14:creationId xmlns:p14="http://schemas.microsoft.com/office/powerpoint/2010/main" val="2055732079"/>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217</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the Susan Harwood training grant number SH-05122-SH9 from the Occupational Safety and Health Administration, U.S. Department of Labor.</a:t>
            </a:r>
          </a:p>
        </p:txBody>
      </p:sp>
    </p:spTree>
    <p:extLst>
      <p:ext uri="{BB962C8B-B14F-4D97-AF65-F5344CB8AC3E}">
        <p14:creationId xmlns:p14="http://schemas.microsoft.com/office/powerpoint/2010/main" val="4005144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8991539B-39B0-4506-839A-65542F50C4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a:extLst>
              <a:ext uri="{FF2B5EF4-FFF2-40B4-BE49-F238E27FC236}">
                <a16:creationId xmlns:a16="http://schemas.microsoft.com/office/drawing/2014/main" id="{A96ED3F0-02D8-4707-B11C-E3A542DA4A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10 feet is the trigger height at when fall protection is required when working off a scaffold.</a:t>
            </a:r>
          </a:p>
          <a:p>
            <a:endParaRPr lang="en-US" altLang="en-US" dirty="0">
              <a:ea typeface="ＭＳ Ｐゴシック" panose="020B0600070205080204" pitchFamily="34" charset="-128"/>
            </a:endParaRPr>
          </a:p>
        </p:txBody>
      </p:sp>
      <p:sp>
        <p:nvSpPr>
          <p:cNvPr id="121860" name="Slide Number Placeholder 3">
            <a:extLst>
              <a:ext uri="{FF2B5EF4-FFF2-40B4-BE49-F238E27FC236}">
                <a16:creationId xmlns:a16="http://schemas.microsoft.com/office/drawing/2014/main" id="{D71F6DD3-E555-4414-9E81-36B0224970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57066" indent="-291179" eaLnBrk="0" hangingPunct="0">
              <a:defRPr>
                <a:solidFill>
                  <a:schemeClr val="tx1"/>
                </a:solidFill>
                <a:latin typeface="Arial" panose="020B0604020202020204" pitchFamily="34" charset="0"/>
                <a:ea typeface="ＭＳ Ｐゴシック" panose="020B0600070205080204" pitchFamily="34" charset="-128"/>
              </a:defRPr>
            </a:lvl2pPr>
            <a:lvl3pPr marL="1164717" indent="-232943" eaLnBrk="0" hangingPunct="0">
              <a:defRPr>
                <a:solidFill>
                  <a:schemeClr val="tx1"/>
                </a:solidFill>
                <a:latin typeface="Arial" panose="020B0604020202020204" pitchFamily="34" charset="0"/>
                <a:ea typeface="ＭＳ Ｐゴシック" panose="020B0600070205080204" pitchFamily="34" charset="-128"/>
              </a:defRPr>
            </a:lvl3pPr>
            <a:lvl4pPr marL="1630604" indent="-232943" eaLnBrk="0" hangingPunct="0">
              <a:defRPr>
                <a:solidFill>
                  <a:schemeClr val="tx1"/>
                </a:solidFill>
                <a:latin typeface="Arial" panose="020B0604020202020204" pitchFamily="34" charset="0"/>
                <a:ea typeface="ＭＳ Ｐゴシック" panose="020B0600070205080204" pitchFamily="34" charset="-128"/>
              </a:defRPr>
            </a:lvl4pPr>
            <a:lvl5pPr marL="2096491" indent="-232943" eaLnBrk="0" hangingPunct="0">
              <a:defRPr>
                <a:solidFill>
                  <a:schemeClr val="tx1"/>
                </a:solidFill>
                <a:latin typeface="Arial" panose="020B0604020202020204" pitchFamily="34" charset="0"/>
                <a:ea typeface="ＭＳ Ｐゴシック" panose="020B0600070205080204" pitchFamily="34" charset="-128"/>
              </a:defRPr>
            </a:lvl5pPr>
            <a:lvl6pPr marL="2562377"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028264"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94151"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60038"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34DD9604-AD69-45C3-B59E-1099434F7F17}"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421114739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218</a:t>
            </a:fld>
            <a:endParaRPr lang="en-US" altLang="en-US"/>
          </a:p>
        </p:txBody>
      </p:sp>
    </p:spTree>
    <p:extLst>
      <p:ext uri="{BB962C8B-B14F-4D97-AF65-F5344CB8AC3E}">
        <p14:creationId xmlns:p14="http://schemas.microsoft.com/office/powerpoint/2010/main" val="3266750309"/>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219</a:t>
            </a:fld>
            <a:endParaRPr lang="en-US"/>
          </a:p>
        </p:txBody>
      </p:sp>
    </p:spTree>
    <p:extLst>
      <p:ext uri="{BB962C8B-B14F-4D97-AF65-F5344CB8AC3E}">
        <p14:creationId xmlns:p14="http://schemas.microsoft.com/office/powerpoint/2010/main" val="3615184870"/>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Discuss the learning objectives for Section 5. In this section we will identify additional fall protection systems as well as “alternative” fall protection. We will also discuss uses and limitations of these types of systems and identify key requirements for each alternative protection system. Lastly, we will understand when a written fall protection plan is necessary.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220</a:t>
            </a:fld>
            <a:endParaRPr lang="en-US"/>
          </a:p>
        </p:txBody>
      </p:sp>
    </p:spTree>
    <p:extLst>
      <p:ext uri="{BB962C8B-B14F-4D97-AF65-F5344CB8AC3E}">
        <p14:creationId xmlns:p14="http://schemas.microsoft.com/office/powerpoint/2010/main" val="2410715534"/>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As a reminder, the three conventional forms of fall protection are guardrails, safety nets and personal fall arrest systems. </a:t>
            </a:r>
          </a:p>
        </p:txBody>
      </p:sp>
      <p:sp>
        <p:nvSpPr>
          <p:cNvPr id="4" name="Slide Number Placeholder 3"/>
          <p:cNvSpPr>
            <a:spLocks noGrp="1"/>
          </p:cNvSpPr>
          <p:nvPr>
            <p:ph type="sldNum" sz="quarter" idx="10"/>
          </p:nvPr>
        </p:nvSpPr>
        <p:spPr/>
        <p:txBody>
          <a:bodyPr/>
          <a:lstStyle/>
          <a:p>
            <a:fld id="{B81ED52B-E31C-4633-9C0F-3F1E6FA0A1CC}" type="slidenum">
              <a:rPr lang="en-US" smtClean="0"/>
              <a:t>221</a:t>
            </a:fld>
            <a:endParaRPr lang="en-US"/>
          </a:p>
        </p:txBody>
      </p:sp>
    </p:spTree>
    <p:extLst>
      <p:ext uri="{BB962C8B-B14F-4D97-AF65-F5344CB8AC3E}">
        <p14:creationId xmlns:p14="http://schemas.microsoft.com/office/powerpoint/2010/main" val="2193241593"/>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8A5874-07F9-4B58-BA63-ED444ACB344D}" type="slidenum">
              <a:rPr lang="en-US" altLang="en-US"/>
              <a:pPr>
                <a:spcBef>
                  <a:spcPct val="0"/>
                </a:spcBef>
              </a:pPr>
              <a:t>222</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Additional fall protection systems</a:t>
            </a:r>
            <a:r>
              <a:rPr lang="en-US" altLang="en-US" baseline="0" dirty="0">
                <a:latin typeface="Arial" panose="020B0604020202020204" pitchFamily="34" charset="0"/>
              </a:rPr>
              <a:t> </a:t>
            </a:r>
            <a:r>
              <a:rPr lang="en-US" altLang="en-US" dirty="0">
                <a:latin typeface="Arial" panose="020B0604020202020204" pitchFamily="34" charset="0"/>
              </a:rPr>
              <a:t>covered in this section are: </a:t>
            </a:r>
          </a:p>
          <a:p>
            <a:pPr marL="457200" lvl="1" indent="-457200">
              <a:buFont typeface="Arial" panose="020B0604020202020204" pitchFamily="34" charset="0"/>
              <a:buChar char="•"/>
            </a:pPr>
            <a:r>
              <a:rPr lang="en-US" altLang="en-US" sz="2800" dirty="0"/>
              <a:t>Handrails </a:t>
            </a:r>
            <a:r>
              <a:rPr lang="en-US" altLang="en-US" sz="2800"/>
              <a:t>and Stair rails</a:t>
            </a:r>
            <a:endParaRPr lang="en-US" altLang="en-US" sz="2800" dirty="0"/>
          </a:p>
          <a:p>
            <a:pPr marL="457200" lvl="1" indent="-457200">
              <a:buFont typeface="Arial" panose="020B0604020202020204" pitchFamily="34" charset="0"/>
              <a:buChar char="•"/>
            </a:pPr>
            <a:r>
              <a:rPr lang="en-US" altLang="en-US" sz="2800" dirty="0"/>
              <a:t>Floor Hole Covers</a:t>
            </a:r>
          </a:p>
          <a:p>
            <a:pPr marL="457200" lvl="1" indent="-457200">
              <a:buFont typeface="Arial" panose="020B0604020202020204" pitchFamily="34" charset="0"/>
              <a:buChar char="•"/>
            </a:pPr>
            <a:r>
              <a:rPr lang="en-US" altLang="en-US" sz="2800" dirty="0"/>
              <a:t>Controlled Access Zones</a:t>
            </a:r>
          </a:p>
          <a:p>
            <a:pPr marL="457200" lvl="1" indent="-457200">
              <a:buFont typeface="Arial" panose="020B0604020202020204" pitchFamily="34" charset="0"/>
              <a:buChar char="•"/>
            </a:pPr>
            <a:r>
              <a:rPr lang="en-US" altLang="en-US" sz="2800" dirty="0"/>
              <a:t>Positioning Device Systems</a:t>
            </a:r>
          </a:p>
          <a:p>
            <a:pPr marL="457200" lvl="1" indent="-457200">
              <a:buFont typeface="Arial" panose="020B0604020202020204" pitchFamily="34" charset="0"/>
              <a:buChar char="•"/>
            </a:pPr>
            <a:r>
              <a:rPr lang="en-US" altLang="en-US" sz="2800" dirty="0"/>
              <a:t>Alternative Fall Protection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14984698"/>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8A5874-07F9-4B58-BA63-ED444ACB344D}" type="slidenum">
              <a:rPr lang="en-US" altLang="en-US"/>
              <a:pPr>
                <a:spcBef>
                  <a:spcPct val="0"/>
                </a:spcBef>
              </a:pPr>
              <a:t>223</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Explain the requirements for handrails and </a:t>
            </a:r>
            <a:r>
              <a:rPr lang="en-US" altLang="en-US" dirty="0" err="1">
                <a:latin typeface="Arial" panose="020B0604020202020204" pitchFamily="34" charset="0"/>
              </a:rPr>
              <a:t>stairrails</a:t>
            </a:r>
            <a:r>
              <a:rPr lang="en-US" altLang="en-US" dirty="0">
                <a:latin typeface="Arial" panose="020B0604020202020204" pitchFamily="34" charset="0"/>
              </a:rPr>
              <a:t>.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The toprail must be placed 36 inches above the tread and in-line with the riser, and placed 3 inches from the wall. </a:t>
            </a:r>
          </a:p>
          <a:p>
            <a:pPr eaLnBrk="1" hangingPunct="1"/>
            <a:br>
              <a:rPr lang="en-US" altLang="en-US" dirty="0">
                <a:latin typeface="Arial" panose="020B0604020202020204" pitchFamily="34" charset="0"/>
              </a:rPr>
            </a:br>
            <a:r>
              <a:rPr lang="en-US" altLang="en-US" dirty="0">
                <a:latin typeface="Arial" panose="020B0604020202020204" pitchFamily="34" charset="0"/>
              </a:rPr>
              <a:t>The midrail should be halfway between stair stringer and toprail.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653034909"/>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hazards you see in this photo. An example of a hazard could be a missing midrail in the top portion of the guardrail. Also, will this system be capable of withstanding 200 pounds of force downward and outward?</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224</a:t>
            </a:fld>
            <a:endParaRPr lang="en-US" altLang="en-US"/>
          </a:p>
        </p:txBody>
      </p:sp>
    </p:spTree>
    <p:extLst>
      <p:ext uri="{BB962C8B-B14F-4D97-AF65-F5344CB8AC3E}">
        <p14:creationId xmlns:p14="http://schemas.microsoft.com/office/powerpoint/2010/main" val="4211039469"/>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Describe the properly installed guardrail boot system utilized on the picture on the right.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225</a:t>
            </a:fld>
            <a:endParaRPr lang="en-US"/>
          </a:p>
        </p:txBody>
      </p:sp>
    </p:spTree>
    <p:extLst>
      <p:ext uri="{BB962C8B-B14F-4D97-AF65-F5344CB8AC3E}">
        <p14:creationId xmlns:p14="http://schemas.microsoft.com/office/powerpoint/2010/main" val="2934058554"/>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missing handrails on a stairway under construction.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226</a:t>
            </a:fld>
            <a:endParaRPr lang="en-US" altLang="en-US"/>
          </a:p>
        </p:txBody>
      </p:sp>
    </p:spTree>
    <p:extLst>
      <p:ext uri="{BB962C8B-B14F-4D97-AF65-F5344CB8AC3E}">
        <p14:creationId xmlns:p14="http://schemas.microsoft.com/office/powerpoint/2010/main" val="1221472643"/>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291567C2-7C7D-49C0-A8DF-735D676BA0A7}"/>
              </a:ext>
            </a:extLst>
          </p:cNvPr>
          <p:cNvSpPr>
            <a:spLocks noGrp="1" noRot="1" noChangeAspect="1" noTextEdit="1"/>
          </p:cNvSpPr>
          <p:nvPr>
            <p:ph type="sldImg"/>
          </p:nvPr>
        </p:nvSpPr>
        <p:spPr>
          <a:ln/>
        </p:spPr>
      </p:sp>
      <p:sp>
        <p:nvSpPr>
          <p:cNvPr id="112643" name="Notes Placeholder 2">
            <a:extLst>
              <a:ext uri="{FF2B5EF4-FFF2-40B4-BE49-F238E27FC236}">
                <a16:creationId xmlns:a16="http://schemas.microsoft.com/office/drawing/2014/main" id="{366DD41A-FD7E-4D54-BBE9-E739F71484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Properly installed metal adjustable guardrail system. Image shows a steel </a:t>
            </a:r>
            <a:r>
              <a:rPr lang="en-US" altLang="en-US" dirty="0" err="1">
                <a:latin typeface="Arial" panose="020B0604020202020204" pitchFamily="34" charset="0"/>
              </a:rPr>
              <a:t>stairrail</a:t>
            </a:r>
            <a:r>
              <a:rPr lang="en-US" altLang="en-US" dirty="0">
                <a:latin typeface="Arial" panose="020B0604020202020204" pitchFamily="34" charset="0"/>
              </a:rPr>
              <a:t> and hand rail solution installed to a stairway under construction. </a:t>
            </a:r>
          </a:p>
        </p:txBody>
      </p:sp>
      <p:sp>
        <p:nvSpPr>
          <p:cNvPr id="112644" name="Slide Number Placeholder 3">
            <a:extLst>
              <a:ext uri="{FF2B5EF4-FFF2-40B4-BE49-F238E27FC236}">
                <a16:creationId xmlns:a16="http://schemas.microsoft.com/office/drawing/2014/main" id="{DF4951E4-8A85-4227-958F-96D8D618CA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CFA8277-21B3-4BC9-B616-8D4089AEDC44}" type="slidenum">
              <a:rPr lang="en-US" altLang="en-US"/>
              <a:pPr>
                <a:spcBef>
                  <a:spcPct val="0"/>
                </a:spcBef>
              </a:pPr>
              <a:t>227</a:t>
            </a:fld>
            <a:endParaRPr lang="en-US" altLang="en-US"/>
          </a:p>
        </p:txBody>
      </p:sp>
    </p:spTree>
    <p:extLst>
      <p:ext uri="{BB962C8B-B14F-4D97-AF65-F5344CB8AC3E}">
        <p14:creationId xmlns:p14="http://schemas.microsoft.com/office/powerpoint/2010/main" val="957400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B0667BF7-9B56-41C3-9C5F-3ABB504B22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D67B8D04-740B-4827-8C91-96F42425D1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There is no trigger height for when fall protection is required when working off a ladder. </a:t>
            </a:r>
          </a:p>
          <a:p>
            <a:endParaRPr lang="en-US" altLang="en-US" dirty="0">
              <a:ea typeface="ＭＳ Ｐゴシック" panose="020B0600070205080204" pitchFamily="34" charset="-128"/>
            </a:endParaRPr>
          </a:p>
        </p:txBody>
      </p:sp>
      <p:sp>
        <p:nvSpPr>
          <p:cNvPr id="122884" name="Slide Number Placeholder 3">
            <a:extLst>
              <a:ext uri="{FF2B5EF4-FFF2-40B4-BE49-F238E27FC236}">
                <a16:creationId xmlns:a16="http://schemas.microsoft.com/office/drawing/2014/main" id="{AFB5CF57-D815-42BF-A657-B36D0416E8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57066" indent="-291179" eaLnBrk="0" hangingPunct="0">
              <a:defRPr>
                <a:solidFill>
                  <a:schemeClr val="tx1"/>
                </a:solidFill>
                <a:latin typeface="Arial" panose="020B0604020202020204" pitchFamily="34" charset="0"/>
                <a:ea typeface="ＭＳ Ｐゴシック" panose="020B0600070205080204" pitchFamily="34" charset="-128"/>
              </a:defRPr>
            </a:lvl2pPr>
            <a:lvl3pPr marL="1164717" indent="-232943" eaLnBrk="0" hangingPunct="0">
              <a:defRPr>
                <a:solidFill>
                  <a:schemeClr val="tx1"/>
                </a:solidFill>
                <a:latin typeface="Arial" panose="020B0604020202020204" pitchFamily="34" charset="0"/>
                <a:ea typeface="ＭＳ Ｐゴシック" panose="020B0600070205080204" pitchFamily="34" charset="-128"/>
              </a:defRPr>
            </a:lvl3pPr>
            <a:lvl4pPr marL="1630604" indent="-232943" eaLnBrk="0" hangingPunct="0">
              <a:defRPr>
                <a:solidFill>
                  <a:schemeClr val="tx1"/>
                </a:solidFill>
                <a:latin typeface="Arial" panose="020B0604020202020204" pitchFamily="34" charset="0"/>
                <a:ea typeface="ＭＳ Ｐゴシック" panose="020B0600070205080204" pitchFamily="34" charset="-128"/>
              </a:defRPr>
            </a:lvl4pPr>
            <a:lvl5pPr marL="2096491" indent="-232943" eaLnBrk="0" hangingPunct="0">
              <a:defRPr>
                <a:solidFill>
                  <a:schemeClr val="tx1"/>
                </a:solidFill>
                <a:latin typeface="Arial" panose="020B0604020202020204" pitchFamily="34" charset="0"/>
                <a:ea typeface="ＭＳ Ｐゴシック" panose="020B0600070205080204" pitchFamily="34" charset="-128"/>
              </a:defRPr>
            </a:lvl5pPr>
            <a:lvl6pPr marL="2562377"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028264"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94151"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60038" indent="-23294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E499D7A2-0F63-439E-A87D-9106E7BE32F7}"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extLst>
      <p:ext uri="{BB962C8B-B14F-4D97-AF65-F5344CB8AC3E}">
        <p14:creationId xmlns:p14="http://schemas.microsoft.com/office/powerpoint/2010/main" val="160914099"/>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8BFD576C-DF2E-4EEA-84E8-669436E0F6CB}"/>
              </a:ext>
            </a:extLst>
          </p:cNvPr>
          <p:cNvSpPr>
            <a:spLocks noGrp="1" noRot="1" noChangeAspect="1" noTextEdit="1"/>
          </p:cNvSpPr>
          <p:nvPr>
            <p:ph type="sldImg"/>
          </p:nvPr>
        </p:nvSpPr>
        <p:spPr>
          <a:ln/>
        </p:spPr>
      </p:sp>
      <p:sp>
        <p:nvSpPr>
          <p:cNvPr id="114691" name="Notes Placeholder 2">
            <a:extLst>
              <a:ext uri="{FF2B5EF4-FFF2-40B4-BE49-F238E27FC236}">
                <a16:creationId xmlns:a16="http://schemas.microsoft.com/office/drawing/2014/main" id="{092F44CC-6394-4836-8284-86578E41F3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Properly installed metal adjustable guardrail system. By installing a toprail 36 inches high, allows one railing system to serve as both a hand rail and </a:t>
            </a:r>
            <a:r>
              <a:rPr lang="en-US" altLang="en-US" dirty="0" err="1">
                <a:latin typeface="Arial" panose="020B0604020202020204" pitchFamily="34" charset="0"/>
              </a:rPr>
              <a:t>stairrail</a:t>
            </a:r>
            <a:r>
              <a:rPr lang="en-US" altLang="en-US" dirty="0">
                <a:latin typeface="Arial" panose="020B0604020202020204" pitchFamily="34" charset="0"/>
              </a:rPr>
              <a:t>. </a:t>
            </a:r>
          </a:p>
          <a:p>
            <a:endParaRPr lang="en-US" altLang="en-US" dirty="0">
              <a:latin typeface="Arial" panose="020B0604020202020204" pitchFamily="34" charset="0"/>
            </a:endParaRPr>
          </a:p>
          <a:p>
            <a:r>
              <a:rPr lang="en-US" altLang="en-US" b="1" dirty="0">
                <a:latin typeface="Arial" panose="020B0604020202020204" pitchFamily="34" charset="0"/>
              </a:rPr>
              <a:t>Discuss</a:t>
            </a:r>
            <a:r>
              <a:rPr lang="en-US" altLang="en-US" dirty="0">
                <a:latin typeface="Arial" panose="020B0604020202020204" pitchFamily="34" charset="0"/>
              </a:rPr>
              <a:t> how this particular system can be modified to protect workers on stilts by adding a double top rail. </a:t>
            </a:r>
            <a:endParaRPr lang="en-US" altLang="en-US" b="1" dirty="0">
              <a:latin typeface="Arial" panose="020B0604020202020204" pitchFamily="34" charset="0"/>
            </a:endParaRPr>
          </a:p>
        </p:txBody>
      </p:sp>
      <p:sp>
        <p:nvSpPr>
          <p:cNvPr id="114692" name="Slide Number Placeholder 3">
            <a:extLst>
              <a:ext uri="{FF2B5EF4-FFF2-40B4-BE49-F238E27FC236}">
                <a16:creationId xmlns:a16="http://schemas.microsoft.com/office/drawing/2014/main" id="{DA7A4BBA-2A3A-4C37-9CD3-B853D06F2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6ABEB36-7674-4AEE-81F7-E71BD54339AB}" type="slidenum">
              <a:rPr lang="en-US" altLang="en-US"/>
              <a:pPr>
                <a:spcBef>
                  <a:spcPct val="0"/>
                </a:spcBef>
              </a:pPr>
              <a:t>228</a:t>
            </a:fld>
            <a:endParaRPr lang="en-US" altLang="en-US"/>
          </a:p>
        </p:txBody>
      </p:sp>
    </p:spTree>
    <p:extLst>
      <p:ext uri="{BB962C8B-B14F-4D97-AF65-F5344CB8AC3E}">
        <p14:creationId xmlns:p14="http://schemas.microsoft.com/office/powerpoint/2010/main" val="2967902165"/>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B5E22553-FABB-4F95-BE17-B05D6D21236A}"/>
              </a:ext>
            </a:extLst>
          </p:cNvPr>
          <p:cNvSpPr>
            <a:spLocks noGrp="1" noRot="1" noChangeAspect="1" noTextEdit="1"/>
          </p:cNvSpPr>
          <p:nvPr>
            <p:ph type="sldImg"/>
          </p:nvPr>
        </p:nvSpPr>
        <p:spPr>
          <a:ln/>
        </p:spPr>
      </p:sp>
      <p:sp>
        <p:nvSpPr>
          <p:cNvPr id="116739" name="Notes Placeholder 2">
            <a:extLst>
              <a:ext uri="{FF2B5EF4-FFF2-40B4-BE49-F238E27FC236}">
                <a16:creationId xmlns:a16="http://schemas.microsoft.com/office/drawing/2014/main" id="{9D247F72-37E9-49D3-A701-8CF13A6E64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Discuss these two temporary guardrail systems used on a stairway. </a:t>
            </a:r>
          </a:p>
        </p:txBody>
      </p:sp>
      <p:sp>
        <p:nvSpPr>
          <p:cNvPr id="116740" name="Slide Number Placeholder 3">
            <a:extLst>
              <a:ext uri="{FF2B5EF4-FFF2-40B4-BE49-F238E27FC236}">
                <a16:creationId xmlns:a16="http://schemas.microsoft.com/office/drawing/2014/main" id="{C9D7FAA5-5EE3-4713-B3CB-4EC022F99E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4939440-CCCF-48A5-89DC-90A4E7B7C205}" type="slidenum">
              <a:rPr lang="en-US" altLang="en-US"/>
              <a:pPr>
                <a:spcBef>
                  <a:spcPct val="0"/>
                </a:spcBef>
              </a:pPr>
              <a:t>229</a:t>
            </a:fld>
            <a:endParaRPr lang="en-US" altLang="en-US"/>
          </a:p>
        </p:txBody>
      </p:sp>
    </p:spTree>
    <p:extLst>
      <p:ext uri="{BB962C8B-B14F-4D97-AF65-F5344CB8AC3E}">
        <p14:creationId xmlns:p14="http://schemas.microsoft.com/office/powerpoint/2010/main" val="1650070173"/>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0177395D-C72B-4B64-BFE0-702436B9EB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1C7A538-0D3D-4FA3-91C6-12C694441FD4}" type="slidenum">
              <a:rPr lang="en-US" altLang="en-US"/>
              <a:pPr>
                <a:spcBef>
                  <a:spcPct val="0"/>
                </a:spcBef>
              </a:pPr>
              <a:t>230</a:t>
            </a:fld>
            <a:endParaRPr lang="en-US" altLang="en-US"/>
          </a:p>
        </p:txBody>
      </p:sp>
      <p:sp>
        <p:nvSpPr>
          <p:cNvPr id="124931" name="Rectangle 2">
            <a:extLst>
              <a:ext uri="{FF2B5EF4-FFF2-40B4-BE49-F238E27FC236}">
                <a16:creationId xmlns:a16="http://schemas.microsoft.com/office/drawing/2014/main" id="{42251F57-5565-4627-A0E4-C2552C64641B}"/>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ED4CF9AE-ABD5-411C-87E8-4C7E4DC991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 </a:t>
            </a:r>
            <a:r>
              <a:rPr lang="en-US" altLang="en-US" i="0" dirty="0">
                <a:latin typeface="Arial" panose="020B0604020202020204" pitchFamily="34" charset="0"/>
              </a:rPr>
              <a:t>hole cover </a:t>
            </a:r>
            <a:r>
              <a:rPr lang="en-US" altLang="en-US" dirty="0">
                <a:latin typeface="Arial" panose="020B0604020202020204" pitchFamily="34" charset="0"/>
              </a:rPr>
              <a:t>is a secured and marked cover which protects workers from tripping or stepping into or through a hole on walking/working surfaces and keeps objects from falling through a hole. </a:t>
            </a:r>
          </a:p>
        </p:txBody>
      </p:sp>
    </p:spTree>
    <p:extLst>
      <p:ext uri="{BB962C8B-B14F-4D97-AF65-F5344CB8AC3E}">
        <p14:creationId xmlns:p14="http://schemas.microsoft.com/office/powerpoint/2010/main" val="2885785904"/>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FB325969-7568-444C-BCA6-D3EF1993C668}"/>
              </a:ext>
            </a:extLst>
          </p:cNvPr>
          <p:cNvSpPr>
            <a:spLocks noGrp="1" noRot="1" noChangeAspect="1" noTextEdit="1"/>
          </p:cNvSpPr>
          <p:nvPr>
            <p:ph type="sldImg"/>
          </p:nvPr>
        </p:nvSpPr>
        <p:spPr>
          <a:ln/>
        </p:spPr>
      </p:sp>
      <p:sp>
        <p:nvSpPr>
          <p:cNvPr id="126979" name="Notes Placeholder 2">
            <a:extLst>
              <a:ext uri="{FF2B5EF4-FFF2-40B4-BE49-F238E27FC236}">
                <a16:creationId xmlns:a16="http://schemas.microsoft.com/office/drawing/2014/main" id="{41BEA2C8-A966-46C0-A1CE-BF43A9D280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Hole covers must be used on any hole larger than 2 inches by 2 inches. Examples of these openings include:</a:t>
            </a:r>
          </a:p>
          <a:p>
            <a:pPr marL="0" lvl="0" indent="0" eaLnBrk="1" hangingPunct="1">
              <a:buFont typeface="Arial" panose="020B0604020202020204" pitchFamily="34" charset="0"/>
              <a:buChar char="•"/>
            </a:pPr>
            <a:r>
              <a:rPr lang="en-US" altLang="en-US" sz="2800" dirty="0"/>
              <a:t> Fireplace openings </a:t>
            </a:r>
          </a:p>
          <a:p>
            <a:pPr marL="0" lvl="0" indent="0" eaLnBrk="1" hangingPunct="1">
              <a:buFont typeface="Arial" panose="020B0604020202020204" pitchFamily="34" charset="0"/>
              <a:buChar char="•"/>
            </a:pPr>
            <a:r>
              <a:rPr lang="en-US" altLang="en-US" sz="2800" dirty="0"/>
              <a:t> Skylights</a:t>
            </a:r>
          </a:p>
          <a:p>
            <a:pPr marL="0" lvl="0" indent="0" eaLnBrk="1" hangingPunct="1">
              <a:buFont typeface="Arial" panose="020B0604020202020204" pitchFamily="34" charset="0"/>
              <a:buChar char="•"/>
            </a:pPr>
            <a:r>
              <a:rPr lang="en-US" altLang="en-US" sz="2800" dirty="0"/>
              <a:t> Basement stair openings</a:t>
            </a:r>
          </a:p>
          <a:p>
            <a:pPr marL="0" lvl="0" indent="0" eaLnBrk="1" hangingPunct="1">
              <a:buFont typeface="Arial" panose="020B0604020202020204" pitchFamily="34" charset="0"/>
              <a:buChar char="•"/>
            </a:pPr>
            <a:r>
              <a:rPr lang="en-US" altLang="en-US" sz="2800" dirty="0"/>
              <a:t> Floor heating, ventilating, and air-conditioning (HVAC) registers </a:t>
            </a:r>
          </a:p>
          <a:p>
            <a:pPr marL="0" lvl="0" indent="0" eaLnBrk="1" hangingPunct="1">
              <a:buFont typeface="Arial" panose="020B0604020202020204" pitchFamily="34" charset="0"/>
              <a:buChar char="•"/>
            </a:pPr>
            <a:r>
              <a:rPr lang="en-US" altLang="en-US" sz="2800" dirty="0"/>
              <a:t> Plumbing floor cutouts	</a:t>
            </a:r>
          </a:p>
          <a:p>
            <a:endParaRPr lang="en-US" altLang="en-US" b="0" dirty="0">
              <a:latin typeface="Arial" panose="020B0604020202020204" pitchFamily="34" charset="0"/>
            </a:endParaRPr>
          </a:p>
        </p:txBody>
      </p:sp>
      <p:sp>
        <p:nvSpPr>
          <p:cNvPr id="126980" name="Slide Number Placeholder 3">
            <a:extLst>
              <a:ext uri="{FF2B5EF4-FFF2-40B4-BE49-F238E27FC236}">
                <a16:creationId xmlns:a16="http://schemas.microsoft.com/office/drawing/2014/main" id="{BF79B0C7-7B88-43E2-B08A-62C5B8BD40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A150A48-33F9-4008-A018-F8E1E1FD8877}" type="slidenum">
              <a:rPr lang="en-US" altLang="en-US"/>
              <a:pPr>
                <a:spcBef>
                  <a:spcPct val="0"/>
                </a:spcBef>
              </a:pPr>
              <a:t>231</a:t>
            </a:fld>
            <a:endParaRPr lang="en-US" altLang="en-US"/>
          </a:p>
        </p:txBody>
      </p:sp>
    </p:spTree>
    <p:extLst>
      <p:ext uri="{BB962C8B-B14F-4D97-AF65-F5344CB8AC3E}">
        <p14:creationId xmlns:p14="http://schemas.microsoft.com/office/powerpoint/2010/main" val="3151757110"/>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88A5874-07F9-4B58-BA63-ED444ACB344D}" type="slidenum">
              <a:rPr lang="en-US" altLang="en-US"/>
              <a:pPr>
                <a:spcBef>
                  <a:spcPct val="0"/>
                </a:spcBef>
              </a:pPr>
              <a:t>232</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Define:</a:t>
            </a:r>
          </a:p>
          <a:p>
            <a:pPr lvl="1" eaLnBrk="1" hangingPunct="1">
              <a:buFontTx/>
              <a:buChar char="•"/>
            </a:pPr>
            <a:r>
              <a:rPr lang="en-US" altLang="en-US">
                <a:latin typeface="Arial" panose="020B0604020202020204" pitchFamily="34" charset="0"/>
              </a:rPr>
              <a:t>Window and Wall Openings</a:t>
            </a:r>
          </a:p>
          <a:p>
            <a:pPr lvl="1" eaLnBrk="1" hangingPunct="1">
              <a:buFontTx/>
              <a:buChar char="•"/>
            </a:pPr>
            <a:r>
              <a:rPr lang="en-US" altLang="en-US">
                <a:latin typeface="Arial" panose="020B0604020202020204" pitchFamily="34" charset="0"/>
              </a:rPr>
              <a:t>Unprotected Sides and Edges</a:t>
            </a:r>
          </a:p>
          <a:p>
            <a:pPr lvl="1" eaLnBrk="1" hangingPunct="1">
              <a:buFontTx/>
              <a:buChar char="•"/>
            </a:pPr>
            <a:r>
              <a:rPr lang="en-US" altLang="en-US">
                <a:latin typeface="Arial" panose="020B0604020202020204" pitchFamily="34" charset="0"/>
              </a:rPr>
              <a:t>Floor Holes</a:t>
            </a:r>
          </a:p>
        </p:txBody>
      </p:sp>
    </p:spTree>
    <p:extLst>
      <p:ext uri="{BB962C8B-B14F-4D97-AF65-F5344CB8AC3E}">
        <p14:creationId xmlns:p14="http://schemas.microsoft.com/office/powerpoint/2010/main" val="2068439831"/>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4B53C286-8335-459C-81A6-4C6DCB13D3D5}"/>
              </a:ext>
            </a:extLst>
          </p:cNvPr>
          <p:cNvSpPr>
            <a:spLocks noGrp="1" noRot="1" noChangeAspect="1" noTextEdit="1"/>
          </p:cNvSpPr>
          <p:nvPr>
            <p:ph type="sldImg"/>
          </p:nvPr>
        </p:nvSpPr>
        <p:spPr>
          <a:ln/>
        </p:spPr>
      </p:sp>
      <p:sp>
        <p:nvSpPr>
          <p:cNvPr id="131075" name="Notes Placeholder 2">
            <a:extLst>
              <a:ext uri="{FF2B5EF4-FFF2-40B4-BE49-F238E27FC236}">
                <a16:creationId xmlns:a16="http://schemas.microsoft.com/office/drawing/2014/main" id="{4BC2B0CA-9F30-419D-9382-445A259892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 </a:t>
            </a:r>
            <a:r>
              <a:rPr lang="en-US" altLang="en-US" dirty="0">
                <a:latin typeface="Arial" panose="020B0604020202020204" pitchFamily="34" charset="0"/>
              </a:rPr>
              <a:t>whether this floor hole cover is capable of withstanding at least two times the maximum anticipated load?</a:t>
            </a:r>
          </a:p>
          <a:p>
            <a:endParaRPr lang="en-US" altLang="en-US" dirty="0">
              <a:latin typeface="Arial" panose="020B0604020202020204" pitchFamily="34" charset="0"/>
            </a:endParaRPr>
          </a:p>
          <a:p>
            <a:r>
              <a:rPr lang="en-US" altLang="en-US" dirty="0">
                <a:latin typeface="Arial" panose="020B0604020202020204" pitchFamily="34" charset="0"/>
              </a:rPr>
              <a:t>It is also missing the wording “hole” or “cover” or “hole cover” </a:t>
            </a:r>
          </a:p>
        </p:txBody>
      </p:sp>
      <p:sp>
        <p:nvSpPr>
          <p:cNvPr id="131076" name="Slide Number Placeholder 3">
            <a:extLst>
              <a:ext uri="{FF2B5EF4-FFF2-40B4-BE49-F238E27FC236}">
                <a16:creationId xmlns:a16="http://schemas.microsoft.com/office/drawing/2014/main" id="{FD0C478C-AA1C-4D9C-AE6D-D019E036465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E6A145F-DBE3-44B8-8589-66F036B38BCC}" type="slidenum">
              <a:rPr lang="en-US" altLang="en-US"/>
              <a:pPr>
                <a:spcBef>
                  <a:spcPct val="0"/>
                </a:spcBef>
              </a:pPr>
              <a:t>233</a:t>
            </a:fld>
            <a:endParaRPr lang="en-US" altLang="en-US"/>
          </a:p>
        </p:txBody>
      </p:sp>
    </p:spTree>
    <p:extLst>
      <p:ext uri="{BB962C8B-B14F-4D97-AF65-F5344CB8AC3E}">
        <p14:creationId xmlns:p14="http://schemas.microsoft.com/office/powerpoint/2010/main" val="592083992"/>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Image shows an improper floor hole cover as the cover poses an impalement hazard, does not appear secured to prevent displacement, and is missing the words hole or cover.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234</a:t>
            </a:fld>
            <a:endParaRPr lang="en-US" altLang="en-US"/>
          </a:p>
        </p:txBody>
      </p:sp>
    </p:spTree>
    <p:extLst>
      <p:ext uri="{BB962C8B-B14F-4D97-AF65-F5344CB8AC3E}">
        <p14:creationId xmlns:p14="http://schemas.microsoft.com/office/powerpoint/2010/main" val="1330957850"/>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These photos show floor hole hazards that are uncovered.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235</a:t>
            </a:fld>
            <a:endParaRPr lang="en-US" altLang="en-US"/>
          </a:p>
        </p:txBody>
      </p:sp>
    </p:spTree>
    <p:extLst>
      <p:ext uri="{BB962C8B-B14F-4D97-AF65-F5344CB8AC3E}">
        <p14:creationId xmlns:p14="http://schemas.microsoft.com/office/powerpoint/2010/main" val="423009298"/>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These photos show floor hole hazards that are uncovered and potentially a ladder placed at an improper angle.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236</a:t>
            </a:fld>
            <a:endParaRPr lang="en-US" altLang="en-US"/>
          </a:p>
        </p:txBody>
      </p:sp>
    </p:spTree>
    <p:extLst>
      <p:ext uri="{BB962C8B-B14F-4D97-AF65-F5344CB8AC3E}">
        <p14:creationId xmlns:p14="http://schemas.microsoft.com/office/powerpoint/2010/main" val="2313767199"/>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69E32830-BD38-4C06-B556-2A1877441640}"/>
              </a:ext>
            </a:extLst>
          </p:cNvPr>
          <p:cNvSpPr>
            <a:spLocks noGrp="1" noRot="1" noChangeAspect="1" noTextEdit="1"/>
          </p:cNvSpPr>
          <p:nvPr>
            <p:ph type="sldImg"/>
          </p:nvPr>
        </p:nvSpPr>
        <p:spPr>
          <a:ln/>
        </p:spPr>
      </p:sp>
      <p:sp>
        <p:nvSpPr>
          <p:cNvPr id="139267" name="Notes Placeholder 2">
            <a:extLst>
              <a:ext uri="{FF2B5EF4-FFF2-40B4-BE49-F238E27FC236}">
                <a16:creationId xmlns:a16="http://schemas.microsoft.com/office/drawing/2014/main" id="{69F61EE8-773A-4126-909A-123EF20234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This is a picture of a properly installed floor hole cover. This is a </a:t>
            </a:r>
            <a:r>
              <a:rPr lang="en-US" altLang="en-US" i="1">
                <a:latin typeface="Arial" panose="020B0604020202020204" pitchFamily="34" charset="0"/>
              </a:rPr>
              <a:t>Pro-Vent</a:t>
            </a:r>
            <a:r>
              <a:rPr lang="en-US" altLang="en-US">
                <a:latin typeface="Arial" panose="020B0604020202020204" pitchFamily="34" charset="0"/>
              </a:rPr>
              <a:t> system that can be used to also prevent debris from entering a ventilation system. </a:t>
            </a:r>
          </a:p>
        </p:txBody>
      </p:sp>
      <p:sp>
        <p:nvSpPr>
          <p:cNvPr id="139268" name="Slide Number Placeholder 3">
            <a:extLst>
              <a:ext uri="{FF2B5EF4-FFF2-40B4-BE49-F238E27FC236}">
                <a16:creationId xmlns:a16="http://schemas.microsoft.com/office/drawing/2014/main" id="{6B4A6312-5813-4F1E-8783-CD3F9DCC56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2559323-7F06-40D1-ABFC-157894FE13F2}" type="slidenum">
              <a:rPr lang="en-US" altLang="en-US"/>
              <a:pPr>
                <a:spcBef>
                  <a:spcPct val="0"/>
                </a:spcBef>
              </a:pPr>
              <a:t>237</a:t>
            </a:fld>
            <a:endParaRPr lang="en-US" altLang="en-US"/>
          </a:p>
        </p:txBody>
      </p:sp>
    </p:spTree>
    <p:extLst>
      <p:ext uri="{BB962C8B-B14F-4D97-AF65-F5344CB8AC3E}">
        <p14:creationId xmlns:p14="http://schemas.microsoft.com/office/powerpoint/2010/main" val="470684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how some states may have different trigger heights for when conventional fall protection is required on residential jobsites. </a:t>
            </a:r>
          </a:p>
        </p:txBody>
      </p:sp>
      <p:sp>
        <p:nvSpPr>
          <p:cNvPr id="4" name="Slide Number Placeholder 3"/>
          <p:cNvSpPr>
            <a:spLocks noGrp="1"/>
          </p:cNvSpPr>
          <p:nvPr>
            <p:ph type="sldNum" sz="quarter" idx="10"/>
          </p:nvPr>
        </p:nvSpPr>
        <p:spPr/>
        <p:txBody>
          <a:bodyPr/>
          <a:lstStyle/>
          <a:p>
            <a:fld id="{B81ED52B-E31C-4633-9C0F-3F1E6FA0A1CC}" type="slidenum">
              <a:rPr lang="en-US" smtClean="0"/>
              <a:t>25</a:t>
            </a:fld>
            <a:endParaRPr lang="en-US"/>
          </a:p>
        </p:txBody>
      </p:sp>
    </p:spTree>
    <p:extLst>
      <p:ext uri="{BB962C8B-B14F-4D97-AF65-F5344CB8AC3E}">
        <p14:creationId xmlns:p14="http://schemas.microsoft.com/office/powerpoint/2010/main" val="2135541457"/>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8AC6D71E-A739-4CB4-B748-83C81DC68DF3}"/>
              </a:ext>
            </a:extLst>
          </p:cNvPr>
          <p:cNvSpPr>
            <a:spLocks noGrp="1" noRot="1" noChangeAspect="1" noTextEdit="1"/>
          </p:cNvSpPr>
          <p:nvPr>
            <p:ph type="sldImg"/>
          </p:nvPr>
        </p:nvSpPr>
        <p:spPr>
          <a:ln/>
        </p:spPr>
      </p:sp>
      <p:sp>
        <p:nvSpPr>
          <p:cNvPr id="141315" name="Notes Placeholder 2">
            <a:extLst>
              <a:ext uri="{FF2B5EF4-FFF2-40B4-BE49-F238E27FC236}">
                <a16:creationId xmlns:a16="http://schemas.microsoft.com/office/drawing/2014/main" id="{EA0A97CE-41C8-4AE6-9F02-33A0493751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hole cover is clearly marked and must be properly secured to prevent displacement. It is a best practice to use a bright colored spray paint to be sure that workers know not to remove covers. </a:t>
            </a:r>
          </a:p>
        </p:txBody>
      </p:sp>
      <p:sp>
        <p:nvSpPr>
          <p:cNvPr id="141316" name="Slide Number Placeholder 3">
            <a:extLst>
              <a:ext uri="{FF2B5EF4-FFF2-40B4-BE49-F238E27FC236}">
                <a16:creationId xmlns:a16="http://schemas.microsoft.com/office/drawing/2014/main" id="{A4A5BA39-E8EC-4525-BD11-2B238EBA65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42A6E1E-E7C3-4633-A450-CA69D4BE9993}" type="slidenum">
              <a:rPr lang="en-US" altLang="en-US"/>
              <a:pPr>
                <a:spcBef>
                  <a:spcPct val="0"/>
                </a:spcBef>
              </a:pPr>
              <a:t>238</a:t>
            </a:fld>
            <a:endParaRPr lang="en-US" altLang="en-US"/>
          </a:p>
        </p:txBody>
      </p:sp>
    </p:spTree>
    <p:extLst>
      <p:ext uri="{BB962C8B-B14F-4D97-AF65-F5344CB8AC3E}">
        <p14:creationId xmlns:p14="http://schemas.microsoft.com/office/powerpoint/2010/main" val="441561201"/>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85BD6B06-51A8-42A6-8EF0-55841021EA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Notes Placeholder 2">
            <a:extLst>
              <a:ext uri="{FF2B5EF4-FFF2-40B4-BE49-F238E27FC236}">
                <a16:creationId xmlns:a16="http://schemas.microsoft.com/office/drawing/2014/main" id="{71854D1A-C339-4101-BCD9-6FDEAFCFFD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A fall positioning device system prevents workers from falling by holding you in-place and preventing you from falling in the first place. </a:t>
            </a:r>
          </a:p>
        </p:txBody>
      </p:sp>
      <p:sp>
        <p:nvSpPr>
          <p:cNvPr id="169988" name="Slide Number Placeholder 3">
            <a:extLst>
              <a:ext uri="{FF2B5EF4-FFF2-40B4-BE49-F238E27FC236}">
                <a16:creationId xmlns:a16="http://schemas.microsoft.com/office/drawing/2014/main" id="{82C3DCF0-F09F-451E-A140-D4C201163D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FC4D2C2A-87BA-44E1-B6BA-4B16A1D99A33}" type="slidenum">
              <a:rPr lang="en-US" altLang="en-US"/>
              <a:pPr eaLnBrk="1" hangingPunct="1">
                <a:spcBef>
                  <a:spcPct val="0"/>
                </a:spcBef>
              </a:pPr>
              <a:t>239</a:t>
            </a:fld>
            <a:endParaRPr lang="en-US" altLang="en-US"/>
          </a:p>
        </p:txBody>
      </p:sp>
    </p:spTree>
    <p:extLst>
      <p:ext uri="{BB962C8B-B14F-4D97-AF65-F5344CB8AC3E}">
        <p14:creationId xmlns:p14="http://schemas.microsoft.com/office/powerpoint/2010/main" val="1275719700"/>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a:extLst>
              <a:ext uri="{FF2B5EF4-FFF2-40B4-BE49-F238E27FC236}">
                <a16:creationId xmlns:a16="http://schemas.microsoft.com/office/drawing/2014/main" id="{642FB09A-6B84-4155-9767-13292D9D3A30}"/>
              </a:ext>
            </a:extLst>
          </p:cNvPr>
          <p:cNvSpPr>
            <a:spLocks noGrp="1" noRot="1" noChangeAspect="1" noTextEdit="1"/>
          </p:cNvSpPr>
          <p:nvPr>
            <p:ph type="sldImg"/>
          </p:nvPr>
        </p:nvSpPr>
        <p:spPr>
          <a:ln/>
        </p:spPr>
      </p:sp>
      <p:sp>
        <p:nvSpPr>
          <p:cNvPr id="184323" name="Notes Placeholder 2">
            <a:extLst>
              <a:ext uri="{FF2B5EF4-FFF2-40B4-BE49-F238E27FC236}">
                <a16:creationId xmlns:a16="http://schemas.microsoft.com/office/drawing/2014/main" id="{A5A7DD07-C06D-4575-8F13-819E342339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instances where a positioning system may be used. Examples include encroachment to floor holes or wall openings. This system is designed to prevent workers from ever reaching an area where a fall may occur. Also discuss using shorter lanyards attached directly to the D-ring and the anchor point to securely hold a worker in place to prevent falls from occurring. </a:t>
            </a:r>
          </a:p>
        </p:txBody>
      </p:sp>
      <p:sp>
        <p:nvSpPr>
          <p:cNvPr id="184324" name="Slide Number Placeholder 3">
            <a:extLst>
              <a:ext uri="{FF2B5EF4-FFF2-40B4-BE49-F238E27FC236}">
                <a16:creationId xmlns:a16="http://schemas.microsoft.com/office/drawing/2014/main" id="{CC6BAB2D-9787-4CFB-BF92-7B9FE67BC0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4634CB6-4BA3-48E9-BD79-D0720E1DD784}" type="slidenum">
              <a:rPr lang="en-US" altLang="en-US"/>
              <a:pPr>
                <a:spcBef>
                  <a:spcPct val="0"/>
                </a:spcBef>
              </a:pPr>
              <a:t>240</a:t>
            </a:fld>
            <a:endParaRPr lang="en-US" altLang="en-US"/>
          </a:p>
        </p:txBody>
      </p:sp>
    </p:spTree>
    <p:extLst>
      <p:ext uri="{BB962C8B-B14F-4D97-AF65-F5344CB8AC3E}">
        <p14:creationId xmlns:p14="http://schemas.microsoft.com/office/powerpoint/2010/main" val="762236568"/>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3F462193-7A17-437E-930F-6BFC033701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a:extLst>
              <a:ext uri="{FF2B5EF4-FFF2-40B4-BE49-F238E27FC236}">
                <a16:creationId xmlns:a16="http://schemas.microsoft.com/office/drawing/2014/main" id="{B1CC86AC-05AA-451E-B817-CC37A0E394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Similar to a PFAS, a positioning device system must be inspected before each use. You can use a body belt as a positioning device system but not for fall arrest. </a:t>
            </a:r>
          </a:p>
        </p:txBody>
      </p:sp>
      <p:sp>
        <p:nvSpPr>
          <p:cNvPr id="172036" name="Slide Number Placeholder 3">
            <a:extLst>
              <a:ext uri="{FF2B5EF4-FFF2-40B4-BE49-F238E27FC236}">
                <a16:creationId xmlns:a16="http://schemas.microsoft.com/office/drawing/2014/main" id="{FFBD2B74-5FD7-4C43-A90C-A7DAB5490C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187C15F1-75E3-4BD1-96AE-F0CB26851177}" type="slidenum">
              <a:rPr lang="en-US" altLang="en-US"/>
              <a:pPr eaLnBrk="1" hangingPunct="1">
                <a:spcBef>
                  <a:spcPct val="0"/>
                </a:spcBef>
              </a:pPr>
              <a:t>241</a:t>
            </a:fld>
            <a:endParaRPr lang="en-US" altLang="en-US"/>
          </a:p>
        </p:txBody>
      </p:sp>
    </p:spTree>
    <p:extLst>
      <p:ext uri="{BB962C8B-B14F-4D97-AF65-F5344CB8AC3E}">
        <p14:creationId xmlns:p14="http://schemas.microsoft.com/office/powerpoint/2010/main" val="3424039703"/>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a:extLst>
              <a:ext uri="{FF2B5EF4-FFF2-40B4-BE49-F238E27FC236}">
                <a16:creationId xmlns:a16="http://schemas.microsoft.com/office/drawing/2014/main" id="{4504EBE2-DA20-4629-AAE1-860451610DE4}"/>
              </a:ext>
            </a:extLst>
          </p:cNvPr>
          <p:cNvSpPr>
            <a:spLocks noGrp="1" noRot="1" noChangeAspect="1" noTextEdit="1"/>
          </p:cNvSpPr>
          <p:nvPr>
            <p:ph type="sldImg"/>
          </p:nvPr>
        </p:nvSpPr>
        <p:spPr>
          <a:ln/>
        </p:spPr>
      </p:sp>
      <p:sp>
        <p:nvSpPr>
          <p:cNvPr id="182275" name="Notes Placeholder 2">
            <a:extLst>
              <a:ext uri="{FF2B5EF4-FFF2-40B4-BE49-F238E27FC236}">
                <a16:creationId xmlns:a16="http://schemas.microsoft.com/office/drawing/2014/main" id="{26065ABE-3BE0-4596-902E-B959258D4C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how a positioning device system may be used to stabilize a worker while working at heights. </a:t>
            </a:r>
          </a:p>
          <a:p>
            <a:endParaRPr lang="en-US" altLang="en-US" dirty="0">
              <a:latin typeface="Arial" panose="020B0604020202020204" pitchFamily="34" charset="0"/>
            </a:endParaRPr>
          </a:p>
          <a:p>
            <a:r>
              <a:rPr lang="en-US" altLang="en-US" dirty="0">
                <a:latin typeface="Arial" panose="020B0604020202020204" pitchFamily="34" charset="0"/>
              </a:rPr>
              <a:t>There are limitations to this system in a residential construction environment. </a:t>
            </a:r>
          </a:p>
        </p:txBody>
      </p:sp>
      <p:sp>
        <p:nvSpPr>
          <p:cNvPr id="182276" name="Slide Number Placeholder 3">
            <a:extLst>
              <a:ext uri="{FF2B5EF4-FFF2-40B4-BE49-F238E27FC236}">
                <a16:creationId xmlns:a16="http://schemas.microsoft.com/office/drawing/2014/main" id="{99B6BAE2-5786-41B9-B1DB-C5DD289533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C2A33F1-8ABC-467C-B5A7-1799A5F72E3B}" type="slidenum">
              <a:rPr lang="en-US" altLang="en-US"/>
              <a:pPr>
                <a:spcBef>
                  <a:spcPct val="0"/>
                </a:spcBef>
              </a:pPr>
              <a:t>242</a:t>
            </a:fld>
            <a:endParaRPr lang="en-US" altLang="en-US"/>
          </a:p>
        </p:txBody>
      </p:sp>
    </p:spTree>
    <p:extLst>
      <p:ext uri="{BB962C8B-B14F-4D97-AF65-F5344CB8AC3E}">
        <p14:creationId xmlns:p14="http://schemas.microsoft.com/office/powerpoint/2010/main" val="2201197578"/>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a:extLst>
              <a:ext uri="{FF2B5EF4-FFF2-40B4-BE49-F238E27FC236}">
                <a16:creationId xmlns:a16="http://schemas.microsoft.com/office/drawing/2014/main" id="{4504EBE2-DA20-4629-AAE1-860451610DE4}"/>
              </a:ext>
            </a:extLst>
          </p:cNvPr>
          <p:cNvSpPr>
            <a:spLocks noGrp="1" noRot="1" noChangeAspect="1" noTextEdit="1"/>
          </p:cNvSpPr>
          <p:nvPr>
            <p:ph type="sldImg"/>
          </p:nvPr>
        </p:nvSpPr>
        <p:spPr>
          <a:ln/>
        </p:spPr>
      </p:sp>
      <p:sp>
        <p:nvSpPr>
          <p:cNvPr id="182275" name="Notes Placeholder 2">
            <a:extLst>
              <a:ext uri="{FF2B5EF4-FFF2-40B4-BE49-F238E27FC236}">
                <a16:creationId xmlns:a16="http://schemas.microsoft.com/office/drawing/2014/main" id="{26065ABE-3BE0-4596-902E-B959258D4C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how a positioning device system may be used to stabilize a worker while working at heights. </a:t>
            </a:r>
          </a:p>
          <a:p>
            <a:endParaRPr lang="en-US" altLang="en-US">
              <a:latin typeface="Arial" panose="020B0604020202020204" pitchFamily="34" charset="0"/>
            </a:endParaRPr>
          </a:p>
          <a:p>
            <a:r>
              <a:rPr lang="en-US" altLang="en-US">
                <a:latin typeface="Arial" panose="020B0604020202020204" pitchFamily="34" charset="0"/>
              </a:rPr>
              <a:t>There are limitations to this system in a residential construction environment. </a:t>
            </a:r>
          </a:p>
        </p:txBody>
      </p:sp>
      <p:sp>
        <p:nvSpPr>
          <p:cNvPr id="182276" name="Slide Number Placeholder 3">
            <a:extLst>
              <a:ext uri="{FF2B5EF4-FFF2-40B4-BE49-F238E27FC236}">
                <a16:creationId xmlns:a16="http://schemas.microsoft.com/office/drawing/2014/main" id="{99B6BAE2-5786-41B9-B1DB-C5DD289533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C2A33F1-8ABC-467C-B5A7-1799A5F72E3B}" type="slidenum">
              <a:rPr lang="en-US" altLang="en-US"/>
              <a:pPr>
                <a:spcBef>
                  <a:spcPct val="0"/>
                </a:spcBef>
              </a:pPr>
              <a:t>243</a:t>
            </a:fld>
            <a:endParaRPr lang="en-US" altLang="en-US"/>
          </a:p>
        </p:txBody>
      </p:sp>
    </p:spTree>
    <p:extLst>
      <p:ext uri="{BB962C8B-B14F-4D97-AF65-F5344CB8AC3E}">
        <p14:creationId xmlns:p14="http://schemas.microsoft.com/office/powerpoint/2010/main" val="3509619168"/>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FFD3C3A5-763D-4CE1-A6CA-768B49E686F4}"/>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3EEBCF6C-ECD7-4DC4-91CA-0360D98501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These examples are found directly in OSHA’s Preamble to the 1994 Subpart M-Fall Protection rulemaking record. </a:t>
            </a: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p:txBody>
      </p:sp>
      <p:sp>
        <p:nvSpPr>
          <p:cNvPr id="15364" name="Slide Number Placeholder 3">
            <a:extLst>
              <a:ext uri="{FF2B5EF4-FFF2-40B4-BE49-F238E27FC236}">
                <a16:creationId xmlns:a16="http://schemas.microsoft.com/office/drawing/2014/main" id="{F0F243A8-320A-4952-855A-E3B89112C3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D790B3C-4942-468A-927E-C6DBED457BCE}" type="slidenum">
              <a:rPr lang="en-US" altLang="en-US"/>
              <a:pPr>
                <a:spcBef>
                  <a:spcPct val="0"/>
                </a:spcBef>
              </a:pPr>
              <a:t>244</a:t>
            </a:fld>
            <a:endParaRPr lang="en-US" altLang="en-US"/>
          </a:p>
        </p:txBody>
      </p:sp>
    </p:spTree>
    <p:extLst>
      <p:ext uri="{BB962C8B-B14F-4D97-AF65-F5344CB8AC3E}">
        <p14:creationId xmlns:p14="http://schemas.microsoft.com/office/powerpoint/2010/main" val="1156516572"/>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57149A3C-4475-4108-997A-F1CCEF74A6B8}"/>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8001621C-B4D3-4846-9572-28A0234C04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OSHA </a:t>
            </a:r>
            <a:r>
              <a:rPr lang="en-US" altLang="en-US" u="sng">
                <a:latin typeface="Arial" panose="020B0604020202020204" pitchFamily="34" charset="0"/>
              </a:rPr>
              <a:t>does not</a:t>
            </a:r>
            <a:r>
              <a:rPr lang="en-US" altLang="en-US">
                <a:latin typeface="Arial" panose="020B0604020202020204" pitchFamily="34" charset="0"/>
              </a:rPr>
              <a:t> consider "economic infeasibility" to be a basis for failing to provide conventional fall protection for employees performing residential construction work.</a:t>
            </a: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p:txBody>
      </p:sp>
      <p:sp>
        <p:nvSpPr>
          <p:cNvPr id="25604" name="Slide Number Placeholder 3">
            <a:extLst>
              <a:ext uri="{FF2B5EF4-FFF2-40B4-BE49-F238E27FC236}">
                <a16:creationId xmlns:a16="http://schemas.microsoft.com/office/drawing/2014/main" id="{83FA9818-6897-4273-89C6-EFF3756065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6248E1D-8AD7-441C-8522-0E76DBF8FDDF}" type="slidenum">
              <a:rPr lang="en-US" altLang="en-US"/>
              <a:pPr>
                <a:spcBef>
                  <a:spcPct val="0"/>
                </a:spcBef>
              </a:pPr>
              <a:t>245</a:t>
            </a:fld>
            <a:endParaRPr lang="en-US" altLang="en-US"/>
          </a:p>
        </p:txBody>
      </p:sp>
    </p:spTree>
    <p:extLst>
      <p:ext uri="{BB962C8B-B14F-4D97-AF65-F5344CB8AC3E}">
        <p14:creationId xmlns:p14="http://schemas.microsoft.com/office/powerpoint/2010/main" val="1017560429"/>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A76677C-EBFB-4F9B-83D6-6EB20FCE6B25}"/>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6358E816-DCD9-40DD-95C7-F44644E5A7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p:txBody>
      </p:sp>
      <p:sp>
        <p:nvSpPr>
          <p:cNvPr id="27652" name="Slide Number Placeholder 3">
            <a:extLst>
              <a:ext uri="{FF2B5EF4-FFF2-40B4-BE49-F238E27FC236}">
                <a16:creationId xmlns:a16="http://schemas.microsoft.com/office/drawing/2014/main" id="{012DEC2F-7909-44EE-827D-951E65AEF66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B1BD402-62D1-4B19-B487-2A2F60EDDEA3}" type="slidenum">
              <a:rPr lang="en-US" altLang="en-US"/>
              <a:pPr>
                <a:spcBef>
                  <a:spcPct val="0"/>
                </a:spcBef>
              </a:pPr>
              <a:t>246</a:t>
            </a:fld>
            <a:endParaRPr lang="en-US" altLang="en-US"/>
          </a:p>
        </p:txBody>
      </p:sp>
    </p:spTree>
    <p:extLst>
      <p:ext uri="{BB962C8B-B14F-4D97-AF65-F5344CB8AC3E}">
        <p14:creationId xmlns:p14="http://schemas.microsoft.com/office/powerpoint/2010/main" val="258545842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64C21F7-7BB1-489A-B3A2-BB3E27F77B95}"/>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C7A8E25F-8138-4829-8BD6-D6A28F46AC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p:txBody>
      </p:sp>
      <p:sp>
        <p:nvSpPr>
          <p:cNvPr id="31748" name="Slide Number Placeholder 3">
            <a:extLst>
              <a:ext uri="{FF2B5EF4-FFF2-40B4-BE49-F238E27FC236}">
                <a16:creationId xmlns:a16="http://schemas.microsoft.com/office/drawing/2014/main" id="{2BCC753F-78CB-4E90-AC14-4EF7CBC250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5F82070-F3AD-4F7B-8D09-37D760CFFDAF}" type="slidenum">
              <a:rPr lang="en-US" altLang="en-US"/>
              <a:pPr>
                <a:spcBef>
                  <a:spcPct val="0"/>
                </a:spcBef>
              </a:pPr>
              <a:t>247</a:t>
            </a:fld>
            <a:endParaRPr lang="en-US" altLang="en-US"/>
          </a:p>
        </p:txBody>
      </p:sp>
    </p:spTree>
    <p:extLst>
      <p:ext uri="{BB962C8B-B14F-4D97-AF65-F5344CB8AC3E}">
        <p14:creationId xmlns:p14="http://schemas.microsoft.com/office/powerpoint/2010/main" val="2714769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initial steps that must be taken to comply with OSHA fall protection regulations, and protect workers on a residential construction jobsite. </a:t>
            </a:r>
          </a:p>
          <a:p>
            <a:endParaRPr lang="en-US" altLang="en-US" dirty="0">
              <a:latin typeface="Arial" panose="020B0604020202020204" pitchFamily="34" charset="0"/>
            </a:endParaRPr>
          </a:p>
          <a:p>
            <a:r>
              <a:rPr lang="en-US" altLang="en-US" dirty="0">
                <a:latin typeface="Arial" panose="020B0604020202020204" pitchFamily="34" charset="0"/>
              </a:rPr>
              <a:t>Fall protection plans, as needed, in accordance with OSHA’s §1926.502(B)(13) regulation will be discussed in Section 6 of the training presentation.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2E51AC6-C999-4873-A87E-0BF509584956}" type="slidenum">
              <a:rPr lang="en-US" altLang="en-US"/>
              <a:pPr>
                <a:spcBef>
                  <a:spcPct val="0"/>
                </a:spcBef>
              </a:pPr>
              <a:t>26</a:t>
            </a:fld>
            <a:endParaRPr lang="en-US" altLang="en-US"/>
          </a:p>
        </p:txBody>
      </p:sp>
    </p:spTree>
    <p:extLst>
      <p:ext uri="{BB962C8B-B14F-4D97-AF65-F5344CB8AC3E}">
        <p14:creationId xmlns:p14="http://schemas.microsoft.com/office/powerpoint/2010/main" val="2775820360"/>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ED7B5BA-61A8-483C-A25B-95036A44C640}"/>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87EED9EC-FA9B-4B44-8B01-4344899477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Employers cannot use alternative fall protective measures until it has been documented and proven that conventional fall protective systems are either infeasible/their use creates a greater hazard. </a:t>
            </a:r>
          </a:p>
          <a:p>
            <a:endParaRPr lang="en-US" altLang="en-US">
              <a:latin typeface="Arial" panose="020B0604020202020204" pitchFamily="34" charset="0"/>
            </a:endParaRPr>
          </a:p>
          <a:p>
            <a:r>
              <a:rPr lang="en-US" altLang="en-US">
                <a:latin typeface="Arial" panose="020B0604020202020204" pitchFamily="34" charset="0"/>
              </a:rPr>
              <a:t>This includes OSHA’s Appendix E to Subpart M, employers must exhaust all conventional means of providing fall protection prior to implementing a fall protection plan that meets the requirements of 1926.502(k).</a:t>
            </a:r>
            <a:endParaRPr lang="en-US" altLang="en-US" b="1">
              <a:latin typeface="Arial" panose="020B0604020202020204" pitchFamily="34" charset="0"/>
            </a:endParaRPr>
          </a:p>
        </p:txBody>
      </p:sp>
      <p:sp>
        <p:nvSpPr>
          <p:cNvPr id="33796" name="Slide Number Placeholder 3">
            <a:extLst>
              <a:ext uri="{FF2B5EF4-FFF2-40B4-BE49-F238E27FC236}">
                <a16:creationId xmlns:a16="http://schemas.microsoft.com/office/drawing/2014/main" id="{E37600FC-491F-4AA9-94C1-BFFC7810F9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426CE1B-6451-4823-A55B-9DD233A0A9C7}" type="slidenum">
              <a:rPr lang="en-US" altLang="en-US"/>
              <a:pPr>
                <a:spcBef>
                  <a:spcPct val="0"/>
                </a:spcBef>
              </a:pPr>
              <a:t>248</a:t>
            </a:fld>
            <a:endParaRPr lang="en-US" altLang="en-US"/>
          </a:p>
        </p:txBody>
      </p:sp>
    </p:spTree>
    <p:extLst>
      <p:ext uri="{BB962C8B-B14F-4D97-AF65-F5344CB8AC3E}">
        <p14:creationId xmlns:p14="http://schemas.microsoft.com/office/powerpoint/2010/main" val="149206591"/>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0206758A-35F6-47B3-BC58-77A748C18870}"/>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A68DC1A0-15F6-4ADA-A0C5-1870432707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b="1">
              <a:latin typeface="Arial" panose="020B0604020202020204" pitchFamily="34" charset="0"/>
            </a:endParaRPr>
          </a:p>
        </p:txBody>
      </p:sp>
      <p:sp>
        <p:nvSpPr>
          <p:cNvPr id="35844" name="Slide Number Placeholder 3">
            <a:extLst>
              <a:ext uri="{FF2B5EF4-FFF2-40B4-BE49-F238E27FC236}">
                <a16:creationId xmlns:a16="http://schemas.microsoft.com/office/drawing/2014/main" id="{702C9C01-2E8F-482C-B897-6B9B2ACAE0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689D230-378E-4438-81E8-AE38825010AB}" type="slidenum">
              <a:rPr lang="en-US" altLang="en-US"/>
              <a:pPr>
                <a:spcBef>
                  <a:spcPct val="0"/>
                </a:spcBef>
              </a:pPr>
              <a:t>249</a:t>
            </a:fld>
            <a:endParaRPr lang="en-US" altLang="en-US"/>
          </a:p>
        </p:txBody>
      </p:sp>
    </p:spTree>
    <p:extLst>
      <p:ext uri="{BB962C8B-B14F-4D97-AF65-F5344CB8AC3E}">
        <p14:creationId xmlns:p14="http://schemas.microsoft.com/office/powerpoint/2010/main" val="361498463"/>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0BD66E4E-3071-470C-BF26-291591055D9C}"/>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3A145EAB-809A-482B-A075-BEC565EDF5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804AFB5F-6236-4C48-87A9-E39F4097B9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A17BE25-66C8-440D-9840-445165D946B4}" type="slidenum">
              <a:rPr lang="en-US" altLang="en-US"/>
              <a:pPr>
                <a:spcBef>
                  <a:spcPct val="0"/>
                </a:spcBef>
              </a:pPr>
              <a:t>250</a:t>
            </a:fld>
            <a:endParaRPr lang="en-US" altLang="en-US"/>
          </a:p>
        </p:txBody>
      </p:sp>
    </p:spTree>
    <p:extLst>
      <p:ext uri="{BB962C8B-B14F-4D97-AF65-F5344CB8AC3E}">
        <p14:creationId xmlns:p14="http://schemas.microsoft.com/office/powerpoint/2010/main" val="2872294259"/>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A84EF1A0-48FC-48EE-BB0F-5472A50A96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DECCD18-E80B-4CC5-937E-58C9047C946A}" type="slidenum">
              <a:rPr lang="en-US" altLang="en-US"/>
              <a:pPr>
                <a:spcBef>
                  <a:spcPct val="0"/>
                </a:spcBef>
              </a:pPr>
              <a:t>251</a:t>
            </a:fld>
            <a:endParaRPr lang="en-US" altLang="en-US"/>
          </a:p>
        </p:txBody>
      </p:sp>
      <p:sp>
        <p:nvSpPr>
          <p:cNvPr id="44035" name="Rectangle 2">
            <a:extLst>
              <a:ext uri="{FF2B5EF4-FFF2-40B4-BE49-F238E27FC236}">
                <a16:creationId xmlns:a16="http://schemas.microsoft.com/office/drawing/2014/main" id="{1CEA8BA0-9208-4272-8E19-DF40DE3A48FD}"/>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0996E998-5B3F-4F34-8C8E-ED2B7BD4A9CF}"/>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A </a:t>
            </a:r>
            <a:r>
              <a:rPr lang="en-US" altLang="en-US" i="1">
                <a:latin typeface="Arial" panose="020B0604020202020204" pitchFamily="34" charset="0"/>
              </a:rPr>
              <a:t>written fall protection plan</a:t>
            </a:r>
            <a:r>
              <a:rPr lang="en-US" altLang="en-US">
                <a:latin typeface="Arial" panose="020B0604020202020204" pitchFamily="34" charset="0"/>
              </a:rPr>
              <a:t> identifies and evaluates fall hazards on a jobsite, establishes the protection methods to be used, and assesses the ability of workers to follow related work rules and use equipment safely.</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The plan identifies protective methods for hazards in this category: Leading Edges</a:t>
            </a:r>
          </a:p>
        </p:txBody>
      </p:sp>
    </p:spTree>
    <p:extLst>
      <p:ext uri="{BB962C8B-B14F-4D97-AF65-F5344CB8AC3E}">
        <p14:creationId xmlns:p14="http://schemas.microsoft.com/office/powerpoint/2010/main" val="584619078"/>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F9FFCE42-6F34-42D1-BCD8-D48727AE1427}"/>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34F83FBF-31A2-4570-A0CA-0DFE0AD66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what is required in a fall protection plan, and </a:t>
            </a:r>
            <a:r>
              <a:rPr lang="en-US" altLang="en-US" b="1">
                <a:latin typeface="Arial" panose="020B0604020202020204" pitchFamily="34" charset="0"/>
              </a:rPr>
              <a:t>refer</a:t>
            </a:r>
            <a:r>
              <a:rPr lang="en-US" altLang="en-US">
                <a:latin typeface="Arial" panose="020B0604020202020204" pitchFamily="34" charset="0"/>
              </a:rPr>
              <a:t> back to the definition of “qualified person” and “competent person” (if needed). </a:t>
            </a:r>
          </a:p>
          <a:p>
            <a:endParaRPr lang="en-US" altLang="en-US" b="1">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 employer has the burden to establish that conventional fall protective systems are either infeasible or their use creates a greater hazard. </a:t>
            </a:r>
            <a:endParaRPr lang="en-US" altLang="en-US" b="1">
              <a:latin typeface="Arial" panose="020B0604020202020204" pitchFamily="34" charset="0"/>
            </a:endParaRPr>
          </a:p>
        </p:txBody>
      </p:sp>
      <p:sp>
        <p:nvSpPr>
          <p:cNvPr id="46084" name="Slide Number Placeholder 3">
            <a:extLst>
              <a:ext uri="{FF2B5EF4-FFF2-40B4-BE49-F238E27FC236}">
                <a16:creationId xmlns:a16="http://schemas.microsoft.com/office/drawing/2014/main" id="{905811CB-BEE9-413F-BD9F-5933F00E9A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597FFC4-7B2F-4941-BC95-D5040780ED8B}" type="slidenum">
              <a:rPr lang="en-US" altLang="en-US"/>
              <a:pPr>
                <a:spcBef>
                  <a:spcPct val="0"/>
                </a:spcBef>
              </a:pPr>
              <a:t>252</a:t>
            </a:fld>
            <a:endParaRPr lang="en-US" altLang="en-US"/>
          </a:p>
        </p:txBody>
      </p:sp>
    </p:spTree>
    <p:extLst>
      <p:ext uri="{BB962C8B-B14F-4D97-AF65-F5344CB8AC3E}">
        <p14:creationId xmlns:p14="http://schemas.microsoft.com/office/powerpoint/2010/main" val="3550998996"/>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31A2066F-619C-4A9C-920C-CA09C0365B48}"/>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35C42547-7462-4A5C-A0E9-4AC3433EF6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Previously under OSHA’s Interim Fall Protection Compliance Guidelines for Residential Construction, employers had the option to utilize a fall protection plan without prior showing of infeasibility/greater hazard and without having a written site-specific fall protection plan. </a:t>
            </a:r>
          </a:p>
          <a:p>
            <a:endParaRPr lang="en-US" altLang="en-US">
              <a:latin typeface="Arial" panose="020B0604020202020204" pitchFamily="34" charset="0"/>
            </a:endParaRPr>
          </a:p>
          <a:p>
            <a:r>
              <a:rPr lang="en-US" altLang="en-US">
                <a:latin typeface="Arial" panose="020B0604020202020204" pitchFamily="34" charset="0"/>
              </a:rPr>
              <a:t>Beginning June 16, 2011 employers engaged in residential construction that establish that conventional fall protection systems are either infeasible or create a greater hazard and implement a fall protection plan meeting the requirements of 1926.502(k) will be required to establish a written and site-specific fall protection plan.</a:t>
            </a:r>
          </a:p>
        </p:txBody>
      </p:sp>
      <p:sp>
        <p:nvSpPr>
          <p:cNvPr id="48132" name="Slide Number Placeholder 3">
            <a:extLst>
              <a:ext uri="{FF2B5EF4-FFF2-40B4-BE49-F238E27FC236}">
                <a16:creationId xmlns:a16="http://schemas.microsoft.com/office/drawing/2014/main" id="{507C050C-D604-4501-A970-3FE729F104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3F864ED-F8E2-456D-84EF-030662BDF890}" type="slidenum">
              <a:rPr lang="en-US" altLang="en-US"/>
              <a:pPr>
                <a:spcBef>
                  <a:spcPct val="0"/>
                </a:spcBef>
              </a:pPr>
              <a:t>253</a:t>
            </a:fld>
            <a:endParaRPr lang="en-US" altLang="en-US"/>
          </a:p>
        </p:txBody>
      </p:sp>
    </p:spTree>
    <p:extLst>
      <p:ext uri="{BB962C8B-B14F-4D97-AF65-F5344CB8AC3E}">
        <p14:creationId xmlns:p14="http://schemas.microsoft.com/office/powerpoint/2010/main" val="3560521181"/>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A630CF23-C65E-4A24-9A4F-A66A27EAF481}"/>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2196C54B-A05D-4DAB-BCF1-76AB694358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the requirements of a fall protection plan. </a:t>
            </a:r>
          </a:p>
          <a:p>
            <a:endParaRPr lang="en-US" altLang="en-US" b="1">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endParaRPr lang="en-US" altLang="en-US" b="1">
              <a:latin typeface="Arial" panose="020B0604020202020204" pitchFamily="34" charset="0"/>
            </a:endParaRPr>
          </a:p>
        </p:txBody>
      </p:sp>
      <p:sp>
        <p:nvSpPr>
          <p:cNvPr id="50180" name="Slide Number Placeholder 3">
            <a:extLst>
              <a:ext uri="{FF2B5EF4-FFF2-40B4-BE49-F238E27FC236}">
                <a16:creationId xmlns:a16="http://schemas.microsoft.com/office/drawing/2014/main" id="{D8CA5749-E01B-4D6E-88AB-896506985F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5D38DD8-9DF2-4E6E-BD3A-2B64A680BABA}" type="slidenum">
              <a:rPr lang="en-US" altLang="en-US"/>
              <a:pPr>
                <a:spcBef>
                  <a:spcPct val="0"/>
                </a:spcBef>
              </a:pPr>
              <a:t>254</a:t>
            </a:fld>
            <a:endParaRPr lang="en-US" altLang="en-US"/>
          </a:p>
        </p:txBody>
      </p:sp>
    </p:spTree>
    <p:extLst>
      <p:ext uri="{BB962C8B-B14F-4D97-AF65-F5344CB8AC3E}">
        <p14:creationId xmlns:p14="http://schemas.microsoft.com/office/powerpoint/2010/main" val="747720020"/>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dirty="0">
                <a:latin typeface="Arial" panose="020B0604020202020204" pitchFamily="34" charset="0"/>
              </a:rPr>
              <a:t>A controlled access zone is a d</a:t>
            </a:r>
            <a:r>
              <a:rPr lang="en-US" altLang="en-US" dirty="0"/>
              <a:t>esignated/restricted work area that may have increased hazards related to otherwise unprotected fall hazards and/or falling material.</a:t>
            </a:r>
          </a:p>
          <a:p>
            <a:endParaRPr lang="en-US" altLang="en-US" b="0"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7F96244-BAE9-4295-9528-CC547F6DA862}" type="slidenum">
              <a:rPr lang="en-US" altLang="en-US"/>
              <a:pPr>
                <a:spcBef>
                  <a:spcPct val="0"/>
                </a:spcBef>
              </a:pPr>
              <a:t>255</a:t>
            </a:fld>
            <a:endParaRPr lang="en-US" altLang="en-US"/>
          </a:p>
        </p:txBody>
      </p:sp>
    </p:spTree>
    <p:extLst>
      <p:ext uri="{BB962C8B-B14F-4D97-AF65-F5344CB8AC3E}">
        <p14:creationId xmlns:p14="http://schemas.microsoft.com/office/powerpoint/2010/main" val="2098027569"/>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0" dirty="0">
                <a:latin typeface="Arial" panose="020B0604020202020204" pitchFamily="34" charset="0"/>
              </a:rPr>
              <a:t>In a CAZ, a competent person must d</a:t>
            </a:r>
            <a:r>
              <a:rPr lang="en-US" altLang="en-US" dirty="0"/>
              <a:t>etermine where to place the boundaries, ensure that the requirements of the fall protection plan are in place and monitor workers while they are in a CAZ. They must also correct any unsafe practices or conditions immediately.</a:t>
            </a:r>
          </a:p>
          <a:p>
            <a:endParaRPr lang="en-US" altLang="en-US" b="0" dirty="0">
              <a:latin typeface="Arial" panose="020B0604020202020204" pitchFamily="34" charset="0"/>
            </a:endParaRPr>
          </a:p>
          <a:p>
            <a:endParaRPr lang="en-US" altLang="en-US" b="0"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7F96244-BAE9-4295-9528-CC547F6DA862}" type="slidenum">
              <a:rPr lang="en-US" altLang="en-US"/>
              <a:pPr>
                <a:spcBef>
                  <a:spcPct val="0"/>
                </a:spcBef>
              </a:pPr>
              <a:t>256</a:t>
            </a:fld>
            <a:endParaRPr lang="en-US" altLang="en-US"/>
          </a:p>
        </p:txBody>
      </p:sp>
    </p:spTree>
    <p:extLst>
      <p:ext uri="{BB962C8B-B14F-4D97-AF65-F5344CB8AC3E}">
        <p14:creationId xmlns:p14="http://schemas.microsoft.com/office/powerpoint/2010/main" val="1834239239"/>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In a CAZ, the area must be posted at the perimeter, clearly visible to anyone approaching the area and restricted to unauthorized personnel. </a:t>
            </a: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7F96244-BAE9-4295-9528-CC547F6DA862}" type="slidenum">
              <a:rPr lang="en-US" altLang="en-US"/>
              <a:pPr>
                <a:spcBef>
                  <a:spcPct val="0"/>
                </a:spcBef>
              </a:pPr>
              <a:t>257</a:t>
            </a:fld>
            <a:endParaRPr lang="en-US" altLang="en-US"/>
          </a:p>
        </p:txBody>
      </p:sp>
    </p:spTree>
    <p:extLst>
      <p:ext uri="{BB962C8B-B14F-4D97-AF65-F5344CB8AC3E}">
        <p14:creationId xmlns:p14="http://schemas.microsoft.com/office/powerpoint/2010/main" val="2278433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Discuss this first accident scenario thoroughly. Ask the audience if they have had experience with these hazards, and discuss protective measures that could have been taken to prevent this fatality from occurring. </a:t>
            </a:r>
          </a:p>
          <a:p>
            <a:endParaRPr lang="en-US" altLang="en-US">
              <a:latin typeface="Arial" panose="020B0604020202020204" pitchFamily="34" charset="0"/>
            </a:endParaRPr>
          </a:p>
          <a:p>
            <a:r>
              <a:rPr lang="en-US" altLang="en-US" b="1">
                <a:latin typeface="Arial" panose="020B0604020202020204" pitchFamily="34" charset="0"/>
              </a:rPr>
              <a:t>Encourage </a:t>
            </a:r>
            <a:r>
              <a:rPr lang="en-US" altLang="en-US">
                <a:latin typeface="Arial" panose="020B0604020202020204" pitchFamily="34" charset="0"/>
              </a:rPr>
              <a:t>audience participation and discussion. </a:t>
            </a:r>
            <a:endParaRPr lang="en-US" altLang="en-US" b="1">
              <a:latin typeface="Arial" panose="020B0604020202020204"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EDEB36A-C552-4C2F-A983-49D6E3BE9331}" type="slidenum">
              <a:rPr lang="en-US" altLang="en-US"/>
              <a:pPr>
                <a:spcBef>
                  <a:spcPct val="0"/>
                </a:spcBef>
              </a:pPr>
              <a:t>27</a:t>
            </a:fld>
            <a:endParaRPr lang="en-US" altLang="en-US"/>
          </a:p>
        </p:txBody>
      </p:sp>
    </p:spTree>
    <p:extLst>
      <p:ext uri="{BB962C8B-B14F-4D97-AF65-F5344CB8AC3E}">
        <p14:creationId xmlns:p14="http://schemas.microsoft.com/office/powerpoint/2010/main" val="3152400682"/>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008C78F9-098D-4ABE-9658-1BA80922476B}"/>
              </a:ext>
            </a:extLst>
          </p:cNvPr>
          <p:cNvSpPr>
            <a:spLocks noGrp="1" noRot="1" noChangeAspect="1" noTextEdit="1"/>
          </p:cNvSpPr>
          <p:nvPr>
            <p:ph type="sldImg"/>
          </p:nvPr>
        </p:nvSpPr>
        <p:spPr>
          <a:ln/>
        </p:spPr>
      </p:sp>
      <p:sp>
        <p:nvSpPr>
          <p:cNvPr id="60419" name="Notes Placeholder 2">
            <a:extLst>
              <a:ext uri="{FF2B5EF4-FFF2-40B4-BE49-F238E27FC236}">
                <a16:creationId xmlns:a16="http://schemas.microsoft.com/office/drawing/2014/main" id="{5E5B7D6F-B09F-4AAD-9D3E-80AB95DEF0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Instructor: Please review this slide with student attendees. </a:t>
            </a:r>
          </a:p>
          <a:p>
            <a:endParaRPr lang="en-US" altLang="en-US">
              <a:latin typeface="Arial" panose="020B0604020202020204" pitchFamily="34" charset="0"/>
            </a:endParaRPr>
          </a:p>
          <a:p>
            <a:r>
              <a:rPr lang="en-US" altLang="en-US">
                <a:latin typeface="Arial" panose="020B0604020202020204" pitchFamily="34" charset="0"/>
              </a:rPr>
              <a:t>The following slides are meant to start discussions regarding when it </a:t>
            </a:r>
            <a:r>
              <a:rPr lang="en-US" altLang="en-US" b="1">
                <a:latin typeface="Arial" panose="020B0604020202020204" pitchFamily="34" charset="0"/>
              </a:rPr>
              <a:t>may</a:t>
            </a:r>
            <a:r>
              <a:rPr lang="en-US" altLang="en-US">
                <a:latin typeface="Arial" panose="020B0604020202020204" pitchFamily="34" charset="0"/>
              </a:rPr>
              <a:t> be appropriate to implement alternative fall protection procedures and a written fall protection plan. </a:t>
            </a:r>
          </a:p>
          <a:p>
            <a:endParaRPr lang="en-US" altLang="en-US">
              <a:latin typeface="Arial" panose="020B0604020202020204" pitchFamily="34" charset="0"/>
            </a:endParaRPr>
          </a:p>
          <a:p>
            <a:r>
              <a:rPr lang="en-US" altLang="en-US">
                <a:latin typeface="Arial" panose="020B0604020202020204" pitchFamily="34" charset="0"/>
              </a:rPr>
              <a:t>This section is intended to assist employers in their efforts to comply with fall protection requirements for residential construction work. The Occupational Safety and Health Act requires employers to comply with safety and health standards promulgated by OSHA or by a state with an OSHA-approved state plan. </a:t>
            </a:r>
          </a:p>
          <a:p>
            <a:endParaRPr lang="en-US" altLang="en-US">
              <a:latin typeface="Arial" panose="020B0604020202020204" pitchFamily="34" charset="0"/>
            </a:endParaRPr>
          </a:p>
          <a:p>
            <a:r>
              <a:rPr lang="en-US" altLang="en-US">
                <a:latin typeface="Arial" panose="020B0604020202020204" pitchFamily="34" charset="0"/>
              </a:rPr>
              <a:t>The burden is on each employer to determine when it may be appropriate to use alternative fall protection procedures, and should check with their Local Area OSHA Offices prior to implementing these procedures on a jobsite. </a:t>
            </a:r>
          </a:p>
          <a:p>
            <a:endParaRPr lang="en-US" altLang="en-US">
              <a:latin typeface="Arial" panose="020B0604020202020204" pitchFamily="34" charset="0"/>
            </a:endParaRPr>
          </a:p>
          <a:p>
            <a:endParaRPr lang="en-US" altLang="en-US">
              <a:latin typeface="Arial" panose="020B0604020202020204" pitchFamily="34" charset="0"/>
            </a:endParaRPr>
          </a:p>
        </p:txBody>
      </p:sp>
      <p:sp>
        <p:nvSpPr>
          <p:cNvPr id="60420" name="Slide Number Placeholder 3">
            <a:extLst>
              <a:ext uri="{FF2B5EF4-FFF2-40B4-BE49-F238E27FC236}">
                <a16:creationId xmlns:a16="http://schemas.microsoft.com/office/drawing/2014/main" id="{1DE915DA-A83B-4122-A6D3-83A2906064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E696DE3-EBC3-46D7-AEFC-D40325B8CC18}" type="slidenum">
              <a:rPr lang="en-US" altLang="en-US"/>
              <a:pPr>
                <a:spcBef>
                  <a:spcPct val="0"/>
                </a:spcBef>
              </a:pPr>
              <a:t>258</a:t>
            </a:fld>
            <a:endParaRPr lang="en-US" altLang="en-US"/>
          </a:p>
        </p:txBody>
      </p:sp>
    </p:spTree>
    <p:extLst>
      <p:ext uri="{BB962C8B-B14F-4D97-AF65-F5344CB8AC3E}">
        <p14:creationId xmlns:p14="http://schemas.microsoft.com/office/powerpoint/2010/main" val="693965758"/>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7D8307B-0562-42CB-8CA6-766EA8FFD375}"/>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8DC79E9F-2C5E-4D7B-B897-41B6A5FAA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Engage </a:t>
            </a:r>
            <a:r>
              <a:rPr lang="en-US" altLang="en-US">
                <a:latin typeface="Arial" panose="020B0604020202020204" pitchFamily="34" charset="0"/>
              </a:rPr>
              <a:t>the audience and facilitate a discussion on this picture. </a:t>
            </a:r>
          </a:p>
          <a:p>
            <a:endParaRPr lang="en-US" altLang="en-US">
              <a:latin typeface="Arial" panose="020B0604020202020204" pitchFamily="34" charset="0"/>
            </a:endParaRPr>
          </a:p>
          <a:p>
            <a:r>
              <a:rPr lang="en-US" altLang="en-US">
                <a:latin typeface="Arial" panose="020B0604020202020204" pitchFamily="34" charset="0"/>
              </a:rPr>
              <a:t>The worker is exposed to an interior fall hazard of 6 feet or more, however one might argue that is infeasible or creates a greater hazard to use a conventional fall protection system. </a:t>
            </a:r>
          </a:p>
          <a:p>
            <a:endParaRPr lang="en-US" altLang="en-US" b="1">
              <a:latin typeface="Arial" panose="020B0604020202020204" pitchFamily="34" charset="0"/>
            </a:endParaRPr>
          </a:p>
          <a:p>
            <a:r>
              <a:rPr lang="en-US" altLang="en-US">
                <a:latin typeface="Arial" panose="020B0604020202020204" pitchFamily="34" charset="0"/>
              </a:rPr>
              <a:t>What type of conventional fall protection methods can be used to protect this worker from an interior fall hazard?</a:t>
            </a:r>
          </a:p>
          <a:p>
            <a:endParaRPr lang="en-US" altLang="en-US">
              <a:latin typeface="Arial" panose="020B0604020202020204" pitchFamily="34" charset="0"/>
            </a:endParaRPr>
          </a:p>
          <a:p>
            <a:r>
              <a:rPr lang="en-US" altLang="en-US" b="1">
                <a:latin typeface="Arial" panose="020B0604020202020204" pitchFamily="34" charset="0"/>
              </a:rPr>
              <a:t>Explain</a:t>
            </a:r>
            <a:r>
              <a:rPr lang="en-US" altLang="en-US">
                <a:latin typeface="Arial" panose="020B0604020202020204" pitchFamily="34" charset="0"/>
              </a:rPr>
              <a:t> the safe work practices that should be utilized to safety protect workers who are performing these tasks, which should include the use of conventional fall protection systems (personal fall arrest systems, guardrails, or safety nets) and ladders and scaffolding. </a:t>
            </a:r>
          </a:p>
          <a:p>
            <a:endParaRPr lang="en-US" altLang="en-US">
              <a:latin typeface="Arial" panose="020B0604020202020204" pitchFamily="34" charset="0"/>
            </a:endParaRPr>
          </a:p>
          <a:p>
            <a:r>
              <a:rPr lang="en-US" altLang="en-US">
                <a:latin typeface="Arial" panose="020B0604020202020204" pitchFamily="34" charset="0"/>
              </a:rPr>
              <a:t>This picture shows the installation of floor joists and the worker is working from the ground to set them into place; however they are exposed to an interior fall hazard of 6 feet or more. </a:t>
            </a:r>
          </a:p>
          <a:p>
            <a:endParaRPr lang="en-US" altLang="en-US">
              <a:latin typeface="Arial" panose="020B0604020202020204" pitchFamily="34" charset="0"/>
            </a:endParaRPr>
          </a:p>
          <a:p>
            <a:r>
              <a:rPr lang="en-US" altLang="en-US" b="1">
                <a:latin typeface="Arial" panose="020B0604020202020204" pitchFamily="34" charset="0"/>
              </a:rPr>
              <a:t>Discuss </a:t>
            </a:r>
            <a:r>
              <a:rPr lang="en-US" altLang="en-US">
                <a:latin typeface="Arial" panose="020B0604020202020204" pitchFamily="34" charset="0"/>
              </a:rPr>
              <a:t>the installation of the floor joist, and the process to do so.</a:t>
            </a:r>
          </a:p>
          <a:p>
            <a:r>
              <a:rPr lang="en-US" altLang="en-US">
                <a:latin typeface="Arial" panose="020B0604020202020204" pitchFamily="34" charset="0"/>
              </a:rPr>
              <a:t>Limitations of conventional fall protection systems during the installation of floor joists may include:</a:t>
            </a:r>
          </a:p>
          <a:p>
            <a:pPr>
              <a:buFontTx/>
              <a:buChar char="•"/>
            </a:pPr>
            <a:r>
              <a:rPr lang="en-US" altLang="en-US">
                <a:latin typeface="Arial" panose="020B0604020202020204" pitchFamily="34" charset="0"/>
              </a:rPr>
              <a:t>Lack of a suitable anchor point to withstand 5000 pounds or twice the intended load from a falling worker. </a:t>
            </a:r>
          </a:p>
          <a:p>
            <a:pPr>
              <a:buFontTx/>
              <a:buChar char="•"/>
            </a:pPr>
            <a:r>
              <a:rPr lang="en-US" altLang="en-US">
                <a:latin typeface="Arial" panose="020B0604020202020204" pitchFamily="34" charset="0"/>
              </a:rPr>
              <a:t>Manufacturers of the floor joists may prohibit inserting anchor points that may cause the joist to crack or fail.</a:t>
            </a:r>
          </a:p>
          <a:p>
            <a:pPr>
              <a:buFontTx/>
              <a:buChar char="•"/>
            </a:pPr>
            <a:r>
              <a:rPr lang="en-US" altLang="en-US">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a:latin typeface="Arial" panose="020B0604020202020204" pitchFamily="34" charset="0"/>
              </a:rPr>
              <a:t>Manufacturers may have differing installation/usage requirements; always refer to the manufacturers’ instruction prior to use. </a:t>
            </a:r>
          </a:p>
          <a:p>
            <a:r>
              <a:rPr lang="en-US" altLang="en-US" b="1">
                <a:latin typeface="Arial" panose="020B0604020202020204" pitchFamily="34" charset="0"/>
              </a:rPr>
              <a:t>Note: </a:t>
            </a:r>
            <a:r>
              <a:rPr lang="en-US" altLang="en-US">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endParaRPr lang="en-US" altLang="en-US">
              <a:latin typeface="Arial" panose="020B0604020202020204" pitchFamily="34" charset="0"/>
            </a:endParaRPr>
          </a:p>
        </p:txBody>
      </p:sp>
      <p:sp>
        <p:nvSpPr>
          <p:cNvPr id="62468" name="Slide Number Placeholder 3">
            <a:extLst>
              <a:ext uri="{FF2B5EF4-FFF2-40B4-BE49-F238E27FC236}">
                <a16:creationId xmlns:a16="http://schemas.microsoft.com/office/drawing/2014/main" id="{8BE8C3B6-B36E-47C8-B1FF-CA107D2CFC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944DC96-5BCB-4118-B5EC-FDE332B4FE24}" type="slidenum">
              <a:rPr lang="en-US" altLang="en-US"/>
              <a:pPr>
                <a:spcBef>
                  <a:spcPct val="0"/>
                </a:spcBef>
              </a:pPr>
              <a:t>259</a:t>
            </a:fld>
            <a:endParaRPr lang="en-US" altLang="en-US"/>
          </a:p>
        </p:txBody>
      </p:sp>
    </p:spTree>
    <p:extLst>
      <p:ext uri="{BB962C8B-B14F-4D97-AF65-F5344CB8AC3E}">
        <p14:creationId xmlns:p14="http://schemas.microsoft.com/office/powerpoint/2010/main" val="1470246452"/>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7D8307B-0562-42CB-8CA6-766EA8FFD375}"/>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8DC79E9F-2C5E-4D7B-B897-41B6A5FAA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Engage </a:t>
            </a:r>
            <a:r>
              <a:rPr lang="en-US" altLang="en-US">
                <a:latin typeface="Arial" panose="020B0604020202020204" pitchFamily="34" charset="0"/>
              </a:rPr>
              <a:t>the audience and facilitate a discussion on this picture. </a:t>
            </a:r>
          </a:p>
          <a:p>
            <a:endParaRPr lang="en-US" altLang="en-US">
              <a:latin typeface="Arial" panose="020B0604020202020204" pitchFamily="34" charset="0"/>
            </a:endParaRPr>
          </a:p>
          <a:p>
            <a:r>
              <a:rPr lang="en-US" altLang="en-US">
                <a:latin typeface="Arial" panose="020B0604020202020204" pitchFamily="34" charset="0"/>
              </a:rPr>
              <a:t>The worker is exposed to an interior fall hazard of 6 feet or more, however one might argue that is infeasible or creates a greater hazard to use a conventional fall protection system. </a:t>
            </a:r>
          </a:p>
          <a:p>
            <a:endParaRPr lang="en-US" altLang="en-US" b="1">
              <a:latin typeface="Arial" panose="020B0604020202020204" pitchFamily="34" charset="0"/>
            </a:endParaRPr>
          </a:p>
          <a:p>
            <a:r>
              <a:rPr lang="en-US" altLang="en-US">
                <a:latin typeface="Arial" panose="020B0604020202020204" pitchFamily="34" charset="0"/>
              </a:rPr>
              <a:t>What type of conventional fall protection methods can be used to protect this worker from an interior fall hazard?</a:t>
            </a:r>
          </a:p>
          <a:p>
            <a:endParaRPr lang="en-US" altLang="en-US">
              <a:latin typeface="Arial" panose="020B0604020202020204" pitchFamily="34" charset="0"/>
            </a:endParaRPr>
          </a:p>
          <a:p>
            <a:r>
              <a:rPr lang="en-US" altLang="en-US" b="1">
                <a:latin typeface="Arial" panose="020B0604020202020204" pitchFamily="34" charset="0"/>
              </a:rPr>
              <a:t>Explain</a:t>
            </a:r>
            <a:r>
              <a:rPr lang="en-US" altLang="en-US">
                <a:latin typeface="Arial" panose="020B0604020202020204" pitchFamily="34" charset="0"/>
              </a:rPr>
              <a:t> the safe work practices that should be utilized to safety protect workers who are performing these tasks, which should include the use of conventional fall protection systems (personal fall arrest systems, guardrails, or safety nets) and ladders and scaffolding. </a:t>
            </a:r>
          </a:p>
          <a:p>
            <a:endParaRPr lang="en-US" altLang="en-US">
              <a:latin typeface="Arial" panose="020B0604020202020204" pitchFamily="34" charset="0"/>
            </a:endParaRPr>
          </a:p>
          <a:p>
            <a:r>
              <a:rPr lang="en-US" altLang="en-US">
                <a:latin typeface="Arial" panose="020B0604020202020204" pitchFamily="34" charset="0"/>
              </a:rPr>
              <a:t>This picture shows the installation of floor joists and the worker is working from the ground to set them into place; however they are exposed to an interior fall hazard of 6 feet or more. </a:t>
            </a:r>
          </a:p>
          <a:p>
            <a:endParaRPr lang="en-US" altLang="en-US">
              <a:latin typeface="Arial" panose="020B0604020202020204" pitchFamily="34" charset="0"/>
            </a:endParaRPr>
          </a:p>
          <a:p>
            <a:r>
              <a:rPr lang="en-US" altLang="en-US" b="1">
                <a:latin typeface="Arial" panose="020B0604020202020204" pitchFamily="34" charset="0"/>
              </a:rPr>
              <a:t>Discuss </a:t>
            </a:r>
            <a:r>
              <a:rPr lang="en-US" altLang="en-US">
                <a:latin typeface="Arial" panose="020B0604020202020204" pitchFamily="34" charset="0"/>
              </a:rPr>
              <a:t>the installation of the floor joist, and the process to do so.</a:t>
            </a:r>
          </a:p>
          <a:p>
            <a:r>
              <a:rPr lang="en-US" altLang="en-US">
                <a:latin typeface="Arial" panose="020B0604020202020204" pitchFamily="34" charset="0"/>
              </a:rPr>
              <a:t>Limitations of conventional fall protection systems during the installation of floor joists may include:</a:t>
            </a:r>
          </a:p>
          <a:p>
            <a:pPr>
              <a:buFontTx/>
              <a:buChar char="•"/>
            </a:pPr>
            <a:r>
              <a:rPr lang="en-US" altLang="en-US">
                <a:latin typeface="Arial" panose="020B0604020202020204" pitchFamily="34" charset="0"/>
              </a:rPr>
              <a:t>Lack of a suitable anchor point to withstand 5000 pounds or twice the intended load from a falling worker. </a:t>
            </a:r>
          </a:p>
          <a:p>
            <a:pPr>
              <a:buFontTx/>
              <a:buChar char="•"/>
            </a:pPr>
            <a:r>
              <a:rPr lang="en-US" altLang="en-US">
                <a:latin typeface="Arial" panose="020B0604020202020204" pitchFamily="34" charset="0"/>
              </a:rPr>
              <a:t>Manufacturers of the floor joists may prohibit inserting anchor points that may cause the joist to crack or fail.</a:t>
            </a:r>
          </a:p>
          <a:p>
            <a:pPr>
              <a:buFontTx/>
              <a:buChar char="•"/>
            </a:pPr>
            <a:r>
              <a:rPr lang="en-US" altLang="en-US">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a:latin typeface="Arial" panose="020B0604020202020204" pitchFamily="34" charset="0"/>
              </a:rPr>
              <a:t>Manufacturers may have differing installation/usage requirements; always refer to the manufacturers’ instruction prior to use. </a:t>
            </a:r>
          </a:p>
          <a:p>
            <a:r>
              <a:rPr lang="en-US" altLang="en-US" b="1">
                <a:latin typeface="Arial" panose="020B0604020202020204" pitchFamily="34" charset="0"/>
              </a:rPr>
              <a:t>Note: </a:t>
            </a:r>
            <a:r>
              <a:rPr lang="en-US" altLang="en-US">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endParaRPr lang="en-US" altLang="en-US">
              <a:latin typeface="Arial" panose="020B0604020202020204" pitchFamily="34" charset="0"/>
            </a:endParaRPr>
          </a:p>
        </p:txBody>
      </p:sp>
      <p:sp>
        <p:nvSpPr>
          <p:cNvPr id="62468" name="Slide Number Placeholder 3">
            <a:extLst>
              <a:ext uri="{FF2B5EF4-FFF2-40B4-BE49-F238E27FC236}">
                <a16:creationId xmlns:a16="http://schemas.microsoft.com/office/drawing/2014/main" id="{8BE8C3B6-B36E-47C8-B1FF-CA107D2CFC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944DC96-5BCB-4118-B5EC-FDE332B4FE24}" type="slidenum">
              <a:rPr lang="en-US" altLang="en-US"/>
              <a:pPr>
                <a:spcBef>
                  <a:spcPct val="0"/>
                </a:spcBef>
              </a:pPr>
              <a:t>260</a:t>
            </a:fld>
            <a:endParaRPr lang="en-US" altLang="en-US"/>
          </a:p>
        </p:txBody>
      </p:sp>
    </p:spTree>
    <p:extLst>
      <p:ext uri="{BB962C8B-B14F-4D97-AF65-F5344CB8AC3E}">
        <p14:creationId xmlns:p14="http://schemas.microsoft.com/office/powerpoint/2010/main" val="2014071349"/>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7A83085B-8C13-47F1-984A-69C3D0F59292}"/>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AF9F44C6-B825-49AB-994C-79F5B428F9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picture shows three workers attached to separate self-retracting lifelines (SRL) to protect from fall hazards of 6 feet or more. </a:t>
            </a:r>
          </a:p>
          <a:p>
            <a:endParaRPr lang="en-US" altLang="en-US" dirty="0">
              <a:latin typeface="Arial" panose="020B0604020202020204" pitchFamily="34" charset="0"/>
            </a:endParaRPr>
          </a:p>
          <a:p>
            <a:r>
              <a:rPr lang="en-US" altLang="en-US" b="1" dirty="0">
                <a:latin typeface="Arial" panose="020B0604020202020204" pitchFamily="34" charset="0"/>
              </a:rPr>
              <a:t>Discuss </a:t>
            </a:r>
            <a:r>
              <a:rPr lang="en-US" altLang="en-US" dirty="0">
                <a:latin typeface="Arial" panose="020B0604020202020204" pitchFamily="34" charset="0"/>
              </a:rPr>
              <a:t>the installation of floor sheathing. </a:t>
            </a:r>
          </a:p>
          <a:p>
            <a:r>
              <a:rPr lang="en-US" altLang="en-US" dirty="0">
                <a:latin typeface="Arial" panose="020B0604020202020204" pitchFamily="34" charset="0"/>
              </a:rPr>
              <a:t>Limitations of conventional fall protection systems during the installation of floor sheathing may include:</a:t>
            </a:r>
          </a:p>
          <a:p>
            <a:pPr>
              <a:buFontTx/>
              <a:buChar char="•"/>
            </a:pPr>
            <a:r>
              <a:rPr lang="en-US" altLang="en-US" dirty="0">
                <a:latin typeface="Arial" panose="020B0604020202020204" pitchFamily="34" charset="0"/>
              </a:rPr>
              <a:t>Lack of a suitable anchor point to withstand 5000 pounds or twice the intended load from a falling worker. </a:t>
            </a:r>
          </a:p>
          <a:p>
            <a:pPr>
              <a:buFontTx/>
              <a:buChar char="•"/>
            </a:pPr>
            <a:r>
              <a:rPr lang="en-US" altLang="en-US" dirty="0">
                <a:latin typeface="Arial" panose="020B0604020202020204" pitchFamily="34" charset="0"/>
              </a:rPr>
              <a:t>Installation of guardrail system could involve more risk, due to the duration of the fall exposure. </a:t>
            </a:r>
          </a:p>
          <a:p>
            <a:pPr>
              <a:buFontTx/>
              <a:buChar char="•"/>
            </a:pPr>
            <a:r>
              <a:rPr lang="en-US" altLang="en-US" dirty="0">
                <a:latin typeface="Arial" panose="020B0604020202020204" pitchFamily="34" charset="0"/>
              </a:rPr>
              <a:t>Manufacturers of the floor joists may prohibit inserting anchor points that may cause the joist to crack or fail.</a:t>
            </a:r>
          </a:p>
          <a:p>
            <a:pPr>
              <a:buFontTx/>
              <a:buChar char="•"/>
            </a:pPr>
            <a:r>
              <a:rPr lang="en-US" altLang="en-US" dirty="0">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dirty="0">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dirty="0">
                <a:latin typeface="Arial" panose="020B0604020202020204" pitchFamily="34" charset="0"/>
              </a:rPr>
              <a:t>Manufacturers may have differing installation/usage requirements; always refer to the manufacturers’ instruction prior to use. </a:t>
            </a:r>
          </a:p>
          <a:p>
            <a:r>
              <a:rPr lang="en-US" altLang="en-US" b="1" dirty="0">
                <a:latin typeface="Arial" panose="020B0604020202020204" pitchFamily="34" charset="0"/>
              </a:rPr>
              <a:t>Note: </a:t>
            </a:r>
            <a:r>
              <a:rPr lang="en-US" altLang="en-US" dirty="0">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endParaRPr lang="en-US" altLang="en-US" dirty="0">
              <a:latin typeface="Arial" panose="020B0604020202020204" pitchFamily="34" charset="0"/>
            </a:endParaRPr>
          </a:p>
        </p:txBody>
      </p:sp>
      <p:sp>
        <p:nvSpPr>
          <p:cNvPr id="66564" name="Slide Number Placeholder 3">
            <a:extLst>
              <a:ext uri="{FF2B5EF4-FFF2-40B4-BE49-F238E27FC236}">
                <a16:creationId xmlns:a16="http://schemas.microsoft.com/office/drawing/2014/main" id="{46383871-BF6B-4D30-A96F-B592964715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32BF86-A6B6-4FDE-8DD8-B2F53F96BB7F}" type="slidenum">
              <a:rPr lang="en-US" altLang="en-US"/>
              <a:pPr>
                <a:spcBef>
                  <a:spcPct val="0"/>
                </a:spcBef>
              </a:pPr>
              <a:t>261</a:t>
            </a:fld>
            <a:endParaRPr lang="en-US" altLang="en-US"/>
          </a:p>
        </p:txBody>
      </p:sp>
    </p:spTree>
    <p:extLst>
      <p:ext uri="{BB962C8B-B14F-4D97-AF65-F5344CB8AC3E}">
        <p14:creationId xmlns:p14="http://schemas.microsoft.com/office/powerpoint/2010/main" val="2055454364"/>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553C0CE6-B7E2-4E1E-B4C7-1CBFC28A4CF0}"/>
              </a:ext>
            </a:extLst>
          </p:cNvPr>
          <p:cNvSpPr>
            <a:spLocks noGrp="1" noRot="1" noChangeAspect="1" noTextEdit="1"/>
          </p:cNvSpPr>
          <p:nvPr>
            <p:ph type="sldImg"/>
          </p:nvPr>
        </p:nvSpPr>
        <p:spPr>
          <a:ln/>
        </p:spPr>
      </p:sp>
      <p:sp>
        <p:nvSpPr>
          <p:cNvPr id="68611" name="Notes Placeholder 2">
            <a:extLst>
              <a:ext uri="{FF2B5EF4-FFF2-40B4-BE49-F238E27FC236}">
                <a16:creationId xmlns:a16="http://schemas.microsoft.com/office/drawing/2014/main" id="{EA8FA7CE-15EC-404D-ABCC-DDEA2FA596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 </a:t>
            </a:r>
            <a:r>
              <a:rPr lang="en-US" altLang="en-US" dirty="0">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dirty="0">
              <a:latin typeface="Arial" panose="020B0604020202020204" pitchFamily="34" charset="0"/>
            </a:endParaRPr>
          </a:p>
          <a:p>
            <a:r>
              <a:rPr lang="en-US" altLang="en-US" dirty="0">
                <a:latin typeface="Arial" panose="020B0604020202020204" pitchFamily="34" charset="0"/>
              </a:rPr>
              <a:t>This picture shows the installation of the second row of sheathing, and utilizes both guardrails to protect from an exterior fall and the use of alternative safe work practices that show workers working from a previously established deck. </a:t>
            </a:r>
          </a:p>
          <a:p>
            <a:endParaRPr lang="en-US" altLang="en-US" dirty="0">
              <a:latin typeface="Arial" panose="020B0604020202020204" pitchFamily="34" charset="0"/>
            </a:endParaRPr>
          </a:p>
          <a:p>
            <a:r>
              <a:rPr lang="en-US" altLang="en-US" dirty="0">
                <a:latin typeface="Arial" panose="020B0604020202020204" pitchFamily="34" charset="0"/>
              </a:rPr>
              <a:t>If an employer can demonstrate that conventional fall protection (i.e., guardrail systems, safety net systems, or personal fall arrest systems) is infeasible </a:t>
            </a:r>
            <a:r>
              <a:rPr lang="en-US" altLang="en-US" b="1" u="sng" dirty="0">
                <a:latin typeface="Arial" panose="020B0604020202020204" pitchFamily="34" charset="0"/>
              </a:rPr>
              <a:t>or</a:t>
            </a:r>
            <a:r>
              <a:rPr lang="en-US" altLang="en-US" dirty="0">
                <a:latin typeface="Arial" panose="020B0604020202020204" pitchFamily="34" charset="0"/>
              </a:rPr>
              <a:t> presents a greater hazard, a written, site specific fall protection plan meeting the requirements of 1926.502(k) can be implemented.</a:t>
            </a:r>
          </a:p>
          <a:p>
            <a:endParaRPr lang="en-US" altLang="en-US" dirty="0">
              <a:latin typeface="Arial" panose="020B0604020202020204" pitchFamily="34" charset="0"/>
            </a:endParaRPr>
          </a:p>
          <a:p>
            <a:r>
              <a:rPr lang="en-US" altLang="en-US" b="1" dirty="0">
                <a:latin typeface="Arial" panose="020B0604020202020204" pitchFamily="34" charset="0"/>
              </a:rPr>
              <a:t>The employer has the </a:t>
            </a:r>
            <a:r>
              <a:rPr lang="en-US" altLang="en-US" b="1" u="sng" dirty="0">
                <a:latin typeface="Arial" panose="020B0604020202020204" pitchFamily="34" charset="0"/>
              </a:rPr>
              <a:t>burden</a:t>
            </a:r>
            <a:r>
              <a:rPr lang="en-US" altLang="en-US" b="1" dirty="0">
                <a:latin typeface="Arial" panose="020B0604020202020204" pitchFamily="34" charset="0"/>
              </a:rPr>
              <a:t> of establishing that it is appropriate to implement a fall protection plan.</a:t>
            </a:r>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Limitations of conventional fall protection systems during the installation of floor sheathing may include:</a:t>
            </a:r>
          </a:p>
          <a:p>
            <a:pPr>
              <a:buFontTx/>
              <a:buChar char="•"/>
            </a:pPr>
            <a:r>
              <a:rPr lang="en-US" altLang="en-US" dirty="0">
                <a:latin typeface="Arial" panose="020B0604020202020204" pitchFamily="34" charset="0"/>
              </a:rPr>
              <a:t>Lack of a suitable anchor point to withstand 5000 pounds or twice the intended load from a falling worker. </a:t>
            </a:r>
          </a:p>
          <a:p>
            <a:pPr>
              <a:buFontTx/>
              <a:buChar char="•"/>
            </a:pPr>
            <a:r>
              <a:rPr lang="en-US" altLang="en-US" dirty="0">
                <a:latin typeface="Arial" panose="020B0604020202020204" pitchFamily="34" charset="0"/>
              </a:rPr>
              <a:t>Installation of guardrail system could involve more risk, due to the duration of the fall exposure. </a:t>
            </a:r>
          </a:p>
          <a:p>
            <a:pPr>
              <a:buFontTx/>
              <a:buChar char="•"/>
            </a:pPr>
            <a:r>
              <a:rPr lang="en-US" altLang="en-US" dirty="0">
                <a:latin typeface="Arial" panose="020B0604020202020204" pitchFamily="34" charset="0"/>
              </a:rPr>
              <a:t>Manufacturers of the floor joists may prohibit inserting anchor points that may cause the joist to crack or fail.</a:t>
            </a:r>
          </a:p>
          <a:p>
            <a:pPr>
              <a:buFontTx/>
              <a:buChar char="•"/>
            </a:pPr>
            <a:r>
              <a:rPr lang="en-US" altLang="en-US" dirty="0">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dirty="0">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dirty="0">
                <a:latin typeface="Arial" panose="020B0604020202020204" pitchFamily="34" charset="0"/>
              </a:rPr>
              <a:t>Manufacturers may have differing installation/usage requirements; always refer to the manufacturers’ instruction prior to use. </a:t>
            </a:r>
          </a:p>
          <a:p>
            <a:endParaRPr lang="en-US" altLang="en-US" dirty="0">
              <a:latin typeface="Arial" panose="020B0604020202020204" pitchFamily="34" charset="0"/>
            </a:endParaRPr>
          </a:p>
          <a:p>
            <a:r>
              <a:rPr lang="en-US" altLang="en-US" b="1" dirty="0">
                <a:latin typeface="Arial" panose="020B0604020202020204" pitchFamily="34" charset="0"/>
              </a:rPr>
              <a:t>Note: </a:t>
            </a:r>
            <a:r>
              <a:rPr lang="en-US" altLang="en-US" dirty="0">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dirty="0">
              <a:latin typeface="Arial" panose="020B0604020202020204" pitchFamily="34" charset="0"/>
            </a:endParaRPr>
          </a:p>
        </p:txBody>
      </p:sp>
      <p:sp>
        <p:nvSpPr>
          <p:cNvPr id="68612" name="Slide Number Placeholder 3">
            <a:extLst>
              <a:ext uri="{FF2B5EF4-FFF2-40B4-BE49-F238E27FC236}">
                <a16:creationId xmlns:a16="http://schemas.microsoft.com/office/drawing/2014/main" id="{14FA2831-82B1-4CFF-8D64-8EBED25B7B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E9EECDD-B09C-4A5D-932D-144D3325F2A5}" type="slidenum">
              <a:rPr lang="en-US" altLang="en-US"/>
              <a:pPr>
                <a:spcBef>
                  <a:spcPct val="0"/>
                </a:spcBef>
              </a:pPr>
              <a:t>262</a:t>
            </a:fld>
            <a:endParaRPr lang="en-US" altLang="en-US"/>
          </a:p>
        </p:txBody>
      </p:sp>
    </p:spTree>
    <p:extLst>
      <p:ext uri="{BB962C8B-B14F-4D97-AF65-F5344CB8AC3E}">
        <p14:creationId xmlns:p14="http://schemas.microsoft.com/office/powerpoint/2010/main" val="1548587425"/>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E8CD6358-9F4C-4B86-97FE-F5BFBBB1CD15}"/>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EAC2601C-9099-45F1-BDB3-294B2979C2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 </a:t>
            </a:r>
            <a:r>
              <a:rPr lang="en-US" altLang="en-US" dirty="0">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dirty="0">
              <a:latin typeface="Arial" panose="020B0604020202020204" pitchFamily="34" charset="0"/>
            </a:endParaRPr>
          </a:p>
          <a:p>
            <a:r>
              <a:rPr lang="en-US" altLang="en-US" dirty="0">
                <a:latin typeface="Arial" panose="020B0604020202020204" pitchFamily="34" charset="0"/>
              </a:rPr>
              <a:t>This picture shows the installed deck of floor sheathing in preparation for the installation of exterior walls. There is a warning line painted that is part of a safety monitor system. This shows an example of an alternative fall protection procedure. </a:t>
            </a:r>
          </a:p>
          <a:p>
            <a:endParaRPr lang="en-US" altLang="en-US" dirty="0">
              <a:latin typeface="Arial" panose="020B0604020202020204" pitchFamily="34" charset="0"/>
            </a:endParaRPr>
          </a:p>
          <a:p>
            <a:r>
              <a:rPr lang="en-US" altLang="en-US" dirty="0">
                <a:latin typeface="Arial" panose="020B0604020202020204" pitchFamily="34" charset="0"/>
              </a:rPr>
              <a:t>If an employer can demonstrate that conventional fall protection (i.e., guardrail systems, safety net systems, or personal fall arrest systems) is infeasible </a:t>
            </a:r>
            <a:r>
              <a:rPr lang="en-US" altLang="en-US" b="1" u="sng" dirty="0">
                <a:latin typeface="Arial" panose="020B0604020202020204" pitchFamily="34" charset="0"/>
              </a:rPr>
              <a:t>or</a:t>
            </a:r>
            <a:r>
              <a:rPr lang="en-US" altLang="en-US" dirty="0">
                <a:latin typeface="Arial" panose="020B0604020202020204" pitchFamily="34" charset="0"/>
              </a:rPr>
              <a:t> presents a greater hazard, a written, site specific fall protection plan meeting the requirements of 1926.502(k) can be implemented.</a:t>
            </a:r>
          </a:p>
          <a:p>
            <a:endParaRPr lang="en-US" altLang="en-US" dirty="0">
              <a:latin typeface="Arial" panose="020B0604020202020204" pitchFamily="34" charset="0"/>
            </a:endParaRPr>
          </a:p>
          <a:p>
            <a:r>
              <a:rPr lang="en-US" altLang="en-US" b="1" dirty="0">
                <a:latin typeface="Arial" panose="020B0604020202020204" pitchFamily="34" charset="0"/>
              </a:rPr>
              <a:t>The employer has the </a:t>
            </a:r>
            <a:r>
              <a:rPr lang="en-US" altLang="en-US" b="1" u="sng" dirty="0">
                <a:latin typeface="Arial" panose="020B0604020202020204" pitchFamily="34" charset="0"/>
              </a:rPr>
              <a:t>burden</a:t>
            </a:r>
            <a:r>
              <a:rPr lang="en-US" altLang="en-US" b="1" dirty="0">
                <a:latin typeface="Arial" panose="020B0604020202020204" pitchFamily="34" charset="0"/>
              </a:rPr>
              <a:t> of establishing that it is appropriate to implement a fall protection plan.</a:t>
            </a:r>
          </a:p>
          <a:p>
            <a:endParaRPr lang="en-US" altLang="en-US" b="1" dirty="0">
              <a:latin typeface="Arial" panose="020B0604020202020204" pitchFamily="34" charset="0"/>
            </a:endParaRPr>
          </a:p>
          <a:p>
            <a:r>
              <a:rPr lang="en-US" altLang="en-US" dirty="0">
                <a:latin typeface="Arial" panose="020B0604020202020204" pitchFamily="34" charset="0"/>
              </a:rPr>
              <a:t>Limitations of conventional fall protection systems during the installation of exterior walls may include:</a:t>
            </a:r>
          </a:p>
          <a:p>
            <a:pPr>
              <a:buFontTx/>
              <a:buChar char="•"/>
            </a:pPr>
            <a:r>
              <a:rPr lang="en-US" altLang="en-US" dirty="0">
                <a:latin typeface="Arial" panose="020B0604020202020204" pitchFamily="34" charset="0"/>
              </a:rPr>
              <a:t>Lack of a suitable anchor point to withstand 5000 pounds or twice the intended load from a falling worker. </a:t>
            </a:r>
          </a:p>
          <a:p>
            <a:pPr>
              <a:buFontTx/>
              <a:buChar char="•"/>
            </a:pPr>
            <a:r>
              <a:rPr lang="en-US" altLang="en-US" dirty="0">
                <a:latin typeface="Arial" panose="020B0604020202020204" pitchFamily="34" charset="0"/>
              </a:rPr>
              <a:t>Installation of guardrail system could involve more risk, due to the duration of the fall exposure. </a:t>
            </a:r>
          </a:p>
          <a:p>
            <a:pPr>
              <a:buFontTx/>
              <a:buChar char="•"/>
            </a:pPr>
            <a:r>
              <a:rPr lang="en-US" altLang="en-US" dirty="0">
                <a:latin typeface="Arial" panose="020B0604020202020204" pitchFamily="34" charset="0"/>
              </a:rPr>
              <a:t>Manufacturers of the floor joists may prohibit inserting anchor points that may cause the joist to crack or fail.</a:t>
            </a:r>
          </a:p>
          <a:p>
            <a:pPr>
              <a:buFontTx/>
              <a:buChar char="•"/>
            </a:pPr>
            <a:r>
              <a:rPr lang="en-US" altLang="en-US" dirty="0">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dirty="0">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dirty="0">
                <a:latin typeface="Arial" panose="020B0604020202020204" pitchFamily="34" charset="0"/>
              </a:rPr>
              <a:t>Manufacturers may have differing installation/usage requirements; always refer to the manufacturers’ instruction prior to use. </a:t>
            </a:r>
          </a:p>
          <a:p>
            <a:endParaRPr lang="en-US" altLang="en-US" dirty="0">
              <a:latin typeface="Arial" panose="020B0604020202020204" pitchFamily="34" charset="0"/>
            </a:endParaRPr>
          </a:p>
          <a:p>
            <a:r>
              <a:rPr lang="en-US" altLang="en-US" b="1" dirty="0">
                <a:latin typeface="Arial" panose="020B0604020202020204" pitchFamily="34" charset="0"/>
              </a:rPr>
              <a:t>Note: </a:t>
            </a:r>
            <a:r>
              <a:rPr lang="en-US" altLang="en-US" dirty="0">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dirty="0">
              <a:latin typeface="Arial" panose="020B0604020202020204" pitchFamily="34" charset="0"/>
            </a:endParaRPr>
          </a:p>
        </p:txBody>
      </p:sp>
      <p:sp>
        <p:nvSpPr>
          <p:cNvPr id="70660" name="Slide Number Placeholder 3">
            <a:extLst>
              <a:ext uri="{FF2B5EF4-FFF2-40B4-BE49-F238E27FC236}">
                <a16:creationId xmlns:a16="http://schemas.microsoft.com/office/drawing/2014/main" id="{C3F25EFD-C58F-48BF-A0CA-D9536170D8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4C1E3CD-4BD6-418A-9202-2CAF2BE66BE1}" type="slidenum">
              <a:rPr lang="en-US" altLang="en-US"/>
              <a:pPr>
                <a:spcBef>
                  <a:spcPct val="0"/>
                </a:spcBef>
              </a:pPr>
              <a:t>263</a:t>
            </a:fld>
            <a:endParaRPr lang="en-US" altLang="en-US"/>
          </a:p>
        </p:txBody>
      </p:sp>
    </p:spTree>
    <p:extLst>
      <p:ext uri="{BB962C8B-B14F-4D97-AF65-F5344CB8AC3E}">
        <p14:creationId xmlns:p14="http://schemas.microsoft.com/office/powerpoint/2010/main" val="2913138028"/>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A003492-718D-4D03-BD2E-A27466158D60}"/>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53F47A6B-BB41-45C9-A2A1-7C4614E76BC7}"/>
              </a:ext>
            </a:extLst>
          </p:cNvPr>
          <p:cNvSpPr>
            <a:spLocks noGrp="1"/>
          </p:cNvSpPr>
          <p:nvPr>
            <p:ph type="body" idx="1"/>
          </p:nvPr>
        </p:nvSpPr>
        <p:spPr/>
        <p:txBody>
          <a:bodyPr>
            <a:normAutofit fontScale="85000" lnSpcReduction="20000"/>
          </a:bodyPr>
          <a:lstStyle/>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This picture shows the installed deck of floor sheathing in preparation for the installation of exterior walls. Workers are in the process of erecting the 2</a:t>
            </a:r>
            <a:r>
              <a:rPr lang="en-US" baseline="30000" dirty="0"/>
              <a:t>nd</a:t>
            </a:r>
            <a:r>
              <a:rPr lang="en-US" dirty="0"/>
              <a:t> floor exterior walls.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Limitations of conventional fall protection systems during the installation of exterior walls may include:</a:t>
            </a:r>
          </a:p>
          <a:p>
            <a:pPr>
              <a:buFontTx/>
              <a:buChar char="•"/>
              <a:defRPr/>
            </a:pPr>
            <a:r>
              <a:rPr lang="en-US" dirty="0"/>
              <a:t>Lack of a suitable anchor point to withstand 5000 pounds or twice the intended load from a falling worker. </a:t>
            </a:r>
          </a:p>
          <a:p>
            <a:pPr>
              <a:buFontTx/>
              <a:buChar char="•"/>
              <a:defRPr/>
            </a:pPr>
            <a:r>
              <a:rPr lang="en-US" dirty="0"/>
              <a:t>Installation of guardrail system could involve more risk, due to the duration of the fall exposure. </a:t>
            </a:r>
          </a:p>
          <a:p>
            <a:pPr>
              <a:buFontTx/>
              <a:buChar char="•"/>
              <a:defRPr/>
            </a:pPr>
            <a:r>
              <a:rPr lang="en-US" dirty="0"/>
              <a:t>Manufacturers of personal fall arrest system components may prohibit the anchor point to be placed at ground level, or below a workers ‘D’ ring on their harness.</a:t>
            </a:r>
          </a:p>
          <a:p>
            <a:pPr>
              <a:buFontTx/>
              <a:buChar char="•"/>
              <a:defRPr/>
            </a:pPr>
            <a:r>
              <a:rPr lang="en-US" dirty="0"/>
              <a:t>Clearance distance below a worker, which is needed when using a personal fall arrest system, may not be sufficient to prevent the worker from contacting the next lower level, should a fall occur.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p:txBody>
      </p:sp>
      <p:sp>
        <p:nvSpPr>
          <p:cNvPr id="72708" name="Slide Number Placeholder 3">
            <a:extLst>
              <a:ext uri="{FF2B5EF4-FFF2-40B4-BE49-F238E27FC236}">
                <a16:creationId xmlns:a16="http://schemas.microsoft.com/office/drawing/2014/main" id="{096C75B8-A471-4A42-BDD8-AA071645A6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13E67-8058-45B5-A321-41154CA671CF}" type="slidenum">
              <a:rPr lang="en-US" altLang="en-US"/>
              <a:pPr>
                <a:spcBef>
                  <a:spcPct val="0"/>
                </a:spcBef>
              </a:pPr>
              <a:t>264</a:t>
            </a:fld>
            <a:endParaRPr lang="en-US" altLang="en-US"/>
          </a:p>
        </p:txBody>
      </p:sp>
    </p:spTree>
    <p:extLst>
      <p:ext uri="{BB962C8B-B14F-4D97-AF65-F5344CB8AC3E}">
        <p14:creationId xmlns:p14="http://schemas.microsoft.com/office/powerpoint/2010/main" val="3958178257"/>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0E9447CD-06F2-4022-BCEE-51566FF53E12}"/>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174209A-63EF-4E67-8A44-0C3F9586403D}"/>
              </a:ext>
            </a:extLst>
          </p:cNvPr>
          <p:cNvSpPr>
            <a:spLocks noGrp="1"/>
          </p:cNvSpPr>
          <p:nvPr>
            <p:ph type="body" idx="1"/>
          </p:nvPr>
        </p:nvSpPr>
        <p:spPr/>
        <p:txBody>
          <a:bodyPr>
            <a:normAutofit fontScale="77500" lnSpcReduction="20000"/>
          </a:bodyPr>
          <a:lstStyle/>
          <a:p>
            <a:pPr>
              <a:defRPr/>
            </a:pPr>
            <a:r>
              <a:rPr lang="en-US" dirty="0"/>
              <a:t>This picture shows the installation of floor sheathing, and utilizes guardrails to protect from an exterior fall hazard. It is unclear what type of conventional or alternative fall protection is provided to the workers on the floor deck.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endParaRPr lang="en-US" dirty="0"/>
          </a:p>
          <a:p>
            <a:pPr>
              <a:defRPr/>
            </a:pPr>
            <a:endParaRPr lang="en-US" dirty="0"/>
          </a:p>
          <a:p>
            <a:pPr>
              <a:defRPr/>
            </a:pPr>
            <a:r>
              <a:rPr lang="en-US" dirty="0"/>
              <a:t>Limitations of conventional fall protection systems during the installation of floor sheathing may include:</a:t>
            </a:r>
          </a:p>
          <a:p>
            <a:pPr>
              <a:buFontTx/>
              <a:buChar char="•"/>
              <a:defRPr/>
            </a:pPr>
            <a:r>
              <a:rPr lang="en-US" dirty="0"/>
              <a:t>Lack of a suitable anchor point to withstand 5000 pounds or twice the intended load from a falling worker. </a:t>
            </a:r>
          </a:p>
          <a:p>
            <a:pPr>
              <a:buFontTx/>
              <a:buChar char="•"/>
              <a:defRPr/>
            </a:pPr>
            <a:r>
              <a:rPr lang="en-US" dirty="0"/>
              <a:t>Installation of guardrail system could involve more risk, due to the duration of the fall exposure. </a:t>
            </a:r>
          </a:p>
          <a:p>
            <a:pPr>
              <a:buFontTx/>
              <a:buChar char="•"/>
              <a:defRPr/>
            </a:pPr>
            <a:r>
              <a:rPr lang="en-US" dirty="0"/>
              <a:t>Manufacturers of the floor joists may prohibit inserting anchor points that may cause the joist to crack or fail.</a:t>
            </a:r>
          </a:p>
          <a:p>
            <a:pPr>
              <a:buFontTx/>
              <a:buChar char="•"/>
              <a:defRPr/>
            </a:pPr>
            <a:r>
              <a:rPr lang="en-US" dirty="0"/>
              <a:t>Manufacturers of personal fall arrest system components may prohibit the anchor point to be placed at ground level, or below a workers ‘D’ ring on their harness.</a:t>
            </a:r>
          </a:p>
          <a:p>
            <a:pPr>
              <a:buFontTx/>
              <a:buChar char="•"/>
              <a:defRPr/>
            </a:pPr>
            <a:r>
              <a:rPr lang="en-US" dirty="0"/>
              <a:t>Clearance distance below a worker, which is needed when using a personal fall arrest system, may not be sufficient to prevent the worker from contacting the next lower level, should a fall occur.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p:txBody>
      </p:sp>
      <p:sp>
        <p:nvSpPr>
          <p:cNvPr id="74756" name="Slide Number Placeholder 3">
            <a:extLst>
              <a:ext uri="{FF2B5EF4-FFF2-40B4-BE49-F238E27FC236}">
                <a16:creationId xmlns:a16="http://schemas.microsoft.com/office/drawing/2014/main" id="{D51A1A3D-73CA-4B59-B0D0-85D1269C0A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927760-A7D7-49B5-BD3F-EB5DDECEEC4C}" type="slidenum">
              <a:rPr lang="en-US" altLang="en-US"/>
              <a:pPr>
                <a:spcBef>
                  <a:spcPct val="0"/>
                </a:spcBef>
              </a:pPr>
              <a:t>265</a:t>
            </a:fld>
            <a:endParaRPr lang="en-US" altLang="en-US"/>
          </a:p>
        </p:txBody>
      </p:sp>
    </p:spTree>
    <p:extLst>
      <p:ext uri="{BB962C8B-B14F-4D97-AF65-F5344CB8AC3E}">
        <p14:creationId xmlns:p14="http://schemas.microsoft.com/office/powerpoint/2010/main" val="420520415"/>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A146486C-173A-414E-A6BE-2CADA1918F4A}"/>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EBE53CA4-8E1A-4676-ABAE-4D26D16CEF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This picture shows the use of both conventional and alternative fall protection procedures utilized to set and brace roof trusses. Employers must determine and evaluate each job task to determine when and where conventional fall protection can be provided, prior to implementing alternative fall protection procedures. </a:t>
            </a:r>
          </a:p>
          <a:p>
            <a:endParaRPr lang="en-US" altLang="en-US">
              <a:latin typeface="Arial" panose="020B0604020202020204" pitchFamily="34" charset="0"/>
            </a:endParaRPr>
          </a:p>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p>
          <a:p>
            <a:endParaRPr lang="en-US" altLang="en-US" b="1">
              <a:latin typeface="Arial" panose="020B0604020202020204" pitchFamily="34" charset="0"/>
            </a:endParaRPr>
          </a:p>
          <a:p>
            <a:r>
              <a:rPr lang="en-US" altLang="en-US">
                <a:latin typeface="Arial" panose="020B0604020202020204" pitchFamily="34" charset="0"/>
              </a:rPr>
              <a:t>Limitations of conventional fall protection systems during the installation of roof trusses may include:</a:t>
            </a:r>
          </a:p>
          <a:p>
            <a:pPr>
              <a:buFontTx/>
              <a:buChar char="•"/>
            </a:pPr>
            <a:r>
              <a:rPr lang="en-US" altLang="en-US">
                <a:latin typeface="Arial" panose="020B0604020202020204" pitchFamily="34" charset="0"/>
              </a:rPr>
              <a:t>Lack of a suitable anchor point to withstand 5000 pounds or twice the intended load from a falling worker. </a:t>
            </a:r>
          </a:p>
          <a:p>
            <a:pPr>
              <a:buFontTx/>
              <a:buChar char="•"/>
            </a:pPr>
            <a:r>
              <a:rPr lang="en-US" altLang="en-US">
                <a:latin typeface="Arial" panose="020B0604020202020204" pitchFamily="34" charset="0"/>
              </a:rPr>
              <a:t>Roof trusses are not designed to resist lateral impact loads.</a:t>
            </a:r>
          </a:p>
          <a:p>
            <a:pPr>
              <a:buFontTx/>
              <a:buChar char="•"/>
            </a:pPr>
            <a:r>
              <a:rPr lang="en-US" altLang="en-US">
                <a:latin typeface="Arial" panose="020B0604020202020204" pitchFamily="34" charset="0"/>
              </a:rPr>
              <a:t>A falling worker attached to a single roof truss could cause all the trusses to collapse.</a:t>
            </a:r>
          </a:p>
          <a:p>
            <a:pPr>
              <a:buFontTx/>
              <a:buChar char="•"/>
            </a:pPr>
            <a:r>
              <a:rPr lang="en-US" altLang="en-US">
                <a:latin typeface="Arial" panose="020B0604020202020204" pitchFamily="34" charset="0"/>
              </a:rPr>
              <a:t>Installation of guardrail system could involve more risk, due to the duration of the fall exposure. </a:t>
            </a:r>
          </a:p>
          <a:p>
            <a:pPr>
              <a:buFontTx/>
              <a:buChar char="•"/>
            </a:pPr>
            <a:r>
              <a:rPr lang="en-US" altLang="en-US">
                <a:latin typeface="Arial" panose="020B0604020202020204" pitchFamily="34" charset="0"/>
              </a:rPr>
              <a:t>Manufacturers of the roof trusses may prohibit inserting anchor points that may cause the truss to fail.</a:t>
            </a:r>
          </a:p>
          <a:p>
            <a:pPr>
              <a:buFontTx/>
              <a:buChar char="•"/>
            </a:pPr>
            <a:r>
              <a:rPr lang="en-US" altLang="en-U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a:latin typeface="Arial" panose="020B0604020202020204" pitchFamily="34" charset="0"/>
              </a:rPr>
              <a:t>Manufacturers may have differing installation/usage requirements; always refer to the manufacturers’ instruction prior to use. </a:t>
            </a: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a:p>
            <a:endParaRPr lang="en-US" altLang="en-US">
              <a:latin typeface="Arial" panose="020B0604020202020204" pitchFamily="34" charset="0"/>
            </a:endParaRPr>
          </a:p>
        </p:txBody>
      </p:sp>
      <p:sp>
        <p:nvSpPr>
          <p:cNvPr id="76804" name="Slide Number Placeholder 3">
            <a:extLst>
              <a:ext uri="{FF2B5EF4-FFF2-40B4-BE49-F238E27FC236}">
                <a16:creationId xmlns:a16="http://schemas.microsoft.com/office/drawing/2014/main" id="{EE35E9BD-ECC0-4325-A4D6-AA3A2427A9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DF24D4E-F75E-4099-AC4B-DA0A3360BE70}" type="slidenum">
              <a:rPr lang="en-US" altLang="en-US"/>
              <a:pPr>
                <a:spcBef>
                  <a:spcPct val="0"/>
                </a:spcBef>
              </a:pPr>
              <a:t>266</a:t>
            </a:fld>
            <a:endParaRPr lang="en-US" altLang="en-US"/>
          </a:p>
        </p:txBody>
      </p:sp>
    </p:spTree>
    <p:extLst>
      <p:ext uri="{BB962C8B-B14F-4D97-AF65-F5344CB8AC3E}">
        <p14:creationId xmlns:p14="http://schemas.microsoft.com/office/powerpoint/2010/main" val="3242900865"/>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969D764E-C157-4B64-B596-95577C459758}"/>
              </a:ext>
            </a:extLst>
          </p:cNvPr>
          <p:cNvSpPr>
            <a:spLocks noGrp="1" noRot="1" noChangeAspect="1" noTextEdit="1"/>
          </p:cNvSpPr>
          <p:nvPr>
            <p:ph type="sldImg"/>
          </p:nvPr>
        </p:nvSpPr>
        <p:spPr>
          <a:ln/>
        </p:spPr>
      </p:sp>
      <p:sp>
        <p:nvSpPr>
          <p:cNvPr id="78851" name="Notes Placeholder 2">
            <a:extLst>
              <a:ext uri="{FF2B5EF4-FFF2-40B4-BE49-F238E27FC236}">
                <a16:creationId xmlns:a16="http://schemas.microsoft.com/office/drawing/2014/main" id="{DDFD57FB-F21E-403A-B9EA-D5E357869A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p>
          <a:p>
            <a:endParaRPr lang="en-US" altLang="en-US" b="1">
              <a:latin typeface="Arial" panose="020B0604020202020204" pitchFamily="34" charset="0"/>
            </a:endParaRPr>
          </a:p>
          <a:p>
            <a:r>
              <a:rPr lang="en-US" altLang="en-US">
                <a:latin typeface="Arial" panose="020B0604020202020204" pitchFamily="34" charset="0"/>
              </a:rPr>
              <a:t>Limitations of conventional fall protection systems during the installation of floor joists may include:</a:t>
            </a:r>
          </a:p>
          <a:p>
            <a:pPr>
              <a:buFontTx/>
              <a:buChar char="•"/>
            </a:pPr>
            <a:r>
              <a:rPr lang="en-US" altLang="en-US">
                <a:latin typeface="Arial" panose="020B0604020202020204" pitchFamily="34" charset="0"/>
              </a:rPr>
              <a:t>Roof trusses are not designed to resist lateral impact loads.</a:t>
            </a:r>
          </a:p>
          <a:p>
            <a:pPr>
              <a:buFontTx/>
              <a:buChar char="•"/>
            </a:pPr>
            <a:r>
              <a:rPr lang="en-US" altLang="en-US">
                <a:latin typeface="Arial" panose="020B0604020202020204" pitchFamily="34" charset="0"/>
              </a:rPr>
              <a:t>A falling worker attached to a single roof truss could cause all the trusses to collapse</a:t>
            </a:r>
          </a:p>
          <a:p>
            <a:pPr>
              <a:buFontTx/>
              <a:buChar char="•"/>
            </a:pPr>
            <a:r>
              <a:rPr lang="en-US" altLang="en-US">
                <a:latin typeface="Arial" panose="020B0604020202020204" pitchFamily="34" charset="0"/>
              </a:rPr>
              <a:t>Lack of a suitable anchor point to withstand 5000 pounds or twice the intended load from a falling worker. </a:t>
            </a:r>
          </a:p>
          <a:p>
            <a:pPr>
              <a:buFontTx/>
              <a:buChar char="•"/>
            </a:pPr>
            <a:r>
              <a:rPr lang="en-US" altLang="en-US">
                <a:latin typeface="Arial" panose="020B0604020202020204" pitchFamily="34" charset="0"/>
              </a:rPr>
              <a:t>Manufacturers of the roof trusses may prohibit inserting anchor points that may cause the truss to fail.</a:t>
            </a:r>
          </a:p>
          <a:p>
            <a:pPr>
              <a:buFontTx/>
              <a:buChar char="•"/>
            </a:pPr>
            <a:r>
              <a:rPr lang="en-US" altLang="en-US">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a:latin typeface="Arial" panose="020B0604020202020204" pitchFamily="34" charset="0"/>
              </a:rPr>
              <a:t>Manufacturers may have differing installation/usage requirements; always refer to the manufacturers’ instruction prior to use. </a:t>
            </a: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p:txBody>
      </p:sp>
      <p:sp>
        <p:nvSpPr>
          <p:cNvPr id="78852" name="Slide Number Placeholder 3">
            <a:extLst>
              <a:ext uri="{FF2B5EF4-FFF2-40B4-BE49-F238E27FC236}">
                <a16:creationId xmlns:a16="http://schemas.microsoft.com/office/drawing/2014/main" id="{751D2953-458D-490B-94BA-7925BBC8F1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FE54108-B9BE-4822-BA66-FDA61F25FC24}" type="slidenum">
              <a:rPr lang="en-US" altLang="en-US"/>
              <a:pPr>
                <a:spcBef>
                  <a:spcPct val="0"/>
                </a:spcBef>
              </a:pPr>
              <a:t>267</a:t>
            </a:fld>
            <a:endParaRPr lang="en-US" altLang="en-US"/>
          </a:p>
        </p:txBody>
      </p:sp>
    </p:spTree>
    <p:extLst>
      <p:ext uri="{BB962C8B-B14F-4D97-AF65-F5344CB8AC3E}">
        <p14:creationId xmlns:p14="http://schemas.microsoft.com/office/powerpoint/2010/main" val="19989793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Discuss the second accident scenario thoroughly. Ask the audience if they have had experience with these hazards, and discuss protective measures that could have been taken to prevent this fatality from occurring. </a:t>
            </a:r>
          </a:p>
          <a:p>
            <a:endParaRPr lang="en-US" altLang="en-US">
              <a:latin typeface="Arial" panose="020B0604020202020204" pitchFamily="34" charset="0"/>
            </a:endParaRPr>
          </a:p>
          <a:p>
            <a:r>
              <a:rPr lang="en-US" altLang="en-US" b="1">
                <a:latin typeface="Arial" panose="020B0604020202020204" pitchFamily="34" charset="0"/>
              </a:rPr>
              <a:t>Encourage </a:t>
            </a:r>
            <a:r>
              <a:rPr lang="en-US" altLang="en-US">
                <a:latin typeface="Arial" panose="020B0604020202020204" pitchFamily="34" charset="0"/>
              </a:rPr>
              <a:t>audience participation and discussion. </a:t>
            </a:r>
            <a:endParaRPr lang="en-US" altLang="en-US" b="1">
              <a:latin typeface="Arial" panose="020B0604020202020204" pitchFamily="34" charset="0"/>
            </a:endParaRPr>
          </a:p>
          <a:p>
            <a:endParaRPr lang="en-US" altLang="en-US">
              <a:latin typeface="Arial" panose="020B0604020202020204"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2D6C983-C12E-4D3F-AD27-830263AE22DF}" type="slidenum">
              <a:rPr lang="en-US" altLang="en-US"/>
              <a:pPr>
                <a:spcBef>
                  <a:spcPct val="0"/>
                </a:spcBef>
              </a:pPr>
              <a:t>28</a:t>
            </a:fld>
            <a:endParaRPr lang="en-US" altLang="en-US"/>
          </a:p>
        </p:txBody>
      </p:sp>
    </p:spTree>
    <p:extLst>
      <p:ext uri="{BB962C8B-B14F-4D97-AF65-F5344CB8AC3E}">
        <p14:creationId xmlns:p14="http://schemas.microsoft.com/office/powerpoint/2010/main" val="3975581716"/>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5179BED1-9D41-4E4E-A6A2-C798C7D2021D}"/>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B3334136-7DBB-46CB-965A-00521C347477}"/>
              </a:ext>
            </a:extLst>
          </p:cNvPr>
          <p:cNvSpPr>
            <a:spLocks noGrp="1"/>
          </p:cNvSpPr>
          <p:nvPr>
            <p:ph type="body" idx="1"/>
          </p:nvPr>
        </p:nvSpPr>
        <p:spPr/>
        <p:txBody>
          <a:bodyPr>
            <a:normAutofit fontScale="77500" lnSpcReduction="20000"/>
          </a:bodyPr>
          <a:lstStyle/>
          <a:p>
            <a:pPr>
              <a:defRPr/>
            </a:pPr>
            <a:r>
              <a:rPr lang="en-US" dirty="0"/>
              <a:t>This picture shows the use of both ladders and alternative fall protection procedures utilized to set and brace roof rafter portions. Employers must determine and evaluate each job task to determine when and where conventional fall protection can be provided, prior to implementing alternative fall protection procedures.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Limitations of conventional fall protection systems during the installation of roof rafters and while stick framing may include:</a:t>
            </a:r>
          </a:p>
          <a:p>
            <a:pPr>
              <a:buFontTx/>
              <a:buChar char="•"/>
              <a:defRPr/>
            </a:pPr>
            <a:r>
              <a:rPr lang="en-US" dirty="0"/>
              <a:t>Lack of a suitable anchor point to withstand 5000 pounds or twice the intended load from a falling worker. </a:t>
            </a:r>
          </a:p>
          <a:p>
            <a:pPr>
              <a:buFontTx/>
              <a:buChar char="•"/>
              <a:defRPr/>
            </a:pPr>
            <a:r>
              <a:rPr lang="en-US" dirty="0"/>
              <a:t>Roof rafters are not designed to resist lateral impact loads.</a:t>
            </a:r>
          </a:p>
          <a:p>
            <a:pPr>
              <a:buFontTx/>
              <a:buChar char="•"/>
              <a:defRPr/>
            </a:pPr>
            <a:r>
              <a:rPr lang="en-US" dirty="0"/>
              <a:t>Roof structures are unstable until some sheathing is installed.</a:t>
            </a:r>
          </a:p>
          <a:p>
            <a:pPr>
              <a:buFontTx/>
              <a:buChar char="•"/>
              <a:defRPr/>
            </a:pPr>
            <a:r>
              <a:rPr lang="en-US" dirty="0"/>
              <a:t>A falling worker attached to a single rafter could cause the entire roof portion to fail.</a:t>
            </a:r>
          </a:p>
          <a:p>
            <a:pPr>
              <a:buFontTx/>
              <a:buChar char="•"/>
              <a:defRPr/>
            </a:pPr>
            <a:r>
              <a:rPr lang="en-US" dirty="0"/>
              <a:t>Installation of guardrail system could involve more risk, due to the duration of the fall exposure. </a:t>
            </a:r>
          </a:p>
          <a:p>
            <a:pPr>
              <a:buFontTx/>
              <a:buChar char="•"/>
              <a:defRPr/>
            </a:pPr>
            <a:r>
              <a:rPr lang="en-US" dirty="0"/>
              <a:t>Manufacturers of the roof trusses may prohibit inserting anchor points that may cause the truss to fail.</a:t>
            </a:r>
          </a:p>
          <a:p>
            <a:pPr>
              <a:buFontTx/>
              <a:buChar char="•"/>
              <a:defRPr/>
            </a:pPr>
            <a:r>
              <a:rPr lang="en-US" dirty="0"/>
              <a:t>Clearance distance below a worker, which is needed when using a personal fall arrest system, may not be sufficient to prevent the worker from contacting the next lower level, should a fall occur.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a:p>
            <a:pPr>
              <a:defRPr/>
            </a:pPr>
            <a:endParaRPr lang="en-US" dirty="0"/>
          </a:p>
        </p:txBody>
      </p:sp>
      <p:sp>
        <p:nvSpPr>
          <p:cNvPr id="80900" name="Slide Number Placeholder 3">
            <a:extLst>
              <a:ext uri="{FF2B5EF4-FFF2-40B4-BE49-F238E27FC236}">
                <a16:creationId xmlns:a16="http://schemas.microsoft.com/office/drawing/2014/main" id="{5DFD864B-A44A-42B0-9D70-02F6691A67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DE4268-F3C6-451A-9595-0CA6B191B588}" type="slidenum">
              <a:rPr lang="en-US" altLang="en-US"/>
              <a:pPr>
                <a:spcBef>
                  <a:spcPct val="0"/>
                </a:spcBef>
              </a:pPr>
              <a:t>268</a:t>
            </a:fld>
            <a:endParaRPr lang="en-US" altLang="en-US"/>
          </a:p>
        </p:txBody>
      </p:sp>
    </p:spTree>
    <p:extLst>
      <p:ext uri="{BB962C8B-B14F-4D97-AF65-F5344CB8AC3E}">
        <p14:creationId xmlns:p14="http://schemas.microsoft.com/office/powerpoint/2010/main" val="1772947797"/>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A57E13B4-D172-4600-9756-9E2BC7AB17FE}"/>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7F843642-C5E1-4238-B83C-778BBEC12F40}"/>
              </a:ext>
            </a:extLst>
          </p:cNvPr>
          <p:cNvSpPr>
            <a:spLocks noGrp="1"/>
          </p:cNvSpPr>
          <p:nvPr>
            <p:ph type="body" idx="1"/>
          </p:nvPr>
        </p:nvSpPr>
        <p:spPr/>
        <p:txBody>
          <a:bodyPr>
            <a:normAutofit fontScale="77500" lnSpcReduction="20000"/>
          </a:bodyPr>
          <a:lstStyle/>
          <a:p>
            <a:pPr>
              <a:defRPr/>
            </a:pPr>
            <a:r>
              <a:rPr lang="en-US" dirty="0"/>
              <a:t>This picture shows the use of a personal fall arrest system utilized to set and brace roof rafter portions. Employers must determine and evaluate each job task to determine when and where conventional fall protection can be provided, prior to implementing alternative fall protection procedures.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Limitations of conventional fall protection systems during the installation of roof rafters and while stick framing may include:</a:t>
            </a:r>
          </a:p>
          <a:p>
            <a:pPr>
              <a:buFontTx/>
              <a:buChar char="•"/>
              <a:defRPr/>
            </a:pPr>
            <a:r>
              <a:rPr lang="en-US" dirty="0"/>
              <a:t>Lack of a suitable anchor point to withstand 5000 pounds or twice the intended load from a falling worker. </a:t>
            </a:r>
          </a:p>
          <a:p>
            <a:pPr>
              <a:buFontTx/>
              <a:buChar char="•"/>
              <a:defRPr/>
            </a:pPr>
            <a:r>
              <a:rPr lang="en-US" dirty="0"/>
              <a:t>Roof rafters are not designed to resist lateral impact loads.</a:t>
            </a:r>
          </a:p>
          <a:p>
            <a:pPr>
              <a:buFontTx/>
              <a:buChar char="•"/>
              <a:defRPr/>
            </a:pPr>
            <a:r>
              <a:rPr lang="en-US" dirty="0"/>
              <a:t>Roof structures are unstable until some sheathing is installed.</a:t>
            </a:r>
          </a:p>
          <a:p>
            <a:pPr>
              <a:buFontTx/>
              <a:buChar char="•"/>
              <a:defRPr/>
            </a:pPr>
            <a:r>
              <a:rPr lang="en-US" dirty="0"/>
              <a:t>A falling worker attached to a single rafter could cause the entire roof portion to fail.</a:t>
            </a:r>
          </a:p>
          <a:p>
            <a:pPr>
              <a:buFontTx/>
              <a:buChar char="•"/>
              <a:defRPr/>
            </a:pPr>
            <a:r>
              <a:rPr lang="en-US" dirty="0"/>
              <a:t>Installation of guardrail system could involve more risk, due to the duration of the fall exposure. </a:t>
            </a:r>
          </a:p>
          <a:p>
            <a:pPr>
              <a:buFontTx/>
              <a:buChar char="•"/>
              <a:defRPr/>
            </a:pPr>
            <a:r>
              <a:rPr lang="en-US" dirty="0"/>
              <a:t>Manufacturers of the roof trusses may prohibit inserting anchor points that may cause the truss to fail.</a:t>
            </a:r>
          </a:p>
          <a:p>
            <a:pPr>
              <a:buFontTx/>
              <a:buChar char="•"/>
              <a:defRPr/>
            </a:pPr>
            <a:r>
              <a:rPr lang="en-US" dirty="0"/>
              <a:t>Clearance distance below a worker, which is needed when using a personal fall arrest system, may not be sufficient to prevent the worker from contacting the next lower level, should a fall occur.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a:p>
            <a:pPr>
              <a:defRPr/>
            </a:pPr>
            <a:endParaRPr lang="en-US" dirty="0"/>
          </a:p>
          <a:p>
            <a:pPr>
              <a:defRPr/>
            </a:pPr>
            <a:endParaRPr lang="en-US" dirty="0"/>
          </a:p>
        </p:txBody>
      </p:sp>
      <p:sp>
        <p:nvSpPr>
          <p:cNvPr id="82948" name="Slide Number Placeholder 3">
            <a:extLst>
              <a:ext uri="{FF2B5EF4-FFF2-40B4-BE49-F238E27FC236}">
                <a16:creationId xmlns:a16="http://schemas.microsoft.com/office/drawing/2014/main" id="{BA5CE042-660A-48CB-8614-143F9451A9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BAAA798-FDC8-4DAE-8D45-0C00818BA6CB}" type="slidenum">
              <a:rPr lang="en-US" altLang="en-US"/>
              <a:pPr>
                <a:spcBef>
                  <a:spcPct val="0"/>
                </a:spcBef>
              </a:pPr>
              <a:t>269</a:t>
            </a:fld>
            <a:endParaRPr lang="en-US" altLang="en-US"/>
          </a:p>
        </p:txBody>
      </p:sp>
    </p:spTree>
    <p:extLst>
      <p:ext uri="{BB962C8B-B14F-4D97-AF65-F5344CB8AC3E}">
        <p14:creationId xmlns:p14="http://schemas.microsoft.com/office/powerpoint/2010/main" val="1814829621"/>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F977B8DB-4337-4E00-870B-A323E7884C36}"/>
              </a:ext>
            </a:extLst>
          </p:cNvPr>
          <p:cNvSpPr>
            <a:spLocks noGrp="1" noRot="1" noChangeAspect="1" noTextEdit="1"/>
          </p:cNvSpPr>
          <p:nvPr>
            <p:ph type="sldImg"/>
          </p:nvPr>
        </p:nvSpPr>
        <p:spPr>
          <a:ln/>
        </p:spPr>
      </p:sp>
      <p:sp>
        <p:nvSpPr>
          <p:cNvPr id="84995" name="Notes Placeholder 2">
            <a:extLst>
              <a:ext uri="{FF2B5EF4-FFF2-40B4-BE49-F238E27FC236}">
                <a16:creationId xmlns:a16="http://schemas.microsoft.com/office/drawing/2014/main" id="{4CF7C330-3A7F-47D8-88EE-7F2D3FC863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Install slide guards on steep pitched roofs after the first row of sheathing is installed. </a:t>
            </a:r>
          </a:p>
          <a:p>
            <a:endParaRPr lang="en-US" altLang="en-US" dirty="0">
              <a:latin typeface="Arial" panose="020B0604020202020204" pitchFamily="34" charset="0"/>
            </a:endParaRPr>
          </a:p>
          <a:p>
            <a:r>
              <a:rPr lang="en-US" altLang="en-US" dirty="0">
                <a:latin typeface="Arial" panose="020B0604020202020204" pitchFamily="34" charset="0"/>
              </a:rPr>
              <a:t>OSHA’s new compliance directive has not outlawed the use of slide guards or safety monitors.</a:t>
            </a:r>
          </a:p>
          <a:p>
            <a:pPr lvl="1" indent="-228600">
              <a:buFontTx/>
              <a:buChar char="•"/>
            </a:pPr>
            <a:r>
              <a:rPr lang="en-US" altLang="en-US" dirty="0">
                <a:latin typeface="Arial" panose="020B0604020202020204" pitchFamily="34" charset="0"/>
              </a:rPr>
              <a:t>Now, employers must first demonstrate that it is infeasible to comply with the provisions of the standard, or that it creates a greater hazard.</a:t>
            </a:r>
          </a:p>
          <a:p>
            <a:pPr lvl="1" indent="-228600">
              <a:buFontTx/>
              <a:buChar char="•"/>
            </a:pPr>
            <a:r>
              <a:rPr lang="en-US" altLang="en-US" dirty="0">
                <a:latin typeface="Arial" panose="020B0604020202020204" pitchFamily="34" charset="0"/>
              </a:rPr>
              <a:t>Then they can use those systems as part of a written, site-specific fall protection plan that meets the requirements of 1926.502(k).</a:t>
            </a:r>
          </a:p>
          <a:p>
            <a:endParaRPr lang="en-US" altLang="en-US" dirty="0">
              <a:latin typeface="Arial" panose="020B0604020202020204" pitchFamily="34" charset="0"/>
            </a:endParaRPr>
          </a:p>
          <a:p>
            <a:r>
              <a:rPr lang="en-US" altLang="en-US" dirty="0">
                <a:latin typeface="Arial" panose="020B0604020202020204" pitchFamily="34" charset="0"/>
              </a:rPr>
              <a:t>Slide guards cannot simply be used in lieu of conventional fall protection methods under 1926.501(b)(13). However, slide guards may be used as part of a written, site-specific fall protection plan that meets the requirements of 1926.502(k) if the employer can demonstrate that the use of conventional fall protection (i.e., guardrail, safety net, or personal fall arrest systems) would be infeasible or create greater hazards.</a:t>
            </a:r>
          </a:p>
          <a:p>
            <a:endParaRPr lang="en-US" altLang="en-US" dirty="0">
              <a:latin typeface="Arial" panose="020B0604020202020204" pitchFamily="34" charset="0"/>
            </a:endParaRPr>
          </a:p>
          <a:p>
            <a:r>
              <a:rPr lang="en-US" altLang="en-US" b="1" dirty="0">
                <a:latin typeface="Arial" panose="020B0604020202020204" pitchFamily="34" charset="0"/>
              </a:rPr>
              <a:t>Discuss: </a:t>
            </a:r>
            <a:r>
              <a:rPr lang="en-US" altLang="en-US" dirty="0">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dirty="0">
              <a:latin typeface="Arial" panose="020B0604020202020204" pitchFamily="34" charset="0"/>
            </a:endParaRPr>
          </a:p>
          <a:p>
            <a:r>
              <a:rPr lang="en-US" altLang="en-US" dirty="0">
                <a:latin typeface="Arial" panose="020B0604020202020204" pitchFamily="34" charset="0"/>
              </a:rPr>
              <a:t>If an employer can demonstrate that conventional fall protection (i.e., guardrail systems, safety net systems, or personal fall arrest systems) is infeasible </a:t>
            </a:r>
            <a:r>
              <a:rPr lang="en-US" altLang="en-US" b="1" u="sng" dirty="0">
                <a:latin typeface="Arial" panose="020B0604020202020204" pitchFamily="34" charset="0"/>
              </a:rPr>
              <a:t>or</a:t>
            </a:r>
            <a:r>
              <a:rPr lang="en-US" altLang="en-US" dirty="0">
                <a:latin typeface="Arial" panose="020B0604020202020204" pitchFamily="34" charset="0"/>
              </a:rPr>
              <a:t> presents a greater hazard, a written, site specific fall protection plan meeting the requirements of 1926.502(k) can be implemented.</a:t>
            </a:r>
          </a:p>
          <a:p>
            <a:endParaRPr lang="en-US" altLang="en-US" dirty="0">
              <a:latin typeface="Arial" panose="020B0604020202020204" pitchFamily="34" charset="0"/>
            </a:endParaRPr>
          </a:p>
          <a:p>
            <a:r>
              <a:rPr lang="en-US" altLang="en-US" b="1" dirty="0">
                <a:latin typeface="Arial" panose="020B0604020202020204" pitchFamily="34" charset="0"/>
              </a:rPr>
              <a:t>The employer has the </a:t>
            </a:r>
            <a:r>
              <a:rPr lang="en-US" altLang="en-US" b="1" u="sng" dirty="0">
                <a:latin typeface="Arial" panose="020B0604020202020204" pitchFamily="34" charset="0"/>
              </a:rPr>
              <a:t>burden</a:t>
            </a:r>
            <a:r>
              <a:rPr lang="en-US" altLang="en-US" b="1" dirty="0">
                <a:latin typeface="Arial" panose="020B0604020202020204" pitchFamily="34" charset="0"/>
              </a:rPr>
              <a:t> of establishing that it is appropriate to implement a fall protection plan.</a:t>
            </a:r>
          </a:p>
          <a:p>
            <a:endParaRPr lang="en-US" altLang="en-US" b="1" dirty="0">
              <a:latin typeface="Arial" panose="020B0604020202020204" pitchFamily="34" charset="0"/>
            </a:endParaRPr>
          </a:p>
          <a:p>
            <a:r>
              <a:rPr lang="en-US" altLang="en-US" dirty="0">
                <a:latin typeface="Arial" panose="020B0604020202020204" pitchFamily="34" charset="0"/>
              </a:rPr>
              <a:t>Limitations of conventional fall protection systems during the installation of roof sheathing may include:</a:t>
            </a:r>
          </a:p>
          <a:p>
            <a:pPr>
              <a:buFontTx/>
              <a:buChar char="•"/>
            </a:pPr>
            <a:r>
              <a:rPr lang="en-US" altLang="en-US" dirty="0">
                <a:latin typeface="Arial" panose="020B0604020202020204" pitchFamily="34" charset="0"/>
              </a:rPr>
              <a:t>Roof trusses are not designed to resist lateral impact loads.</a:t>
            </a:r>
          </a:p>
          <a:p>
            <a:pPr>
              <a:buFontTx/>
              <a:buChar char="•"/>
            </a:pPr>
            <a:r>
              <a:rPr lang="en-US" altLang="en-US" dirty="0">
                <a:latin typeface="Arial" panose="020B0604020202020204" pitchFamily="34" charset="0"/>
              </a:rPr>
              <a:t>Roof structures are unstable until some or all sheathing is installed</a:t>
            </a:r>
          </a:p>
          <a:p>
            <a:pPr>
              <a:buFontTx/>
              <a:buChar char="•"/>
            </a:pPr>
            <a:r>
              <a:rPr lang="en-US" altLang="en-US" dirty="0">
                <a:latin typeface="Arial" panose="020B0604020202020204" pitchFamily="34" charset="0"/>
              </a:rPr>
              <a:t>Lack of a suitable anchor point to withstand 5000 pounds or twice the intended load from a falling worker. </a:t>
            </a:r>
          </a:p>
          <a:p>
            <a:pPr>
              <a:buFontTx/>
              <a:buChar char="•"/>
            </a:pPr>
            <a:r>
              <a:rPr lang="en-US" altLang="en-US" dirty="0">
                <a:latin typeface="Arial" panose="020B0604020202020204" pitchFamily="34" charset="0"/>
              </a:rPr>
              <a:t>Installation of guardrail system could involve more risk, due to the duration of the fall exposure. </a:t>
            </a:r>
          </a:p>
          <a:p>
            <a:pPr>
              <a:buFontTx/>
              <a:buChar char="•"/>
            </a:pPr>
            <a:r>
              <a:rPr lang="en-US" altLang="en-US" dirty="0">
                <a:latin typeface="Arial" panose="020B0604020202020204" pitchFamily="34" charset="0"/>
              </a:rPr>
              <a:t>Manufacturers of the roof trusses may prohibit inserting anchor points that may cause the truss to fail.</a:t>
            </a:r>
          </a:p>
          <a:p>
            <a:pPr>
              <a:buFontTx/>
              <a:buChar char="•"/>
            </a:pPr>
            <a:r>
              <a:rPr lang="en-US" altLang="en-US" dirty="0">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dirty="0">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dirty="0">
                <a:latin typeface="Arial" panose="020B0604020202020204" pitchFamily="34" charset="0"/>
              </a:rPr>
              <a:t>Manufacturers may have differing installation/usage requirements; always refer to the manufacturers’ instruction prior to use. </a:t>
            </a:r>
          </a:p>
          <a:p>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b="1" dirty="0">
                <a:latin typeface="Arial" panose="020B0604020202020204" pitchFamily="34" charset="0"/>
              </a:rPr>
              <a:t>Note: </a:t>
            </a:r>
            <a:r>
              <a:rPr lang="en-US" altLang="en-US" dirty="0">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84996" name="Slide Number Placeholder 3">
            <a:extLst>
              <a:ext uri="{FF2B5EF4-FFF2-40B4-BE49-F238E27FC236}">
                <a16:creationId xmlns:a16="http://schemas.microsoft.com/office/drawing/2014/main" id="{FE114907-AC19-4FDE-9CC8-86DF7D2729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4647130-BF42-493E-A3A4-34BA37882CD0}" type="slidenum">
              <a:rPr lang="en-US" altLang="en-US"/>
              <a:pPr>
                <a:spcBef>
                  <a:spcPct val="0"/>
                </a:spcBef>
              </a:pPr>
              <a:t>270</a:t>
            </a:fld>
            <a:endParaRPr lang="en-US" altLang="en-US"/>
          </a:p>
        </p:txBody>
      </p:sp>
    </p:spTree>
    <p:extLst>
      <p:ext uri="{BB962C8B-B14F-4D97-AF65-F5344CB8AC3E}">
        <p14:creationId xmlns:p14="http://schemas.microsoft.com/office/powerpoint/2010/main" val="2285515061"/>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294A6515-F0F1-430A-A0B5-746FED8A7197}"/>
              </a:ext>
            </a:extLst>
          </p:cNvPr>
          <p:cNvSpPr>
            <a:spLocks noGrp="1" noRot="1" noChangeAspect="1" noTextEdit="1"/>
          </p:cNvSpPr>
          <p:nvPr>
            <p:ph type="sldImg"/>
          </p:nvPr>
        </p:nvSpPr>
        <p:spPr>
          <a:ln/>
        </p:spPr>
      </p:sp>
      <p:sp>
        <p:nvSpPr>
          <p:cNvPr id="87043" name="Notes Placeholder 2">
            <a:extLst>
              <a:ext uri="{FF2B5EF4-FFF2-40B4-BE49-F238E27FC236}">
                <a16:creationId xmlns:a16="http://schemas.microsoft.com/office/drawing/2014/main" id="{9FE195F2-6E3A-4F11-9350-B23211274F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 </a:t>
            </a:r>
            <a:r>
              <a:rPr lang="en-US" altLang="en-U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endParaRPr lang="en-US" altLang="en-US">
              <a:latin typeface="Arial" panose="020B0604020202020204" pitchFamily="34" charset="0"/>
            </a:endParaRPr>
          </a:p>
          <a:p>
            <a:r>
              <a:rPr lang="en-US" altLang="en-US">
                <a:latin typeface="Arial" panose="020B0604020202020204" pitchFamily="34" charset="0"/>
              </a:rPr>
              <a:t>This picture shows an installed working platform in the attic, which is an example of an alternative fall protection procedure. </a:t>
            </a:r>
          </a:p>
          <a:p>
            <a:endParaRPr lang="en-US" altLang="en-US">
              <a:latin typeface="Arial" panose="020B0604020202020204" pitchFamily="34" charset="0"/>
            </a:endParaRPr>
          </a:p>
          <a:p>
            <a:r>
              <a:rPr lang="en-US" altLang="en-US">
                <a:latin typeface="Arial" panose="020B0604020202020204" pitchFamily="34" charset="0"/>
              </a:rPr>
              <a:t>If an employer can demonstrate that conventional fall protection (i.e., guardrail systems, safety net systems, or personal fall arrest systems) is infeasible </a:t>
            </a:r>
            <a:r>
              <a:rPr lang="en-US" altLang="en-US" b="1" u="sng">
                <a:latin typeface="Arial" panose="020B0604020202020204" pitchFamily="34" charset="0"/>
              </a:rPr>
              <a:t>or</a:t>
            </a:r>
            <a:r>
              <a:rPr lang="en-US" altLang="en-US">
                <a:latin typeface="Arial" panose="020B0604020202020204" pitchFamily="34" charset="0"/>
              </a:rPr>
              <a:t> presents a greater hazard, a written, site specific fall protection plan meeting the requirements of 1926.502(k) can be implemented.</a:t>
            </a:r>
          </a:p>
          <a:p>
            <a:endParaRPr lang="en-US" altLang="en-US">
              <a:latin typeface="Arial" panose="020B0604020202020204" pitchFamily="34" charset="0"/>
            </a:endParaRPr>
          </a:p>
          <a:p>
            <a:r>
              <a:rPr lang="en-US" altLang="en-US" b="1">
                <a:latin typeface="Arial" panose="020B0604020202020204" pitchFamily="34" charset="0"/>
              </a:rPr>
              <a:t>The employer has the </a:t>
            </a:r>
            <a:r>
              <a:rPr lang="en-US" altLang="en-US" b="1" u="sng">
                <a:latin typeface="Arial" panose="020B0604020202020204" pitchFamily="34" charset="0"/>
              </a:rPr>
              <a:t>burden</a:t>
            </a:r>
            <a:r>
              <a:rPr lang="en-US" altLang="en-US" b="1">
                <a:latin typeface="Arial" panose="020B0604020202020204" pitchFamily="34" charset="0"/>
              </a:rPr>
              <a:t> of establishing that it is appropriate to implement a fall protection plan.</a:t>
            </a:r>
          </a:p>
          <a:p>
            <a:endParaRPr lang="en-US" altLang="en-US" b="1">
              <a:latin typeface="Arial" panose="020B0604020202020204" pitchFamily="34" charset="0"/>
            </a:endParaRPr>
          </a:p>
          <a:p>
            <a:r>
              <a:rPr lang="en-US" altLang="en-US">
                <a:latin typeface="Arial" panose="020B0604020202020204" pitchFamily="34" charset="0"/>
              </a:rPr>
              <a:t>Limitations of conventional fall protection systems while performing attic work may include:</a:t>
            </a:r>
          </a:p>
          <a:p>
            <a:pPr>
              <a:buFontTx/>
              <a:buChar char="•"/>
            </a:pPr>
            <a:r>
              <a:rPr lang="en-US" altLang="en-US">
                <a:latin typeface="Arial" panose="020B0604020202020204" pitchFamily="34" charset="0"/>
              </a:rPr>
              <a:t>Even if an anchor point is used, the use of a personal fall arrest system through rafters and trusses creates an added swing fall hazard. </a:t>
            </a:r>
          </a:p>
          <a:p>
            <a:pPr>
              <a:buFontTx/>
              <a:buChar char="•"/>
            </a:pPr>
            <a:r>
              <a:rPr lang="en-US" altLang="en-US">
                <a:latin typeface="Arial" panose="020B0604020202020204" pitchFamily="34" charset="0"/>
              </a:rPr>
              <a:t>Installation of anchor point exposes a worker to a fall hazard when they are unprotected while installing the anchor point in the peak of the attic. </a:t>
            </a:r>
          </a:p>
          <a:p>
            <a:pPr>
              <a:buFontTx/>
              <a:buChar char="•"/>
            </a:pPr>
            <a:r>
              <a:rPr lang="en-US" altLang="en-US">
                <a:latin typeface="Arial" panose="020B0604020202020204" pitchFamily="34" charset="0"/>
              </a:rPr>
              <a:t>A falling worker attached to a single roof truss could cause all the trusses to collapse.</a:t>
            </a:r>
          </a:p>
          <a:p>
            <a:pPr>
              <a:buFontTx/>
              <a:buChar char="•"/>
            </a:pPr>
            <a:r>
              <a:rPr lang="en-US" altLang="en-US">
                <a:latin typeface="Arial" panose="020B0604020202020204" pitchFamily="34" charset="0"/>
              </a:rPr>
              <a:t>Lack of a suitable anchor point to withstand 5000 pounds or twice the intended load from a falling worker. </a:t>
            </a:r>
          </a:p>
          <a:p>
            <a:pPr>
              <a:buFontTx/>
              <a:buChar char="•"/>
            </a:pPr>
            <a:r>
              <a:rPr lang="en-US" altLang="en-US">
                <a:latin typeface="Arial" panose="020B0604020202020204" pitchFamily="34" charset="0"/>
              </a:rPr>
              <a:t>Manufacturers of the roof trusses may prohibit inserting anchor points that may cause the truss to fail.</a:t>
            </a:r>
          </a:p>
          <a:p>
            <a:pPr>
              <a:buFontTx/>
              <a:buChar char="•"/>
            </a:pPr>
            <a:r>
              <a:rPr lang="en-US" altLang="en-US">
                <a:latin typeface="Arial" panose="020B0604020202020204" pitchFamily="34" charset="0"/>
              </a:rPr>
              <a:t>Manufacturers of personal fall arrest system components may prohibit the anchor point to be placed at ground level, or below a workers ‘D’ ring on their harness.</a:t>
            </a:r>
          </a:p>
          <a:p>
            <a:pPr>
              <a:buFontTx/>
              <a:buChar char="•"/>
            </a:pPr>
            <a:r>
              <a:rPr lang="en-US" altLang="en-U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a:buFontTx/>
              <a:buChar char="•"/>
            </a:pPr>
            <a:r>
              <a:rPr lang="en-US" altLang="en-US">
                <a:latin typeface="Arial" panose="020B0604020202020204" pitchFamily="34" charset="0"/>
              </a:rPr>
              <a:t>Manufacturers may have differing installation/usage requirements; always refer to the manufacturers’ instruction prior to use. </a:t>
            </a:r>
          </a:p>
          <a:p>
            <a:endParaRPr lang="en-US" altLang="en-US">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Note: </a:t>
            </a:r>
            <a:r>
              <a:rPr lang="en-US" altLang="en-U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endParaRPr lang="en-US" altLang="en-US">
              <a:latin typeface="Arial" panose="020B0604020202020204" pitchFamily="34" charset="0"/>
            </a:endParaRPr>
          </a:p>
          <a:p>
            <a:endParaRPr lang="en-US" altLang="en-US">
              <a:latin typeface="Arial" panose="020B0604020202020204" pitchFamily="34" charset="0"/>
            </a:endParaRPr>
          </a:p>
        </p:txBody>
      </p:sp>
      <p:sp>
        <p:nvSpPr>
          <p:cNvPr id="87044" name="Slide Number Placeholder 3">
            <a:extLst>
              <a:ext uri="{FF2B5EF4-FFF2-40B4-BE49-F238E27FC236}">
                <a16:creationId xmlns:a16="http://schemas.microsoft.com/office/drawing/2014/main" id="{763F2A75-B204-4AA2-8687-3B68FE231D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C04590-A1AB-4BF3-9C73-57AFD43EBE7E}" type="slidenum">
              <a:rPr lang="en-US" altLang="en-US"/>
              <a:pPr>
                <a:spcBef>
                  <a:spcPct val="0"/>
                </a:spcBef>
              </a:pPr>
              <a:t>271</a:t>
            </a:fld>
            <a:endParaRPr lang="en-US" altLang="en-US"/>
          </a:p>
        </p:txBody>
      </p:sp>
    </p:spTree>
    <p:extLst>
      <p:ext uri="{BB962C8B-B14F-4D97-AF65-F5344CB8AC3E}">
        <p14:creationId xmlns:p14="http://schemas.microsoft.com/office/powerpoint/2010/main" val="1323970270"/>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D683AAC2-5066-41FD-8218-DAD4208AA4D4}"/>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078B023C-AC46-430C-9544-5D1AF986DC3E}"/>
              </a:ext>
            </a:extLst>
          </p:cNvPr>
          <p:cNvSpPr>
            <a:spLocks noGrp="1"/>
          </p:cNvSpPr>
          <p:nvPr>
            <p:ph type="body" idx="1"/>
          </p:nvPr>
        </p:nvSpPr>
        <p:spPr/>
        <p:txBody>
          <a:bodyPr>
            <a:normAutofit fontScale="92500" lnSpcReduction="20000"/>
          </a:bodyPr>
          <a:lstStyle/>
          <a:p>
            <a:pPr>
              <a:defRPr/>
            </a:pPr>
            <a:r>
              <a:rPr lang="en-US" dirty="0"/>
              <a:t>This picture shows the installation of an anchor point prior to performing roofing work. </a:t>
            </a:r>
          </a:p>
          <a:p>
            <a:pPr>
              <a:defRPr/>
            </a:pPr>
            <a:r>
              <a:rPr lang="en-US" dirty="0"/>
              <a:t>Employers must determine and evaluate each job task to determine when and where conventional fall protection can be provided, prior to implementing alternative fall protection procedures.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Discuss: How can you provide conventional fall protection for this worker who is installing anchor points?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a:p>
            <a:pPr>
              <a:defRPr/>
            </a:pPr>
            <a:endParaRPr lang="en-US" dirty="0"/>
          </a:p>
          <a:p>
            <a:pPr>
              <a:defRPr/>
            </a:pPr>
            <a:endParaRPr lang="en-US" dirty="0"/>
          </a:p>
          <a:p>
            <a:pPr>
              <a:defRPr/>
            </a:pPr>
            <a:endParaRPr lang="en-US" dirty="0"/>
          </a:p>
        </p:txBody>
      </p:sp>
      <p:sp>
        <p:nvSpPr>
          <p:cNvPr id="89092" name="Slide Number Placeholder 3">
            <a:extLst>
              <a:ext uri="{FF2B5EF4-FFF2-40B4-BE49-F238E27FC236}">
                <a16:creationId xmlns:a16="http://schemas.microsoft.com/office/drawing/2014/main" id="{8892EFF1-AFA9-4BE3-8DA6-BD3DA4B6FC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63CF2F7-C1AE-4CF8-8F63-83E890EDD191}" type="slidenum">
              <a:rPr lang="en-US" altLang="en-US"/>
              <a:pPr>
                <a:spcBef>
                  <a:spcPct val="0"/>
                </a:spcBef>
              </a:pPr>
              <a:t>272</a:t>
            </a:fld>
            <a:endParaRPr lang="en-US" altLang="en-US"/>
          </a:p>
        </p:txBody>
      </p:sp>
    </p:spTree>
    <p:extLst>
      <p:ext uri="{BB962C8B-B14F-4D97-AF65-F5344CB8AC3E}">
        <p14:creationId xmlns:p14="http://schemas.microsoft.com/office/powerpoint/2010/main" val="3197023302"/>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36CC109-98EF-49C6-92C3-93B5798E1CB0}"/>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7F00E665-C001-44A6-A05D-61C66CF2318B}"/>
              </a:ext>
            </a:extLst>
          </p:cNvPr>
          <p:cNvSpPr>
            <a:spLocks noGrp="1"/>
          </p:cNvSpPr>
          <p:nvPr>
            <p:ph type="body" idx="1"/>
          </p:nvPr>
        </p:nvSpPr>
        <p:spPr/>
        <p:txBody>
          <a:bodyPr>
            <a:normAutofit fontScale="85000" lnSpcReduction="20000"/>
          </a:bodyPr>
          <a:lstStyle/>
          <a:p>
            <a:pPr>
              <a:defRPr/>
            </a:pPr>
            <a:r>
              <a:rPr lang="en-US" dirty="0"/>
              <a:t>This picture shows installation of permanent stair rails. Employers must determine and evaluate each job task to determine when and where conventional fall protection can be provided, prior to implementing alternative fall protection procedures.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Limitations of conventional fall protection systems during the installation of permanent stair rails may include:</a:t>
            </a:r>
          </a:p>
          <a:p>
            <a:pPr>
              <a:buFontTx/>
              <a:buChar char="•"/>
              <a:defRPr/>
            </a:pPr>
            <a:r>
              <a:rPr lang="en-US" dirty="0"/>
              <a:t>Hand rail is custom built on the jobsite, which requires the carpenter to measure and cut frequently. This also requires the installer to go up and down the stairs to measure, cut and level the rail components. The use of a personal fall arrest system would require the carpenter to attach to an anchor point at 6 feet and then detach hundreds of times, in addition to an added slip, trip and fall hazard introduced into a small working surface, i.e. stairway.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a:p>
            <a:pPr>
              <a:defRPr/>
            </a:pPr>
            <a:endParaRPr lang="en-US" dirty="0"/>
          </a:p>
          <a:p>
            <a:pPr>
              <a:defRPr/>
            </a:pPr>
            <a:endParaRPr lang="en-US" dirty="0"/>
          </a:p>
          <a:p>
            <a:pPr>
              <a:defRPr/>
            </a:pPr>
            <a:endParaRPr lang="en-US" dirty="0"/>
          </a:p>
        </p:txBody>
      </p:sp>
      <p:sp>
        <p:nvSpPr>
          <p:cNvPr id="91140" name="Slide Number Placeholder 3">
            <a:extLst>
              <a:ext uri="{FF2B5EF4-FFF2-40B4-BE49-F238E27FC236}">
                <a16:creationId xmlns:a16="http://schemas.microsoft.com/office/drawing/2014/main" id="{4557034E-5CD9-4179-BD67-D507717F03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0581CF-1E37-4785-BD05-4F70B564016C}" type="slidenum">
              <a:rPr lang="en-US" altLang="en-US"/>
              <a:pPr>
                <a:spcBef>
                  <a:spcPct val="0"/>
                </a:spcBef>
              </a:pPr>
              <a:t>273</a:t>
            </a:fld>
            <a:endParaRPr lang="en-US" altLang="en-US"/>
          </a:p>
        </p:txBody>
      </p:sp>
    </p:spTree>
    <p:extLst>
      <p:ext uri="{BB962C8B-B14F-4D97-AF65-F5344CB8AC3E}">
        <p14:creationId xmlns:p14="http://schemas.microsoft.com/office/powerpoint/2010/main" val="3881785810"/>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8814623E-9BC9-4DED-BF64-4B1EC1135C76}"/>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52D8669-6E1D-4A20-98D9-9C98303717AA}"/>
              </a:ext>
            </a:extLst>
          </p:cNvPr>
          <p:cNvSpPr>
            <a:spLocks noGrp="1"/>
          </p:cNvSpPr>
          <p:nvPr>
            <p:ph type="body" idx="1"/>
          </p:nvPr>
        </p:nvSpPr>
        <p:spPr/>
        <p:txBody>
          <a:bodyPr>
            <a:normAutofit fontScale="85000" lnSpcReduction="10000"/>
          </a:bodyPr>
          <a:lstStyle/>
          <a:p>
            <a:pPr>
              <a:defRPr/>
            </a:pPr>
            <a:r>
              <a:rPr lang="en-US" dirty="0"/>
              <a:t>This picture shows the construction of decks attached to a home. Employers must determine and evaluate each job task to determine when and where conventional fall protection can be provided, prior to implementing alternative fall protection procedures. </a:t>
            </a:r>
          </a:p>
          <a:p>
            <a:pPr>
              <a:defRPr/>
            </a:pPr>
            <a:endParaRPr lang="en-US" dirty="0"/>
          </a:p>
          <a:p>
            <a:pPr>
              <a:defRPr/>
            </a:pPr>
            <a:r>
              <a:rPr lang="en-US" b="1" dirty="0"/>
              <a:t>Discuss: </a:t>
            </a:r>
            <a:r>
              <a:rPr lang="en-US" dirty="0"/>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a:defRPr/>
            </a:pPr>
            <a:endParaRPr lang="en-US" dirty="0"/>
          </a:p>
          <a:p>
            <a:pPr>
              <a:defRPr/>
            </a:pPr>
            <a:r>
              <a:rPr lang="en-US" dirty="0"/>
              <a:t>If an employer can demonstrate that conventional fall protection (i.e., guardrail systems, safety net systems, or personal fall arrest systems) is infeasible </a:t>
            </a:r>
            <a:r>
              <a:rPr lang="en-US" b="1" u="sng" dirty="0"/>
              <a:t>or</a:t>
            </a:r>
            <a:r>
              <a:rPr lang="en-US" dirty="0"/>
              <a:t> presents a greater hazard, a written, site specific fall protection plan meeting the requirements of 1926.502(k) can be implemented.</a:t>
            </a:r>
          </a:p>
          <a:p>
            <a:pPr>
              <a:defRPr/>
            </a:pPr>
            <a:endParaRPr lang="en-US" dirty="0"/>
          </a:p>
          <a:p>
            <a:pPr>
              <a:defRPr/>
            </a:pPr>
            <a:r>
              <a:rPr lang="en-US" b="1" dirty="0"/>
              <a:t>The employer has the </a:t>
            </a:r>
            <a:r>
              <a:rPr lang="en-US" b="1" u="sng" dirty="0"/>
              <a:t>burden</a:t>
            </a:r>
            <a:r>
              <a:rPr lang="en-US" b="1" dirty="0"/>
              <a:t> of establishing that it is appropriate to implement a fall protection plan.</a:t>
            </a:r>
          </a:p>
          <a:p>
            <a:pPr>
              <a:defRPr/>
            </a:pPr>
            <a:endParaRPr lang="en-US" b="1" dirty="0"/>
          </a:p>
          <a:p>
            <a:pPr>
              <a:defRPr/>
            </a:pPr>
            <a:r>
              <a:rPr lang="en-US" dirty="0"/>
              <a:t>Limitations of conventional fall protection systems during the construction of decks attached to the home may include:</a:t>
            </a:r>
          </a:p>
          <a:p>
            <a:pPr>
              <a:buFontTx/>
              <a:buChar char="•"/>
              <a:defRPr/>
            </a:pPr>
            <a:r>
              <a:rPr lang="en-US" dirty="0"/>
              <a:t>Clearance distance below a worker, which is needed when using a personal fall arrest system , may not be suitable to prevent the worker from contacting the next lower level, should a fall occur. </a:t>
            </a:r>
          </a:p>
          <a:p>
            <a:pPr>
              <a:buFontTx/>
              <a:buChar char="•"/>
              <a:defRPr/>
            </a:pPr>
            <a:r>
              <a:rPr lang="en-US" dirty="0"/>
              <a:t>The use of guardrails would prevent the carpenter from installing permanent portions of the deck. </a:t>
            </a:r>
          </a:p>
          <a:p>
            <a:pPr>
              <a:buFontTx/>
              <a:buChar char="•"/>
              <a:defRPr/>
            </a:pPr>
            <a:r>
              <a:rPr lang="en-US" dirty="0"/>
              <a:t>Manufacturers may have differing installation/usage requirements; always refer to the manufacturers’ instruction prior to use. </a:t>
            </a:r>
          </a:p>
          <a:p>
            <a:pPr>
              <a:defRPr/>
            </a:pPr>
            <a:endParaRPr lang="en-US" dirty="0"/>
          </a:p>
          <a:p>
            <a:pPr>
              <a:defRPr/>
            </a:pPr>
            <a:r>
              <a:rPr lang="en-US" b="1" dirty="0"/>
              <a:t>Note: </a:t>
            </a:r>
            <a:r>
              <a:rPr lang="en-US" dirty="0"/>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a:defRPr/>
            </a:pPr>
            <a:endParaRPr lang="en-US" dirty="0"/>
          </a:p>
          <a:p>
            <a:pPr>
              <a:defRPr/>
            </a:pPr>
            <a:endParaRPr lang="en-US" dirty="0"/>
          </a:p>
          <a:p>
            <a:pPr>
              <a:defRPr/>
            </a:pPr>
            <a:endParaRPr lang="en-US" dirty="0"/>
          </a:p>
          <a:p>
            <a:pPr>
              <a:defRPr/>
            </a:pPr>
            <a:endParaRPr lang="en-US" dirty="0"/>
          </a:p>
          <a:p>
            <a:pPr>
              <a:defRPr/>
            </a:pPr>
            <a:endParaRPr lang="en-US" dirty="0"/>
          </a:p>
          <a:p>
            <a:pPr>
              <a:defRPr/>
            </a:pPr>
            <a:endParaRPr lang="en-US" dirty="0"/>
          </a:p>
        </p:txBody>
      </p:sp>
      <p:sp>
        <p:nvSpPr>
          <p:cNvPr id="93188" name="Slide Number Placeholder 3">
            <a:extLst>
              <a:ext uri="{FF2B5EF4-FFF2-40B4-BE49-F238E27FC236}">
                <a16:creationId xmlns:a16="http://schemas.microsoft.com/office/drawing/2014/main" id="{200C5C7F-8A7E-409F-85F3-DA7B3599D0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61A5298-13FF-44E0-A1A1-6FAC740A897F}" type="slidenum">
              <a:rPr lang="en-US" altLang="en-US"/>
              <a:pPr>
                <a:spcBef>
                  <a:spcPct val="0"/>
                </a:spcBef>
              </a:pPr>
              <a:t>274</a:t>
            </a:fld>
            <a:endParaRPr lang="en-US" altLang="en-US"/>
          </a:p>
        </p:txBody>
      </p:sp>
    </p:spTree>
    <p:extLst>
      <p:ext uri="{BB962C8B-B14F-4D97-AF65-F5344CB8AC3E}">
        <p14:creationId xmlns:p14="http://schemas.microsoft.com/office/powerpoint/2010/main" val="2206174194"/>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276</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grant number SH-31198-SH7 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SH-05122-SH9 from the Occupational Safety and Health Administration, U.S. Department of Labor.</a:t>
            </a:r>
          </a:p>
        </p:txBody>
      </p:sp>
    </p:spTree>
    <p:extLst>
      <p:ext uri="{BB962C8B-B14F-4D97-AF65-F5344CB8AC3E}">
        <p14:creationId xmlns:p14="http://schemas.microsoft.com/office/powerpoint/2010/main" val="2952952313"/>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277</a:t>
            </a:fld>
            <a:endParaRPr lang="en-US" altLang="en-US"/>
          </a:p>
        </p:txBody>
      </p:sp>
    </p:spTree>
    <p:extLst>
      <p:ext uri="{BB962C8B-B14F-4D97-AF65-F5344CB8AC3E}">
        <p14:creationId xmlns:p14="http://schemas.microsoft.com/office/powerpoint/2010/main" val="3729487159"/>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278</a:t>
            </a:fld>
            <a:endParaRPr lang="en-US"/>
          </a:p>
        </p:txBody>
      </p:sp>
    </p:spTree>
    <p:extLst>
      <p:ext uri="{BB962C8B-B14F-4D97-AF65-F5344CB8AC3E}">
        <p14:creationId xmlns:p14="http://schemas.microsoft.com/office/powerpoint/2010/main" val="2130035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Discuss the second accident scenario thoroughly. Ask the audience if they have had experience with these hazards, and discuss protective measures that could have been taken to prevent this fatality from occurring. </a:t>
            </a:r>
          </a:p>
          <a:p>
            <a:endParaRPr lang="en-US" altLang="en-US">
              <a:latin typeface="Arial" panose="020B0604020202020204" pitchFamily="34" charset="0"/>
            </a:endParaRPr>
          </a:p>
          <a:p>
            <a:r>
              <a:rPr lang="en-US" altLang="en-US" b="1">
                <a:latin typeface="Arial" panose="020B0604020202020204" pitchFamily="34" charset="0"/>
              </a:rPr>
              <a:t>Encourage </a:t>
            </a:r>
            <a:r>
              <a:rPr lang="en-US" altLang="en-US">
                <a:latin typeface="Arial" panose="020B0604020202020204" pitchFamily="34" charset="0"/>
              </a:rPr>
              <a:t>audience participation and discussion. </a:t>
            </a:r>
            <a:endParaRPr lang="en-US" altLang="en-US" b="1">
              <a:latin typeface="Arial" panose="020B0604020202020204" pitchFamily="34" charset="0"/>
            </a:endParaRPr>
          </a:p>
          <a:p>
            <a:endParaRPr lang="en-US" altLang="en-US">
              <a:latin typeface="Arial" panose="020B0604020202020204"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2D6C983-C12E-4D3F-AD27-830263AE22DF}" type="slidenum">
              <a:rPr lang="en-US" altLang="en-US"/>
              <a:pPr>
                <a:spcBef>
                  <a:spcPct val="0"/>
                </a:spcBef>
              </a:pPr>
              <a:t>29</a:t>
            </a:fld>
            <a:endParaRPr lang="en-US" altLang="en-US"/>
          </a:p>
        </p:txBody>
      </p:sp>
    </p:spTree>
    <p:extLst>
      <p:ext uri="{BB962C8B-B14F-4D97-AF65-F5344CB8AC3E}">
        <p14:creationId xmlns:p14="http://schemas.microsoft.com/office/powerpoint/2010/main" val="2443762427"/>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2BCC764-F0D6-438E-98E1-DF41B5516EA4}" type="slidenum">
              <a:rPr lang="en-US" altLang="en-US"/>
              <a:pPr>
                <a:spcBef>
                  <a:spcPct val="0"/>
                </a:spcBef>
              </a:pPr>
              <a:t>279</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the learning objectives for Section 6. In this section, attendees will learn the </a:t>
            </a:r>
            <a:r>
              <a:rPr lang="en-US" altLang="en-US" dirty="0">
                <a:latin typeface="Arial" panose="020B0604020202020204" pitchFamily="34" charset="0"/>
                <a:cs typeface="Arial" panose="020B0604020202020204" pitchFamily="34" charset="0"/>
              </a:rPr>
              <a:t>importance of implementing a plan to rescue workers who experience a fall, the hazards of not quickly rescuing a suspended worker and sample procedures in a fall protection rescue plan.</a:t>
            </a: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708355408"/>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A fall protection rescue plan d</a:t>
            </a:r>
            <a:r>
              <a:rPr lang="en-US" altLang="en-US" dirty="0">
                <a:latin typeface="Arial" panose="020B0604020202020204" pitchFamily="34" charset="0"/>
                <a:ea typeface="ＭＳ Ｐゴシック" panose="020B0600070205080204" pitchFamily="34" charset="-128"/>
                <a:cs typeface="Arial" panose="020B0604020202020204" pitchFamily="34" charset="0"/>
              </a:rPr>
              <a:t>escribes the steps taken to rescue a fallen worker, even if they are wearing a PFAS.</a:t>
            </a:r>
          </a:p>
          <a:p>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280</a:t>
            </a:fld>
            <a:endParaRPr lang="en-US" altLang="en-US"/>
          </a:p>
        </p:txBody>
      </p:sp>
    </p:spTree>
    <p:extLst>
      <p:ext uri="{BB962C8B-B14F-4D97-AF65-F5344CB8AC3E}">
        <p14:creationId xmlns:p14="http://schemas.microsoft.com/office/powerpoint/2010/main" val="1322162137"/>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Most rescues fail because they are not preplanned. Think about whether you have the right equipment to rescue a worker in the event they experience a fall. </a:t>
            </a:r>
          </a:p>
          <a:p>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281</a:t>
            </a:fld>
            <a:endParaRPr lang="en-US" altLang="en-US"/>
          </a:p>
        </p:txBody>
      </p:sp>
    </p:spTree>
    <p:extLst>
      <p:ext uri="{BB962C8B-B14F-4D97-AF65-F5344CB8AC3E}">
        <p14:creationId xmlns:p14="http://schemas.microsoft.com/office/powerpoint/2010/main" val="3151710455"/>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Most rescues fail because they are not preplanned. Think about whether you have the proper training to administer basic first-aid or CPR in the event a worker experiences a fall. </a:t>
            </a: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282</a:t>
            </a:fld>
            <a:endParaRPr lang="en-US" altLang="en-US"/>
          </a:p>
        </p:txBody>
      </p:sp>
    </p:spTree>
    <p:extLst>
      <p:ext uri="{BB962C8B-B14F-4D97-AF65-F5344CB8AC3E}">
        <p14:creationId xmlns:p14="http://schemas.microsoft.com/office/powerpoint/2010/main" val="1125965542"/>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cs typeface="Arial" panose="020B0604020202020204" pitchFamily="34" charset="0"/>
              </a:rPr>
              <a:t>Prolonged suspension from fall arrest can cause orthostatic intolerance, which can lead to death within 30 minutes or sooner. </a:t>
            </a: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283</a:t>
            </a:fld>
            <a:endParaRPr lang="en-US" altLang="en-US"/>
          </a:p>
        </p:txBody>
      </p:sp>
    </p:spTree>
    <p:extLst>
      <p:ext uri="{BB962C8B-B14F-4D97-AF65-F5344CB8AC3E}">
        <p14:creationId xmlns:p14="http://schemas.microsoft.com/office/powerpoint/2010/main" val="1063164683"/>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Discuss the hazards of not rescuing a worker quickly. </a:t>
            </a:r>
            <a:r>
              <a:rPr lang="en-US" dirty="0">
                <a:latin typeface="Arial" panose="020B0604020202020204" pitchFamily="34" charset="0"/>
                <a:ea typeface="ＭＳ Ｐゴシック" panose="020B0600070205080204" pitchFamily="34" charset="-128"/>
                <a:cs typeface="Arial" panose="020B0604020202020204" pitchFamily="34" charset="0"/>
              </a:rPr>
              <a:t>Be aware of signs and symptoms of orthostatic intolerance. Suspended workers with head injuries or who are unconscious are particularly at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284</a:t>
            </a:fld>
            <a:endParaRPr lang="en-US" altLang="en-US"/>
          </a:p>
        </p:txBody>
      </p:sp>
    </p:spTree>
    <p:extLst>
      <p:ext uri="{BB962C8B-B14F-4D97-AF65-F5344CB8AC3E}">
        <p14:creationId xmlns:p14="http://schemas.microsoft.com/office/powerpoint/2010/main" val="3980954656"/>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Discuss examples of rescue equipment, which include ladders, pole, rescue rope, scaffold, crane, aerial lift or alternative lifting and lowering devices. </a:t>
            </a:r>
            <a:endParaRPr lang="en-US"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285</a:t>
            </a:fld>
            <a:endParaRPr lang="en-US" altLang="en-US"/>
          </a:p>
        </p:txBody>
      </p:sp>
    </p:spTree>
    <p:extLst>
      <p:ext uri="{BB962C8B-B14F-4D97-AF65-F5344CB8AC3E}">
        <p14:creationId xmlns:p14="http://schemas.microsoft.com/office/powerpoint/2010/main" val="3650909373"/>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Discuss the areas that workers should be trained and familiar in order to be comfortable with responding to a worker who experienced a fall. Workers should understand </a:t>
            </a:r>
            <a:r>
              <a:rPr lang="en-US" dirty="0">
                <a:latin typeface="Arial" panose="020B0604020202020204" pitchFamily="34" charset="0"/>
                <a:cs typeface="Arial" panose="020B0604020202020204" pitchFamily="34" charset="0"/>
              </a:rPr>
              <a:t>and be able to evaluate the risks associated with working at heights, on the use of fall protection equipment prior to conducting work at heights, to report unsafe conditions or behaviors and be familiar with and understand the company’s rescue plan to provide prompt rescue in the event of an arrested fall event.</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286</a:t>
            </a:fld>
            <a:endParaRPr lang="en-US" altLang="en-US"/>
          </a:p>
        </p:txBody>
      </p:sp>
    </p:spTree>
    <p:extLst>
      <p:ext uri="{BB962C8B-B14F-4D97-AF65-F5344CB8AC3E}">
        <p14:creationId xmlns:p14="http://schemas.microsoft.com/office/powerpoint/2010/main" val="2305160746"/>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panose="020B0604020202020204" pitchFamily="34" charset="0"/>
                <a:ea typeface="ＭＳ Ｐゴシック" panose="020B0600070205080204" pitchFamily="34" charset="-128"/>
                <a:cs typeface="Arial" panose="020B0604020202020204" pitchFamily="34" charset="0"/>
              </a:rPr>
              <a:t>If proper fall protection is used, 90% of workers can be capable of performing a self-rescue. There are three steps to follow in the event of a self-rescue: </a:t>
            </a:r>
          </a:p>
          <a:p>
            <a:pPr lvl="1"/>
            <a:r>
              <a:rPr lang="en-US" dirty="0">
                <a:latin typeface="Arial" panose="020B0604020202020204" pitchFamily="34" charset="0"/>
                <a:cs typeface="Arial" panose="020B0604020202020204" pitchFamily="34" charset="0"/>
              </a:rPr>
              <a:t>1. Climbing back up to the level from which he fell (from a few inches to 2-3 feet). </a:t>
            </a:r>
          </a:p>
          <a:p>
            <a:pPr lvl="1"/>
            <a:r>
              <a:rPr lang="en-US" dirty="0">
                <a:latin typeface="Arial" panose="020B0604020202020204" pitchFamily="34" charset="0"/>
                <a:cs typeface="Arial" panose="020B0604020202020204" pitchFamily="34" charset="0"/>
              </a:rPr>
              <a:t>2. Returning to the floor or ground to be evaluated for possible medical attention per OSHA. </a:t>
            </a:r>
          </a:p>
          <a:p>
            <a:pPr lvl="1"/>
            <a:r>
              <a:rPr lang="en-US" dirty="0">
                <a:latin typeface="Arial" panose="020B0604020202020204" pitchFamily="34" charset="0"/>
                <a:cs typeface="Arial" panose="020B0604020202020204" pitchFamily="34" charset="0"/>
              </a:rPr>
              <a:t>3. Removing all components of fall arrest system impacted by the fall event from service and documenting (bag and tag) the components with name, date and activity at time of fall and giving the equipment to management. </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287</a:t>
            </a:fld>
            <a:endParaRPr lang="en-US" altLang="en-US"/>
          </a:p>
        </p:txBody>
      </p:sp>
    </p:spTree>
    <p:extLst>
      <p:ext uri="{BB962C8B-B14F-4D97-AF65-F5344CB8AC3E}">
        <p14:creationId xmlns:p14="http://schemas.microsoft.com/office/powerpoint/2010/main" val="248363817"/>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panose="020B0604020202020204" pitchFamily="34" charset="0"/>
                <a:ea typeface="ＭＳ Ｐゴシック" panose="020B0600070205080204" pitchFamily="34" charset="-128"/>
                <a:cs typeface="Arial" panose="020B0604020202020204" pitchFamily="34" charset="0"/>
              </a:rPr>
              <a:t>Discuss the use of a self-rescue ladder attachment that can be added as part of a PFAS to allow for self-rescue in the event of a fall.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288</a:t>
            </a:fld>
            <a:endParaRPr lang="en-US" altLang="en-US"/>
          </a:p>
        </p:txBody>
      </p:sp>
    </p:spTree>
    <p:extLst>
      <p:ext uri="{BB962C8B-B14F-4D97-AF65-F5344CB8AC3E}">
        <p14:creationId xmlns:p14="http://schemas.microsoft.com/office/powerpoint/2010/main" val="18510699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Define</a:t>
            </a:r>
            <a:r>
              <a:rPr lang="en-US" altLang="en-US" dirty="0">
                <a:latin typeface="Arial" panose="020B0604020202020204" pitchFamily="34" charset="0"/>
              </a:rPr>
              <a:t> residential construction, discuss what is included and excluded and provide examples. </a:t>
            </a:r>
            <a:endParaRPr lang="en-US" altLang="en-US" b="1" dirty="0">
              <a:latin typeface="Arial" panose="020B0604020202020204"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6553A18-E1F6-4903-B5C8-3A66C2A9FCBF}" type="slidenum">
              <a:rPr lang="en-US" altLang="en-US"/>
              <a:pPr>
                <a:spcBef>
                  <a:spcPct val="0"/>
                </a:spcBef>
              </a:pPr>
              <a:t>30</a:t>
            </a:fld>
            <a:endParaRPr lang="en-US" altLang="en-US"/>
          </a:p>
        </p:txBody>
      </p:sp>
    </p:spTree>
    <p:extLst>
      <p:ext uri="{BB962C8B-B14F-4D97-AF65-F5344CB8AC3E}">
        <p14:creationId xmlns:p14="http://schemas.microsoft.com/office/powerpoint/2010/main" val="2309473541"/>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anose="020B0600070205080204" pitchFamily="34" charset="-128"/>
                <a:cs typeface="Arial" panose="020B0604020202020204" pitchFamily="34" charset="0"/>
              </a:rPr>
              <a:t>Discuss the use of a </a:t>
            </a:r>
            <a:r>
              <a:rPr lang="en-US" dirty="0"/>
              <a:t>Controlled Descent Device </a:t>
            </a:r>
            <a:r>
              <a:rPr lang="en-US" dirty="0">
                <a:latin typeface="Arial" panose="020B0604020202020204" pitchFamily="34" charset="0"/>
                <a:ea typeface="ＭＳ Ｐゴシック" panose="020B0600070205080204" pitchFamily="34" charset="-128"/>
                <a:cs typeface="Arial" panose="020B0604020202020204" pitchFamily="34" charset="0"/>
              </a:rPr>
              <a:t>that can be added as part of a PFAS to allow for self-rescue in the event of a fall.  Photo: DBI/SALA Self-Rescue 50 Controlled Descent Device.</a:t>
            </a:r>
          </a:p>
        </p:txBody>
      </p:sp>
      <p:sp>
        <p:nvSpPr>
          <p:cNvPr id="4" name="Slide Number Placeholder 3"/>
          <p:cNvSpPr>
            <a:spLocks noGrp="1"/>
          </p:cNvSpPr>
          <p:nvPr>
            <p:ph type="sldNum" sz="quarter" idx="10"/>
          </p:nvPr>
        </p:nvSpPr>
        <p:spPr/>
        <p:txBody>
          <a:bodyPr/>
          <a:lstStyle/>
          <a:p>
            <a:fld id="{B81ED52B-E31C-4633-9C0F-3F1E6FA0A1CC}" type="slidenum">
              <a:rPr lang="en-US" smtClean="0"/>
              <a:t>289</a:t>
            </a:fld>
            <a:endParaRPr lang="en-US"/>
          </a:p>
        </p:txBody>
      </p:sp>
    </p:spTree>
    <p:extLst>
      <p:ext uri="{BB962C8B-B14F-4D97-AF65-F5344CB8AC3E}">
        <p14:creationId xmlns:p14="http://schemas.microsoft.com/office/powerpoint/2010/main" val="2219088554"/>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panose="020B0604020202020204" pitchFamily="34" charset="0"/>
                <a:ea typeface="ＭＳ Ｐゴシック" panose="020B0600070205080204" pitchFamily="34" charset="-128"/>
                <a:cs typeface="Arial" panose="020B0604020202020204" pitchFamily="34" charset="0"/>
              </a:rPr>
              <a:t>Discuss the use of a rescue pole that can be used to allow an assisted rescue in the event of a fall.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ea typeface="ＭＳ Ｐゴシック" panose="020B0600070205080204" pitchFamily="34" charset="-128"/>
            </a:endParaRP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290</a:t>
            </a:fld>
            <a:endParaRPr lang="en-US" altLang="en-US"/>
          </a:p>
        </p:txBody>
      </p:sp>
    </p:spTree>
    <p:extLst>
      <p:ext uri="{BB962C8B-B14F-4D97-AF65-F5344CB8AC3E}">
        <p14:creationId xmlns:p14="http://schemas.microsoft.com/office/powerpoint/2010/main" val="1026250706"/>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97557D55-D9DA-4C3B-9D24-E44A986A32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51BF8E95-24B8-4033-A953-62459FD12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ＭＳ Ｐゴシック" panose="020B0600070205080204" pitchFamily="34" charset="-128"/>
              </a:rPr>
              <a:t>Discuss elements of a written fall rescue plan. </a:t>
            </a:r>
          </a:p>
        </p:txBody>
      </p:sp>
      <p:sp>
        <p:nvSpPr>
          <p:cNvPr id="162820" name="Slide Number Placeholder 3">
            <a:extLst>
              <a:ext uri="{FF2B5EF4-FFF2-40B4-BE49-F238E27FC236}">
                <a16:creationId xmlns:a16="http://schemas.microsoft.com/office/drawing/2014/main" id="{44E83D1F-63FC-4267-B372-6FBF12329C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3B60239-C274-4B07-8ED8-9B6EA9B3051B}" type="slidenum">
              <a:rPr lang="en-US" altLang="en-US"/>
              <a:pPr eaLnBrk="1" hangingPunct="1">
                <a:spcBef>
                  <a:spcPct val="0"/>
                </a:spcBef>
              </a:pPr>
              <a:t>291</a:t>
            </a:fld>
            <a:endParaRPr lang="en-US" altLang="en-US"/>
          </a:p>
        </p:txBody>
      </p:sp>
    </p:spTree>
    <p:extLst>
      <p:ext uri="{BB962C8B-B14F-4D97-AF65-F5344CB8AC3E}">
        <p14:creationId xmlns:p14="http://schemas.microsoft.com/office/powerpoint/2010/main" val="3980883848"/>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293</a:t>
            </a:fld>
            <a:endParaRPr lang="en-US"/>
          </a:p>
        </p:txBody>
      </p:sp>
    </p:spTree>
    <p:extLst>
      <p:ext uri="{BB962C8B-B14F-4D97-AF65-F5344CB8AC3E}">
        <p14:creationId xmlns:p14="http://schemas.microsoft.com/office/powerpoint/2010/main" val="1872770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51235" name="Notes Placeholder 2"/>
          <p:cNvSpPr>
            <a:spLocks noGrp="1"/>
          </p:cNvSpPr>
          <p:nvPr>
            <p:ph type="body" idx="1"/>
          </p:nvPr>
        </p:nvSpPr>
        <p:spPr>
          <a:ln/>
        </p:spPr>
        <p:txBody>
          <a:bodyPr/>
          <a:lstStyle/>
          <a:p>
            <a:pPr>
              <a:defRPr/>
            </a:pPr>
            <a:r>
              <a:rPr lang="en-US"/>
              <a:t>Discuss the picture of a large single-family house and why this is considered residential construction. </a:t>
            </a:r>
          </a:p>
          <a:p>
            <a:pPr>
              <a:defRPr/>
            </a:pPr>
            <a:endParaRPr lang="en-US"/>
          </a:p>
          <a:p>
            <a:pPr>
              <a:defRPr/>
            </a:pPr>
            <a:r>
              <a:rPr lang="en-US"/>
              <a:t>This picture shows slide guards installed on the steep-pitch roof; OSHA’s new compliance directive has not outlawed the use of slide guards or safety monitors.</a:t>
            </a:r>
          </a:p>
          <a:p>
            <a:pPr lvl="1" indent="-232943">
              <a:buFontTx/>
              <a:buChar char="•"/>
              <a:defRPr/>
            </a:pPr>
            <a:r>
              <a:rPr lang="en-US"/>
              <a:t>Now, employers must first demonstrate that it is infeasible to comply with the provisions of the standard, or that it creates a greater hazard.</a:t>
            </a:r>
          </a:p>
          <a:p>
            <a:pPr lvl="1" indent="-232943">
              <a:buFontTx/>
              <a:buChar char="•"/>
              <a:defRPr/>
            </a:pPr>
            <a:r>
              <a:rPr lang="en-US"/>
              <a:t>Then they can use those systems as part of a written, site-specific fall protection plan that meets the requirements of 1926.502(k).</a:t>
            </a:r>
          </a:p>
          <a:p>
            <a:pPr lvl="1" indent="-232943">
              <a:defRPr/>
            </a:pPr>
            <a:endParaRPr lang="en-US"/>
          </a:p>
          <a:p>
            <a:pPr indent="-232943">
              <a:defRPr/>
            </a:pPr>
            <a:r>
              <a:rPr lang="en-US"/>
              <a:t>Slide guards cannot simply be used in lieu of conventional fall protection methods under 1926.501(b)(13). However, slide guards may be used as part of a written, site-specific fall protection plan that meets the requirements of 1926.502(k) if the employer can demonstrate that the use of conventional fall protection (i.e., guardrail, safety net, or personal fall arrest systems) would be infeasible or create greater hazards.</a:t>
            </a:r>
          </a:p>
          <a:p>
            <a:pPr lvl="1" indent="-232943">
              <a:buFontTx/>
              <a:buChar char="•"/>
              <a:defRPr/>
            </a:pPr>
            <a:endParaRPr lang="en-US"/>
          </a:p>
          <a:p>
            <a:pPr>
              <a:defRPr/>
            </a:pPr>
            <a:r>
              <a:rPr lang="en-US" b="1"/>
              <a:t>Encourage </a:t>
            </a:r>
            <a:r>
              <a:rPr lang="en-US"/>
              <a:t>discussion and participation from the audience. </a:t>
            </a:r>
          </a:p>
          <a:p>
            <a:pPr>
              <a:defRPr/>
            </a:pPr>
            <a:endParaRPr lang="en-US"/>
          </a:p>
          <a:p>
            <a:pPr>
              <a:defRPr/>
            </a:pPr>
            <a:r>
              <a:rPr lang="en-US" b="1"/>
              <a:t>Refer</a:t>
            </a:r>
            <a:r>
              <a:rPr lang="en-US"/>
              <a:t> to the definition of residential construction for further clarification. </a:t>
            </a:r>
            <a:endParaRPr lang="en-US" b="1"/>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44A1458-EEAF-40C4-975C-A5B62D18DDAA}" type="slidenum">
              <a:rPr lang="en-US" altLang="en-US"/>
              <a:pPr>
                <a:spcBef>
                  <a:spcPct val="0"/>
                </a:spcBef>
              </a:pPr>
              <a:t>31</a:t>
            </a:fld>
            <a:endParaRPr lang="en-US" altLang="en-US"/>
          </a:p>
        </p:txBody>
      </p:sp>
    </p:spTree>
    <p:extLst>
      <p:ext uri="{BB962C8B-B14F-4D97-AF65-F5344CB8AC3E}">
        <p14:creationId xmlns:p14="http://schemas.microsoft.com/office/powerpoint/2010/main" val="735885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3</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the Susan Harwood training grant number SH-05122-SH9 from the Occupational Safety and Health Administration, U.S. Department of Labor.</a:t>
            </a:r>
          </a:p>
        </p:txBody>
      </p:sp>
    </p:spTree>
    <p:extLst>
      <p:ext uri="{BB962C8B-B14F-4D97-AF65-F5344CB8AC3E}">
        <p14:creationId xmlns:p14="http://schemas.microsoft.com/office/powerpoint/2010/main" val="32840385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Discuss that this can be either a residential home, or a small commercial building. </a:t>
            </a:r>
            <a:r>
              <a:rPr lang="en-US" altLang="en-US" b="1">
                <a:latin typeface="Arial" panose="020B0604020202020204" pitchFamily="34" charset="0"/>
              </a:rPr>
              <a:t>Note </a:t>
            </a:r>
            <a:r>
              <a:rPr lang="en-US" altLang="en-US">
                <a:latin typeface="Arial" panose="020B0604020202020204" pitchFamily="34" charset="0"/>
              </a:rPr>
              <a:t>that just because it has steel framing does not automatically exclude this from the definition of residential construction.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6D6020A-4447-4300-B76E-B34231FDC4A0}" type="slidenum">
              <a:rPr lang="en-US" altLang="en-US"/>
              <a:pPr>
                <a:spcBef>
                  <a:spcPct val="0"/>
                </a:spcBef>
              </a:pPr>
              <a:t>32</a:t>
            </a:fld>
            <a:endParaRPr lang="en-US" altLang="en-US"/>
          </a:p>
        </p:txBody>
      </p:sp>
    </p:spTree>
    <p:extLst>
      <p:ext uri="{BB962C8B-B14F-4D97-AF65-F5344CB8AC3E}">
        <p14:creationId xmlns:p14="http://schemas.microsoft.com/office/powerpoint/2010/main" val="2586717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Discuss this picture of a multi-family housing complex. </a:t>
            </a:r>
            <a:r>
              <a:rPr lang="en-US" altLang="en-US" b="1" dirty="0">
                <a:latin typeface="Arial" panose="020B0604020202020204" pitchFamily="34" charset="0"/>
              </a:rPr>
              <a:t>Note </a:t>
            </a:r>
            <a:r>
              <a:rPr lang="en-US" altLang="en-US" dirty="0">
                <a:latin typeface="Arial" panose="020B0604020202020204" pitchFamily="34" charset="0"/>
              </a:rPr>
              <a:t>the differences in construction methods from a typical single-family home, i.e. large worker crane, concrete forms, etc. </a:t>
            </a:r>
          </a:p>
          <a:p>
            <a:br>
              <a:rPr lang="en-US" altLang="en-US" dirty="0">
                <a:latin typeface="Arial" panose="020B0604020202020204" pitchFamily="34" charset="0"/>
              </a:rPr>
            </a:br>
            <a:r>
              <a:rPr lang="en-US" altLang="en-US" b="1" dirty="0">
                <a:latin typeface="Arial" panose="020B0604020202020204" pitchFamily="34" charset="0"/>
              </a:rPr>
              <a:t>Engage</a:t>
            </a:r>
            <a:r>
              <a:rPr lang="en-US" altLang="en-US" dirty="0">
                <a:latin typeface="Arial" panose="020B0604020202020204" pitchFamily="34" charset="0"/>
              </a:rPr>
              <a:t> the audience and facilitate a short discussion about the picture above. </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E8E9A01-53DF-4815-82D9-E243FE40CE3E}" type="slidenum">
              <a:rPr lang="en-US" altLang="en-US"/>
              <a:pPr>
                <a:spcBef>
                  <a:spcPct val="0"/>
                </a:spcBef>
              </a:pPr>
              <a:t>33</a:t>
            </a:fld>
            <a:endParaRPr lang="en-US" altLang="en-US"/>
          </a:p>
        </p:txBody>
      </p:sp>
    </p:spTree>
    <p:extLst>
      <p:ext uri="{BB962C8B-B14F-4D97-AF65-F5344CB8AC3E}">
        <p14:creationId xmlns:p14="http://schemas.microsoft.com/office/powerpoint/2010/main" val="7406949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41480"/>
            <a:r>
              <a:rPr lang="en-US" altLang="en-US" b="1">
                <a:latin typeface="Arial" panose="020B0604020202020204" pitchFamily="34" charset="0"/>
              </a:rPr>
              <a:t>Yes, </a:t>
            </a:r>
            <a:r>
              <a:rPr lang="en-US" altLang="en-US">
                <a:latin typeface="Arial" panose="020B0604020202020204" pitchFamily="34" charset="0"/>
              </a:rPr>
              <a:t>OSHA considers block wall home construction “residential construction”.  OSHA STD 03-11-002 states the agency “has decided that it is consistent with the original purpose of 1926.501(b)(13) to treat the construction of residences with masonry brick or block in the exterior walls as residential construction.”</a:t>
            </a:r>
          </a:p>
          <a:p>
            <a:pPr defTabSz="941480"/>
            <a:endParaRPr lang="en-US"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33EEC96-CE91-4692-8879-CD60D50BA98F}" type="slidenum">
              <a:rPr lang="en-US" altLang="en-US"/>
              <a:pPr>
                <a:spcBef>
                  <a:spcPct val="0"/>
                </a:spcBef>
              </a:pPr>
              <a:t>34</a:t>
            </a:fld>
            <a:endParaRPr lang="en-US" altLang="en-US"/>
          </a:p>
        </p:txBody>
      </p:sp>
    </p:spTree>
    <p:extLst>
      <p:ext uri="{BB962C8B-B14F-4D97-AF65-F5344CB8AC3E}">
        <p14:creationId xmlns:p14="http://schemas.microsoft.com/office/powerpoint/2010/main" val="334839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the important role the competent person plays in determining and evaluating the appropriate fall protective system for each fall-related hazard on the jobsite. </a:t>
            </a:r>
          </a:p>
          <a:p>
            <a:endParaRPr lang="en-US" altLang="en-US">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4B569B9-B473-4176-9A07-3E2DF673FF72}" type="slidenum">
              <a:rPr lang="en-US" altLang="en-US"/>
              <a:pPr>
                <a:spcBef>
                  <a:spcPct val="0"/>
                </a:spcBef>
              </a:pPr>
              <a:t>35</a:t>
            </a:fld>
            <a:endParaRPr lang="en-US" altLang="en-US"/>
          </a:p>
        </p:txBody>
      </p:sp>
    </p:spTree>
    <p:extLst>
      <p:ext uri="{BB962C8B-B14F-4D97-AF65-F5344CB8AC3E}">
        <p14:creationId xmlns:p14="http://schemas.microsoft.com/office/powerpoint/2010/main" val="13804847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that a Competent Person is responsible for understanding appropriate types of fall protection, choosing the right fall protection system for each hazard and ensuring workers are trained. </a:t>
            </a:r>
          </a:p>
        </p:txBody>
      </p:sp>
      <p:sp>
        <p:nvSpPr>
          <p:cNvPr id="4" name="Slide Number Placeholder 3"/>
          <p:cNvSpPr>
            <a:spLocks noGrp="1"/>
          </p:cNvSpPr>
          <p:nvPr>
            <p:ph type="sldNum" sz="quarter" idx="10"/>
          </p:nvPr>
        </p:nvSpPr>
        <p:spPr/>
        <p:txBody>
          <a:bodyPr/>
          <a:lstStyle/>
          <a:p>
            <a:fld id="{B81ED52B-E31C-4633-9C0F-3F1E6FA0A1CC}" type="slidenum">
              <a:rPr lang="en-US" smtClean="0"/>
              <a:t>36</a:t>
            </a:fld>
            <a:endParaRPr lang="en-US"/>
          </a:p>
        </p:txBody>
      </p:sp>
    </p:spTree>
    <p:extLst>
      <p:ext uri="{BB962C8B-B14F-4D97-AF65-F5344CB8AC3E}">
        <p14:creationId xmlns:p14="http://schemas.microsoft.com/office/powerpoint/2010/main" val="3886857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92B59C51-9CB7-4B35-B898-CC60812339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a:extLst>
              <a:ext uri="{FF2B5EF4-FFF2-40B4-BE49-F238E27FC236}">
                <a16:creationId xmlns:a16="http://schemas.microsoft.com/office/drawing/2014/main" id="{2ED29F9E-26B0-4DB6-BD0B-90C728BBAC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Discuss that the competent person is also responsible for the identification of existing and predictable hazards, has the authority to stop work and take prompt corrective actions. </a:t>
            </a:r>
          </a:p>
          <a:p>
            <a:endParaRPr lang="en-US" altLang="en-US" dirty="0">
              <a:ea typeface="ＭＳ Ｐゴシック" panose="020B0600070205080204" pitchFamily="34" charset="-128"/>
            </a:endParaRPr>
          </a:p>
        </p:txBody>
      </p:sp>
      <p:sp>
        <p:nvSpPr>
          <p:cNvPr id="124932" name="Slide Number Placeholder 3">
            <a:extLst>
              <a:ext uri="{FF2B5EF4-FFF2-40B4-BE49-F238E27FC236}">
                <a16:creationId xmlns:a16="http://schemas.microsoft.com/office/drawing/2014/main" id="{B94215A0-C750-4B89-8E43-385F9207A9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57066" indent="-291179"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64717"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30604"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96491"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62377"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3028264"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94151"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960038"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45B9CE6-75B9-4B9F-9FCD-CD3FF0377ACA}" type="slidenum">
              <a:rPr lang="en-US" altLang="en-US"/>
              <a:pPr eaLnBrk="1" hangingPunct="1">
                <a:spcBef>
                  <a:spcPct val="0"/>
                </a:spcBef>
              </a:pPr>
              <a:t>37</a:t>
            </a:fld>
            <a:endParaRPr lang="en-US" altLang="en-US"/>
          </a:p>
        </p:txBody>
      </p:sp>
    </p:spTree>
    <p:extLst>
      <p:ext uri="{BB962C8B-B14F-4D97-AF65-F5344CB8AC3E}">
        <p14:creationId xmlns:p14="http://schemas.microsoft.com/office/powerpoint/2010/main" val="8773492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Note: </a:t>
            </a:r>
            <a:r>
              <a:rPr lang="en-US" altLang="en-US" dirty="0">
                <a:latin typeface="Arial" panose="020B0604020202020204" pitchFamily="34" charset="0"/>
              </a:rPr>
              <a:t>Remember that you must evaluate the use of conventional fall protection systems prior to implementing alternative fall protection systems (i.e. warning lines, safety monitors, controlled access zones). </a:t>
            </a:r>
          </a:p>
          <a:p>
            <a:endParaRPr lang="en-US" altLang="en-US" b="1" dirty="0">
              <a:latin typeface="Arial" panose="020B0604020202020204" pitchFamily="34" charset="0"/>
            </a:endParaRPr>
          </a:p>
          <a:p>
            <a:r>
              <a:rPr lang="en-US" altLang="en-US" b="1" dirty="0">
                <a:latin typeface="Arial" panose="020B0604020202020204" pitchFamily="34" charset="0"/>
              </a:rPr>
              <a:t>Discuss</a:t>
            </a:r>
            <a:r>
              <a:rPr lang="en-US" altLang="en-US" dirty="0">
                <a:latin typeface="Arial" panose="020B0604020202020204" pitchFamily="34" charset="0"/>
              </a:rPr>
              <a:t> the many training requirements when workers are exposed, or have the potential to be exposed to fall hazards on a residential construction jobsite. </a:t>
            </a:r>
          </a:p>
          <a:p>
            <a:endParaRPr lang="en-US" altLang="en-US" dirty="0">
              <a:latin typeface="Arial" panose="020B0604020202020204" pitchFamily="34" charset="0"/>
            </a:endParaRPr>
          </a:p>
          <a:p>
            <a:r>
              <a:rPr lang="en-US" altLang="en-US" b="1" dirty="0">
                <a:latin typeface="Arial" panose="020B0604020202020204" pitchFamily="34" charset="0"/>
                <a:hlinkClick r:id="rId3"/>
              </a:rPr>
              <a:t>1926.501(b)(10)</a:t>
            </a:r>
            <a:endParaRPr lang="en-US" altLang="en-US" dirty="0">
              <a:latin typeface="Arial" panose="020B0604020202020204" pitchFamily="34" charset="0"/>
            </a:endParaRPr>
          </a:p>
          <a:p>
            <a:r>
              <a:rPr lang="en-US" altLang="en-US" dirty="0">
                <a:latin typeface="Arial" panose="020B0604020202020204" pitchFamily="34" charset="0"/>
              </a:rPr>
              <a:t>"Roofing work on Low-slope roofs." Except as otherwise provided in paragraph (b) of this section, each employee engaged in roofing activities on low-slope roofs, with unprotected sides and edges 6 feet (1.8 m) or more above lower levels shall be protected from falling by guardrail systems, safety net systems, personal fall arrest systems, or a combination of warning line system and guardrail system, warning line system and safety net system, or warning line system and personal fall arrest system, or warning line system and safety monitoring system. Or, on roofs 50-feet (15.25 m) or less in width (see Appendix A to subpart M of this part), the use of a safety monitoring system alone [i.e. without the warning line system] is permitted.</a:t>
            </a:r>
          </a:p>
          <a:p>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Subpart M 29 CFR 1926.503 lists the training requirements for employees exposed to fall hazards. </a:t>
            </a:r>
          </a:p>
          <a:p>
            <a:endParaRPr lang="en-US" altLang="en-US" dirty="0">
              <a:latin typeface="Arial" panose="020B0604020202020204" pitchFamily="34" charset="0"/>
            </a:endParaRPr>
          </a:p>
          <a:p>
            <a:r>
              <a:rPr lang="en-US" altLang="en-US" b="1" dirty="0">
                <a:latin typeface="Arial" panose="020B0604020202020204" pitchFamily="34" charset="0"/>
              </a:rPr>
              <a:t>State</a:t>
            </a:r>
            <a:r>
              <a:rPr lang="en-US" altLang="en-US" dirty="0">
                <a:latin typeface="Arial" panose="020B0604020202020204" pitchFamily="34" charset="0"/>
              </a:rPr>
              <a:t> that the training must 	</a:t>
            </a:r>
            <a:endParaRPr lang="en-US" altLang="en-US" b="1" dirty="0">
              <a:latin typeface="Arial" panose="020B0604020202020204" pitchFamily="34" charset="0"/>
            </a:endParaRPr>
          </a:p>
          <a:p>
            <a:endParaRPr lang="en-US" altLang="en-US" dirty="0">
              <a:latin typeface="Arial" panose="020B0604020202020204" pitchFamily="34" charset="0"/>
            </a:endParaRPr>
          </a:p>
          <a:p>
            <a:r>
              <a:rPr lang="en-US" altLang="en-US" b="1" dirty="0">
                <a:latin typeface="Arial" panose="020B0604020202020204" pitchFamily="34" charset="0"/>
              </a:rPr>
              <a:t>Facilitate </a:t>
            </a:r>
            <a:r>
              <a:rPr lang="en-US" altLang="en-US" dirty="0">
                <a:latin typeface="Arial" panose="020B0604020202020204" pitchFamily="34" charset="0"/>
              </a:rPr>
              <a:t>a short discussion from the audience about some of the training they conduct, successful methods of training, the length of the training, and the content. </a:t>
            </a:r>
            <a:endParaRPr lang="en-US" altLang="en-US" b="1" dirty="0">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CCB691-24D3-4709-85F0-2747940A571E}" type="slidenum">
              <a:rPr lang="en-US" altLang="en-US"/>
              <a:pPr>
                <a:spcBef>
                  <a:spcPct val="0"/>
                </a:spcBef>
              </a:pPr>
              <a:t>38</a:t>
            </a:fld>
            <a:endParaRPr lang="en-US" altLang="en-US"/>
          </a:p>
        </p:txBody>
      </p:sp>
    </p:spTree>
    <p:extLst>
      <p:ext uri="{BB962C8B-B14F-4D97-AF65-F5344CB8AC3E}">
        <p14:creationId xmlns:p14="http://schemas.microsoft.com/office/powerpoint/2010/main" val="1831319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Photo: http://www.elcosh.org/record/document/1991/32.jpg</a:t>
            </a:r>
          </a:p>
          <a:p>
            <a:endParaRPr lang="en-US" altLang="en-US" b="1" dirty="0">
              <a:latin typeface="Arial" panose="020B0604020202020204" pitchFamily="34" charset="0"/>
            </a:endParaRPr>
          </a:p>
          <a:p>
            <a:r>
              <a:rPr lang="en-US" altLang="en-US" b="1" dirty="0">
                <a:latin typeface="Arial" panose="020B0604020202020204" pitchFamily="34" charset="0"/>
              </a:rPr>
              <a:t>Discuss</a:t>
            </a:r>
            <a:r>
              <a:rPr lang="en-US" altLang="en-US" dirty="0">
                <a:latin typeface="Arial" panose="020B0604020202020204" pitchFamily="34" charset="0"/>
              </a:rPr>
              <a:t> the many training requirements when workers are exposed, or have the potential to be exposed to fall hazards on a residential construction jobsite. </a:t>
            </a:r>
          </a:p>
          <a:p>
            <a:endParaRPr lang="en-US" altLang="en-US" dirty="0">
              <a:latin typeface="Arial" panose="020B0604020202020204" pitchFamily="34" charset="0"/>
            </a:endParaRPr>
          </a:p>
          <a:p>
            <a:r>
              <a:rPr lang="en-US" altLang="en-US" dirty="0">
                <a:latin typeface="Arial" panose="020B0604020202020204" pitchFamily="34" charset="0"/>
              </a:rPr>
              <a:t>Subpart M 29 CFR 1926.503 lists the training requirements for employees exposed to fall hazards. </a:t>
            </a:r>
          </a:p>
          <a:p>
            <a:endParaRPr lang="en-US" altLang="en-US" dirty="0">
              <a:latin typeface="Arial" panose="020B0604020202020204" pitchFamily="34" charset="0"/>
            </a:endParaRPr>
          </a:p>
          <a:p>
            <a:r>
              <a:rPr lang="en-US" altLang="en-US" b="1" dirty="0">
                <a:latin typeface="Arial" panose="020B0604020202020204" pitchFamily="34" charset="0"/>
              </a:rPr>
              <a:t>State</a:t>
            </a:r>
            <a:r>
              <a:rPr lang="en-US" altLang="en-US" dirty="0">
                <a:latin typeface="Arial" panose="020B0604020202020204" pitchFamily="34" charset="0"/>
              </a:rPr>
              <a:t> that the training must 	</a:t>
            </a:r>
            <a:endParaRPr lang="en-US" altLang="en-US" b="1" dirty="0">
              <a:latin typeface="Arial" panose="020B0604020202020204" pitchFamily="34" charset="0"/>
            </a:endParaRPr>
          </a:p>
          <a:p>
            <a:endParaRPr lang="en-US" altLang="en-US" dirty="0">
              <a:latin typeface="Arial" panose="020B0604020202020204" pitchFamily="34" charset="0"/>
            </a:endParaRPr>
          </a:p>
          <a:p>
            <a:r>
              <a:rPr lang="en-US" altLang="en-US" b="1" dirty="0">
                <a:latin typeface="Arial" panose="020B0604020202020204" pitchFamily="34" charset="0"/>
              </a:rPr>
              <a:t>Facilitate </a:t>
            </a:r>
            <a:r>
              <a:rPr lang="en-US" altLang="en-US" dirty="0">
                <a:latin typeface="Arial" panose="020B0604020202020204" pitchFamily="34" charset="0"/>
              </a:rPr>
              <a:t>a short discussion from the audience about some of the training they conduct, successful methods of training, the length of the training, and the content. </a:t>
            </a:r>
            <a:endParaRPr lang="en-US" altLang="en-US" b="1" dirty="0">
              <a:latin typeface="Arial" panose="020B0604020202020204" pitchFamily="34" charset="0"/>
            </a:endParaRPr>
          </a:p>
          <a:p>
            <a:endParaRPr lang="en-US" altLang="en-US" dirty="0">
              <a:latin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0CC124F-5469-47CA-977C-028FA589077C}" type="slidenum">
              <a:rPr lang="en-US" altLang="en-US"/>
              <a:pPr>
                <a:spcBef>
                  <a:spcPct val="0"/>
                </a:spcBef>
              </a:pPr>
              <a:t>39</a:t>
            </a:fld>
            <a:endParaRPr lang="en-US" altLang="en-US"/>
          </a:p>
        </p:txBody>
      </p:sp>
    </p:spTree>
    <p:extLst>
      <p:ext uri="{BB962C8B-B14F-4D97-AF65-F5344CB8AC3E}">
        <p14:creationId xmlns:p14="http://schemas.microsoft.com/office/powerpoint/2010/main" val="20855735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many training requirements when workers are exposed, or have the potential to be exposed to fall hazards on a residential construction jobsite. </a:t>
            </a:r>
          </a:p>
          <a:p>
            <a:endParaRPr lang="en-US" altLang="en-US" dirty="0">
              <a:latin typeface="Arial" panose="020B0604020202020204" pitchFamily="34" charset="0"/>
            </a:endParaRPr>
          </a:p>
          <a:p>
            <a:r>
              <a:rPr lang="en-US" altLang="en-US" dirty="0">
                <a:latin typeface="Arial" panose="020B0604020202020204" pitchFamily="34" charset="0"/>
              </a:rPr>
              <a:t>Subpart M 29 CFR 1926.503 lists the training requirements for employees exposed to fall hazards. </a:t>
            </a:r>
          </a:p>
          <a:p>
            <a:endParaRPr lang="en-US" altLang="en-US" dirty="0">
              <a:latin typeface="Arial" panose="020B0604020202020204" pitchFamily="34" charset="0"/>
            </a:endParaRPr>
          </a:p>
          <a:p>
            <a:r>
              <a:rPr lang="en-US" altLang="en-US" b="1" dirty="0">
                <a:latin typeface="Arial" panose="020B0604020202020204" pitchFamily="34" charset="0"/>
              </a:rPr>
              <a:t>State</a:t>
            </a:r>
            <a:r>
              <a:rPr lang="en-US" altLang="en-US" dirty="0">
                <a:latin typeface="Arial" panose="020B0604020202020204" pitchFamily="34" charset="0"/>
              </a:rPr>
              <a:t> that the training must 	</a:t>
            </a:r>
            <a:endParaRPr lang="en-US" altLang="en-US" b="1" dirty="0">
              <a:latin typeface="Arial" panose="020B0604020202020204" pitchFamily="34" charset="0"/>
            </a:endParaRPr>
          </a:p>
          <a:p>
            <a:endParaRPr lang="en-US" altLang="en-US" dirty="0">
              <a:latin typeface="Arial" panose="020B0604020202020204" pitchFamily="34" charset="0"/>
            </a:endParaRPr>
          </a:p>
          <a:p>
            <a:r>
              <a:rPr lang="en-US" altLang="en-US" b="1" dirty="0">
                <a:latin typeface="Arial" panose="020B0604020202020204" pitchFamily="34" charset="0"/>
              </a:rPr>
              <a:t>Facilitate </a:t>
            </a:r>
            <a:r>
              <a:rPr lang="en-US" altLang="en-US" dirty="0">
                <a:latin typeface="Arial" panose="020B0604020202020204" pitchFamily="34" charset="0"/>
              </a:rPr>
              <a:t>a short discussion from the audience about some of the training they conduct, successful methods of training, the length of the training, and the content. </a:t>
            </a:r>
            <a:endParaRPr lang="en-US" altLang="en-US" b="1" dirty="0">
              <a:latin typeface="Arial" panose="020B0604020202020204" pitchFamily="34" charset="0"/>
            </a:endParaRPr>
          </a:p>
          <a:p>
            <a:endParaRPr lang="en-US" altLang="en-US" dirty="0">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383B677-A4D3-4FC1-9525-67DEF1EFF854}" type="slidenum">
              <a:rPr lang="en-US" altLang="en-US"/>
              <a:pPr>
                <a:spcBef>
                  <a:spcPct val="0"/>
                </a:spcBef>
              </a:pPr>
              <a:t>40</a:t>
            </a:fld>
            <a:endParaRPr lang="en-US" altLang="en-US"/>
          </a:p>
        </p:txBody>
      </p:sp>
    </p:spTree>
    <p:extLst>
      <p:ext uri="{BB962C8B-B14F-4D97-AF65-F5344CB8AC3E}">
        <p14:creationId xmlns:p14="http://schemas.microsoft.com/office/powerpoint/2010/main" val="40871041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many training requirements when workers are exposed, or have the potential to be exposed to fall hazards on a residential construction jobsite. </a:t>
            </a:r>
          </a:p>
          <a:p>
            <a:endParaRPr lang="en-US" altLang="en-US" dirty="0">
              <a:latin typeface="Arial" panose="020B0604020202020204" pitchFamily="34" charset="0"/>
            </a:endParaRPr>
          </a:p>
          <a:p>
            <a:r>
              <a:rPr lang="en-US" altLang="en-US" b="1" dirty="0">
                <a:latin typeface="Arial" panose="020B0604020202020204" pitchFamily="34" charset="0"/>
              </a:rPr>
              <a:t>Note: </a:t>
            </a:r>
            <a:r>
              <a:rPr lang="en-US" altLang="en-US" dirty="0">
                <a:latin typeface="Arial" panose="020B0604020202020204" pitchFamily="34" charset="0"/>
              </a:rPr>
              <a:t>Remember that you must evaluate the use of conventional fall protection systems prior to implementing alternative fall protection systems (i.e. warning lines, safety monitors, controlled access zones). </a:t>
            </a:r>
          </a:p>
          <a:p>
            <a:endParaRPr lang="en-US" altLang="en-US" dirty="0">
              <a:latin typeface="Arial" panose="020B0604020202020204" pitchFamily="34" charset="0"/>
            </a:endParaRPr>
          </a:p>
          <a:p>
            <a:r>
              <a:rPr lang="en-US" altLang="en-US" dirty="0">
                <a:latin typeface="Arial" panose="020B0604020202020204" pitchFamily="34" charset="0"/>
              </a:rPr>
              <a:t>Subpart M 29 CFR 1926.503 lists the training requirements for employees exposed to fall hazards. </a:t>
            </a:r>
          </a:p>
          <a:p>
            <a:endParaRPr lang="en-US" altLang="en-US" dirty="0">
              <a:latin typeface="Arial" panose="020B0604020202020204" pitchFamily="34" charset="0"/>
            </a:endParaRPr>
          </a:p>
          <a:p>
            <a:r>
              <a:rPr lang="en-US" altLang="en-US" b="1" dirty="0">
                <a:latin typeface="Arial" panose="020B0604020202020204" pitchFamily="34" charset="0"/>
              </a:rPr>
              <a:t>State</a:t>
            </a:r>
            <a:r>
              <a:rPr lang="en-US" altLang="en-US" dirty="0">
                <a:latin typeface="Arial" panose="020B0604020202020204" pitchFamily="34" charset="0"/>
              </a:rPr>
              <a:t> that the training must 	</a:t>
            </a:r>
            <a:endParaRPr lang="en-US" altLang="en-US" b="1" dirty="0">
              <a:latin typeface="Arial" panose="020B0604020202020204" pitchFamily="34" charset="0"/>
            </a:endParaRPr>
          </a:p>
          <a:p>
            <a:endParaRPr lang="en-US" altLang="en-US" dirty="0">
              <a:latin typeface="Arial" panose="020B0604020202020204" pitchFamily="34" charset="0"/>
            </a:endParaRPr>
          </a:p>
          <a:p>
            <a:r>
              <a:rPr lang="en-US" altLang="en-US" b="1" dirty="0">
                <a:latin typeface="Arial" panose="020B0604020202020204" pitchFamily="34" charset="0"/>
              </a:rPr>
              <a:t>Facilitate </a:t>
            </a:r>
            <a:r>
              <a:rPr lang="en-US" altLang="en-US" dirty="0">
                <a:latin typeface="Arial" panose="020B0604020202020204" pitchFamily="34" charset="0"/>
              </a:rPr>
              <a:t>a short discussion from the audience about some of the training they conduct, successful methods of training, the length of the training, and the content. </a:t>
            </a:r>
            <a:endParaRPr lang="en-US" altLang="en-US" b="1" dirty="0">
              <a:latin typeface="Arial" panose="020B0604020202020204" pitchFamily="34" charset="0"/>
            </a:endParaRPr>
          </a:p>
          <a:p>
            <a:endParaRPr lang="en-US" altLang="en-US" dirty="0">
              <a:latin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B5900FE-CD2C-4EEE-BF46-8E70735684D2}" type="slidenum">
              <a:rPr lang="en-US" altLang="en-US"/>
              <a:pPr>
                <a:spcBef>
                  <a:spcPct val="0"/>
                </a:spcBef>
              </a:pPr>
              <a:t>41</a:t>
            </a:fld>
            <a:endParaRPr lang="en-US" altLang="en-US"/>
          </a:p>
        </p:txBody>
      </p:sp>
    </p:spTree>
    <p:extLst>
      <p:ext uri="{BB962C8B-B14F-4D97-AF65-F5344CB8AC3E}">
        <p14:creationId xmlns:p14="http://schemas.microsoft.com/office/powerpoint/2010/main" val="1463425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4</a:t>
            </a:fld>
            <a:endParaRPr lang="en-US" altLang="en-US"/>
          </a:p>
        </p:txBody>
      </p:sp>
    </p:spTree>
    <p:extLst>
      <p:ext uri="{BB962C8B-B14F-4D97-AF65-F5344CB8AC3E}">
        <p14:creationId xmlns:p14="http://schemas.microsoft.com/office/powerpoint/2010/main" val="164470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the many training requirements when workers are exposed, or have the potential to be exposed to fall hazards on a residential construction jobsite. </a:t>
            </a:r>
          </a:p>
          <a:p>
            <a:endParaRPr lang="en-US" altLang="en-US">
              <a:latin typeface="Arial" panose="020B0604020202020204" pitchFamily="34" charset="0"/>
            </a:endParaRPr>
          </a:p>
          <a:p>
            <a:r>
              <a:rPr lang="en-US" altLang="en-US">
                <a:latin typeface="Arial" panose="020B0604020202020204" pitchFamily="34" charset="0"/>
              </a:rPr>
              <a:t>Subpart M 29 CFR 1926.503 lists the training requirements for employees exposed to fall hazards. </a:t>
            </a:r>
          </a:p>
          <a:p>
            <a:endParaRPr lang="en-US" altLang="en-US">
              <a:latin typeface="Arial" panose="020B0604020202020204" pitchFamily="34" charset="0"/>
            </a:endParaRPr>
          </a:p>
          <a:p>
            <a:r>
              <a:rPr lang="en-US" altLang="en-US" b="1">
                <a:latin typeface="Arial" panose="020B0604020202020204" pitchFamily="34" charset="0"/>
              </a:rPr>
              <a:t>State</a:t>
            </a:r>
            <a:r>
              <a:rPr lang="en-US" altLang="en-US">
                <a:latin typeface="Arial" panose="020B0604020202020204" pitchFamily="34" charset="0"/>
              </a:rPr>
              <a:t> that the training must 	</a:t>
            </a:r>
            <a:endParaRPr lang="en-US" altLang="en-US" b="1">
              <a:latin typeface="Arial" panose="020B0604020202020204" pitchFamily="34" charset="0"/>
            </a:endParaRPr>
          </a:p>
          <a:p>
            <a:endParaRPr lang="en-US" altLang="en-US">
              <a:latin typeface="Arial" panose="020B0604020202020204" pitchFamily="34" charset="0"/>
            </a:endParaRPr>
          </a:p>
          <a:p>
            <a:r>
              <a:rPr lang="en-US" altLang="en-US" b="1">
                <a:latin typeface="Arial" panose="020B0604020202020204" pitchFamily="34" charset="0"/>
              </a:rPr>
              <a:t>Facilitate </a:t>
            </a:r>
            <a:r>
              <a:rPr lang="en-US" altLang="en-US">
                <a:latin typeface="Arial" panose="020B0604020202020204" pitchFamily="34" charset="0"/>
              </a:rPr>
              <a:t>a short discussion from the audience about some of the training they conduct, successful methods of training, the length of the training, and the content. </a:t>
            </a:r>
            <a:endParaRPr lang="en-US" altLang="en-US" b="1">
              <a:latin typeface="Arial" panose="020B0604020202020204" pitchFamily="34" charset="0"/>
            </a:endParaRPr>
          </a:p>
          <a:p>
            <a:endParaRPr lang="en-US" altLang="en-US">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3C43061-3876-4E52-B11B-0E06F8543A33}" type="slidenum">
              <a:rPr lang="en-US" altLang="en-US"/>
              <a:pPr>
                <a:spcBef>
                  <a:spcPct val="0"/>
                </a:spcBef>
              </a:pPr>
              <a:t>42</a:t>
            </a:fld>
            <a:endParaRPr lang="en-US" altLang="en-US"/>
          </a:p>
        </p:txBody>
      </p:sp>
    </p:spTree>
    <p:extLst>
      <p:ext uri="{BB962C8B-B14F-4D97-AF65-F5344CB8AC3E}">
        <p14:creationId xmlns:p14="http://schemas.microsoft.com/office/powerpoint/2010/main" val="1406583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Discuss</a:t>
            </a:r>
            <a:r>
              <a:rPr lang="en-US" altLang="en-US">
                <a:latin typeface="Arial" panose="020B0604020202020204" pitchFamily="34" charset="0"/>
              </a:rPr>
              <a:t> the definition of a competent person, their varied roles and responsibilities on a jobsite. </a:t>
            </a:r>
          </a:p>
          <a:p>
            <a:endParaRPr lang="en-US" altLang="en-US">
              <a:latin typeface="Arial" panose="020B0604020202020204" pitchFamily="34" charset="0"/>
            </a:endParaRPr>
          </a:p>
          <a:p>
            <a:r>
              <a:rPr lang="en-US" altLang="en-US" b="1">
                <a:latin typeface="Arial" panose="020B0604020202020204" pitchFamily="34" charset="0"/>
              </a:rPr>
              <a:t>Optional discussion</a:t>
            </a:r>
            <a:r>
              <a:rPr lang="en-US" altLang="en-US">
                <a:latin typeface="Arial" panose="020B0604020202020204" pitchFamily="34" charset="0"/>
              </a:rPr>
              <a:t>, ask the audience if they have ever served, or are a competent person, and what they have done in their role to fix any fall hazards that may have been present. </a:t>
            </a:r>
            <a:endParaRPr lang="en-US" altLang="en-US" b="1">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AD03C5-1F31-4C9A-8288-2CF56EF39C9D}" type="slidenum">
              <a:rPr lang="en-US" altLang="en-US"/>
              <a:pPr>
                <a:spcBef>
                  <a:spcPct val="0"/>
                </a:spcBef>
              </a:pPr>
              <a:t>43</a:t>
            </a:fld>
            <a:endParaRPr lang="en-US" altLang="en-US"/>
          </a:p>
        </p:txBody>
      </p:sp>
    </p:spTree>
    <p:extLst>
      <p:ext uri="{BB962C8B-B14F-4D97-AF65-F5344CB8AC3E}">
        <p14:creationId xmlns:p14="http://schemas.microsoft.com/office/powerpoint/2010/main" val="4241245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Define</a:t>
            </a:r>
            <a:r>
              <a:rPr lang="en-US" altLang="en-US">
                <a:latin typeface="Arial" panose="020B0604020202020204" pitchFamily="34" charset="0"/>
              </a:rPr>
              <a:t> a qualified person, and some of the roles they are required to perform on a residential construction site, i.e. preparing a fall protection plan. </a:t>
            </a:r>
          </a:p>
          <a:p>
            <a:endParaRPr lang="en-US" altLang="en-US" b="1">
              <a:latin typeface="Arial" panose="020B0604020202020204" pitchFamily="34" charset="0"/>
            </a:endParaRPr>
          </a:p>
          <a:p>
            <a:r>
              <a:rPr lang="en-US" altLang="en-US">
                <a:latin typeface="Arial" panose="020B0604020202020204" pitchFamily="34" charset="0"/>
              </a:rPr>
              <a:t>Anchorages shall be designed, installed and used under the supervision of a qualified person, as part of a complete personal fall arrest system that maintains a safety factor of at least two. </a:t>
            </a:r>
            <a:r>
              <a:rPr lang="en-US" altLang="en-US" b="1">
                <a:latin typeface="Arial" panose="020B0604020202020204" pitchFamily="34" charset="0"/>
              </a:rPr>
              <a:t>Source: Subpart M- Fall Protection </a:t>
            </a:r>
            <a:endParaRPr lang="en-US" altLang="en-US" b="1" u="sng">
              <a:solidFill>
                <a:srgbClr val="FF0000"/>
              </a:solidFill>
              <a:latin typeface="Arial" panose="020B0604020202020204" pitchFamily="34" charset="0"/>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A93D54F-AD49-4DEF-9E9B-D70B7138676F}" type="slidenum">
              <a:rPr lang="en-US" altLang="en-US"/>
              <a:pPr>
                <a:spcBef>
                  <a:spcPct val="0"/>
                </a:spcBef>
              </a:pPr>
              <a:t>44</a:t>
            </a:fld>
            <a:endParaRPr lang="en-US" altLang="en-US"/>
          </a:p>
        </p:txBody>
      </p:sp>
    </p:spTree>
    <p:extLst>
      <p:ext uri="{BB962C8B-B14F-4D97-AF65-F5344CB8AC3E}">
        <p14:creationId xmlns:p14="http://schemas.microsoft.com/office/powerpoint/2010/main" val="26688684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46</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grant number SH-31198-SH7 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SH-05122-SH9 from the Occupational Safety and Health Administration, U.S. Department of Labor.</a:t>
            </a:r>
          </a:p>
        </p:txBody>
      </p:sp>
    </p:spTree>
    <p:extLst>
      <p:ext uri="{BB962C8B-B14F-4D97-AF65-F5344CB8AC3E}">
        <p14:creationId xmlns:p14="http://schemas.microsoft.com/office/powerpoint/2010/main" val="986117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47</a:t>
            </a:fld>
            <a:endParaRPr lang="en-US" altLang="en-US"/>
          </a:p>
        </p:txBody>
      </p:sp>
    </p:spTree>
    <p:extLst>
      <p:ext uri="{BB962C8B-B14F-4D97-AF65-F5344CB8AC3E}">
        <p14:creationId xmlns:p14="http://schemas.microsoft.com/office/powerpoint/2010/main" val="1599931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48</a:t>
            </a:fld>
            <a:endParaRPr lang="en-US"/>
          </a:p>
        </p:txBody>
      </p:sp>
    </p:spTree>
    <p:extLst>
      <p:ext uri="{BB962C8B-B14F-4D97-AF65-F5344CB8AC3E}">
        <p14:creationId xmlns:p14="http://schemas.microsoft.com/office/powerpoint/2010/main" val="16589599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Discuss the learning objectives for Section 2.  In this section we will address ladder</a:t>
            </a:r>
            <a:r>
              <a:rPr lang="en-US" altLang="en-US" baseline="0" dirty="0">
                <a:latin typeface="Arial" panose="020B0604020202020204" pitchFamily="34" charset="0"/>
              </a:rPr>
              <a:t> and scaffold safety, including</a:t>
            </a:r>
            <a:r>
              <a:rPr lang="en-US" altLang="en-US" dirty="0">
                <a:latin typeface="Arial" panose="020B0604020202020204" pitchFamily="34" charset="0"/>
              </a:rPr>
              <a:t>:</a:t>
            </a:r>
          </a:p>
          <a:p>
            <a:pPr marL="174708" indent="-174708" defTabSz="931774">
              <a:buFont typeface="Arial" panose="020B0604020202020204" pitchFamily="34" charset="0"/>
              <a:buChar char="•"/>
              <a:defRPr/>
            </a:pPr>
            <a:r>
              <a:rPr lang="en-US" altLang="en-US" dirty="0">
                <a:latin typeface="Arial" panose="020B0604020202020204" pitchFamily="34" charset="0"/>
              </a:rPr>
              <a:t>Determine the proper ladder to use based on weight capacity and height.</a:t>
            </a:r>
          </a:p>
          <a:p>
            <a:pPr marL="174708" indent="-174708" defTabSz="931774">
              <a:buFont typeface="Arial" panose="020B0604020202020204" pitchFamily="34" charset="0"/>
              <a:buChar char="•"/>
              <a:defRPr/>
            </a:pPr>
            <a:r>
              <a:rPr lang="en-US" altLang="en-US" dirty="0">
                <a:latin typeface="Arial" panose="020B0604020202020204" pitchFamily="34" charset="0"/>
              </a:rPr>
              <a:t>Calculate the proper pitch of extension ladders for proper set-up, and identify how to secure and stabilize ladders. </a:t>
            </a:r>
          </a:p>
          <a:p>
            <a:pPr marL="174708" indent="-174708" defTabSz="931774">
              <a:buFont typeface="Arial" panose="020B0604020202020204" pitchFamily="34" charset="0"/>
              <a:buChar char="•"/>
              <a:defRPr/>
            </a:pPr>
            <a:r>
              <a:rPr lang="en-US" altLang="en-US" dirty="0">
                <a:latin typeface="Arial" panose="020B0604020202020204" pitchFamily="34" charset="0"/>
              </a:rPr>
              <a:t>Identify how to maintain a safe position when using a ladder.</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49</a:t>
            </a:fld>
            <a:endParaRPr lang="en-US"/>
          </a:p>
        </p:txBody>
      </p:sp>
    </p:spTree>
    <p:extLst>
      <p:ext uri="{BB962C8B-B14F-4D97-AF65-F5344CB8AC3E}">
        <p14:creationId xmlns:p14="http://schemas.microsoft.com/office/powerpoint/2010/main" val="2414809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Your chances of surviving a fall from a ladder at least 10 feet high is only 50%. Additionally, approximately half of all injuries caused by falls from ladders require time away from work to heal. This can lead to reduced income for your family, and also unnecessary pain and suffering.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from the Electronic Library of Construction Occupational Safety &amp; Health (ELCOSH) http://www.elcosh.org/image/625/i000230/230.html</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51</a:t>
            </a:fld>
            <a:endParaRPr lang="en-US"/>
          </a:p>
        </p:txBody>
      </p:sp>
    </p:spTree>
    <p:extLst>
      <p:ext uri="{BB962C8B-B14F-4D97-AF65-F5344CB8AC3E}">
        <p14:creationId xmlns:p14="http://schemas.microsoft.com/office/powerpoint/2010/main" val="683709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b="1" dirty="0">
                <a:latin typeface="Arial" panose="020B0604020202020204" pitchFamily="34" charset="0"/>
              </a:rPr>
              <a:t>Discuss </a:t>
            </a:r>
            <a:r>
              <a:rPr lang="en-US" altLang="en-US" dirty="0">
                <a:latin typeface="Arial" panose="020B0604020202020204" pitchFamily="34" charset="0"/>
              </a:rPr>
              <a:t>the training requirements when using ladders. Additionally, employees need to understand the nature of fall hazards, correct procedures for placing and using ladders and the maximum intended load-carrying capacities of ladders so you do not exceed their maximum working load rating. </a:t>
            </a:r>
            <a:endParaRPr lang="en-US" altLang="en-US" b="1"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52</a:t>
            </a:fld>
            <a:endParaRPr lang="en-US"/>
          </a:p>
        </p:txBody>
      </p:sp>
    </p:spTree>
    <p:extLst>
      <p:ext uri="{BB962C8B-B14F-4D97-AF65-F5344CB8AC3E}">
        <p14:creationId xmlns:p14="http://schemas.microsoft.com/office/powerpoint/2010/main" val="27477127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43D9044-3EA0-4EC6-81DE-742EE18C666C}"/>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E775CADA-5365-403B-B5B0-E342DFAA29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unsafe work practice that is utilized here. Rather than use a stepladder, trestle scaffold or other approved equipment, the worker is placing himself in harm’s way by standing on three stacked 5-gallon paint buckets. It is important to always use the right tool for the job. </a:t>
            </a:r>
            <a:endParaRPr lang="en-US" altLang="en-US" b="1" dirty="0">
              <a:latin typeface="Arial" panose="020B0604020202020204" pitchFamily="34" charset="0"/>
            </a:endParaRPr>
          </a:p>
        </p:txBody>
      </p:sp>
      <p:sp>
        <p:nvSpPr>
          <p:cNvPr id="14340" name="Slide Number Placeholder 3">
            <a:extLst>
              <a:ext uri="{FF2B5EF4-FFF2-40B4-BE49-F238E27FC236}">
                <a16:creationId xmlns:a16="http://schemas.microsoft.com/office/drawing/2014/main" id="{E7293267-7E3E-4331-8171-7971EF0F8A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F259A2-BF38-4062-97D0-B898EA61C67C}" type="slidenum">
              <a:rPr lang="en-US" altLang="en-US"/>
              <a:pPr>
                <a:spcBef>
                  <a:spcPct val="0"/>
                </a:spcBef>
              </a:pPr>
              <a:t>53</a:t>
            </a:fld>
            <a:endParaRPr lang="en-US" altLang="en-US"/>
          </a:p>
        </p:txBody>
      </p:sp>
    </p:spTree>
    <p:extLst>
      <p:ext uri="{BB962C8B-B14F-4D97-AF65-F5344CB8AC3E}">
        <p14:creationId xmlns:p14="http://schemas.microsoft.com/office/powerpoint/2010/main" val="2575293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5</a:t>
            </a:fld>
            <a:endParaRPr lang="en-US"/>
          </a:p>
        </p:txBody>
      </p:sp>
    </p:spTree>
    <p:extLst>
      <p:ext uri="{BB962C8B-B14F-4D97-AF65-F5344CB8AC3E}">
        <p14:creationId xmlns:p14="http://schemas.microsoft.com/office/powerpoint/2010/main" val="3355456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D0C0824-91D3-44BB-A9AD-826714F89460}"/>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4553FD7E-DE20-4E74-A4D6-4ADB4546A3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Explain </a:t>
            </a:r>
            <a:r>
              <a:rPr lang="en-US" altLang="en-US" dirty="0">
                <a:latin typeface="Arial" panose="020B0604020202020204" pitchFamily="34" charset="0"/>
              </a:rPr>
              <a:t>how to pick the right ladder for the task being performed. Remember to pay close attention to the task(s) being performed. Try to think about what capacity the ladder can hold, the height of the area you need to access, and always remember to perform a visual inspection of the ladder prior to use. </a:t>
            </a:r>
            <a:endParaRPr lang="en-US" altLang="en-US" b="1" dirty="0">
              <a:latin typeface="Arial" panose="020B0604020202020204" pitchFamily="34" charset="0"/>
            </a:endParaRPr>
          </a:p>
        </p:txBody>
      </p:sp>
      <p:sp>
        <p:nvSpPr>
          <p:cNvPr id="16388" name="Slide Number Placeholder 3">
            <a:extLst>
              <a:ext uri="{FF2B5EF4-FFF2-40B4-BE49-F238E27FC236}">
                <a16:creationId xmlns:a16="http://schemas.microsoft.com/office/drawing/2014/main" id="{A9E75DF2-D28D-4158-9135-FFF0D1635C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F9D774B-7829-4F12-870E-99CBF27E15C4}" type="slidenum">
              <a:rPr lang="en-US" altLang="en-US"/>
              <a:pPr>
                <a:spcBef>
                  <a:spcPct val="0"/>
                </a:spcBef>
              </a:pPr>
              <a:t>54</a:t>
            </a:fld>
            <a:endParaRPr lang="en-US" altLang="en-US"/>
          </a:p>
        </p:txBody>
      </p:sp>
    </p:spTree>
    <p:extLst>
      <p:ext uri="{BB962C8B-B14F-4D97-AF65-F5344CB8AC3E}">
        <p14:creationId xmlns:p14="http://schemas.microsoft.com/office/powerpoint/2010/main" val="34410980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28B1D365-559F-47B3-82B4-9F189F658AE8}"/>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BC7433FF-85D4-4E2E-97CE-EA08814166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proper duty rating capacity of ladders. Ladders must not be loaded beyond the manufacturers maximum intended load for which they were built to handle. </a:t>
            </a:r>
            <a:endParaRPr lang="en-US" altLang="en-US" b="1"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EF3D9796-216C-4212-B400-864D3E2796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2B002C-7248-445B-9859-DD42474080EA}" type="slidenum">
              <a:rPr lang="en-US" altLang="en-US"/>
              <a:pPr>
                <a:spcBef>
                  <a:spcPct val="0"/>
                </a:spcBef>
              </a:pPr>
              <a:t>55</a:t>
            </a:fld>
            <a:endParaRPr lang="en-US" altLang="en-US"/>
          </a:p>
        </p:txBody>
      </p:sp>
    </p:spTree>
    <p:extLst>
      <p:ext uri="{BB962C8B-B14F-4D97-AF65-F5344CB8AC3E}">
        <p14:creationId xmlns:p14="http://schemas.microsoft.com/office/powerpoint/2010/main" val="18555035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28B1D365-559F-47B3-82B4-9F189F658AE8}"/>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BC7433FF-85D4-4E2E-97CE-EA08814166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Discuss</a:t>
            </a:r>
            <a:r>
              <a:rPr lang="en-US" altLang="en-US" dirty="0">
                <a:latin typeface="Arial" panose="020B0604020202020204" pitchFamily="34" charset="0"/>
              </a:rPr>
              <a:t> the proper duty rating capacity of ladders. When calculating the duty rating or ladder you need, remember to factor in your weight plus the weight of tools and materials being carried. The duty rating is the maximum safe load capacity of the ladder. </a:t>
            </a:r>
          </a:p>
          <a:p>
            <a:endParaRPr lang="en-US" altLang="en-US" dirty="0">
              <a:latin typeface="Arial" panose="020B0604020202020204" pitchFamily="34" charset="0"/>
            </a:endParaRPr>
          </a:p>
          <a:p>
            <a:pPr defTabSz="931774">
              <a:defRPr/>
            </a:pPr>
            <a:r>
              <a:rPr lang="en-US" altLang="en-US" b="0" dirty="0">
                <a:latin typeface="Arial" panose="020B0604020202020204" pitchFamily="34" charset="0"/>
              </a:rPr>
              <a:t>Photo Source: https://www.wernerco.com/us/support/ladder-safety-tips/how-to-choose-a-ladder</a:t>
            </a:r>
          </a:p>
          <a:p>
            <a:endParaRPr lang="en-US" altLang="en-US" b="1"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EF3D9796-216C-4212-B400-864D3E2796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2B002C-7248-445B-9859-DD42474080EA}" type="slidenum">
              <a:rPr lang="en-US" altLang="en-US"/>
              <a:pPr>
                <a:spcBef>
                  <a:spcPct val="0"/>
                </a:spcBef>
              </a:pPr>
              <a:t>56</a:t>
            </a:fld>
            <a:endParaRPr lang="en-US" altLang="en-US"/>
          </a:p>
        </p:txBody>
      </p:sp>
    </p:spTree>
    <p:extLst>
      <p:ext uri="{BB962C8B-B14F-4D97-AF65-F5344CB8AC3E}">
        <p14:creationId xmlns:p14="http://schemas.microsoft.com/office/powerpoint/2010/main" val="1334243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01592FA-301B-4903-9BFE-6700A558A145}"/>
              </a:ext>
            </a:extLst>
          </p:cNvPr>
          <p:cNvSpPr>
            <a:spLocks noGrp="1" noRot="1" noChangeAspect="1" noTextEdit="1"/>
          </p:cNvSpPr>
          <p:nvPr>
            <p:ph type="sldImg"/>
          </p:nvPr>
        </p:nvSpPr>
        <p:spPr>
          <a:ln/>
        </p:spPr>
      </p:sp>
      <p:sp>
        <p:nvSpPr>
          <p:cNvPr id="20483" name="Notes Placeholder 2">
            <a:extLst>
              <a:ext uri="{FF2B5EF4-FFF2-40B4-BE49-F238E27FC236}">
                <a16:creationId xmlns:a16="http://schemas.microsoft.com/office/drawing/2014/main" id="{50CBCB02-EEEC-4ECB-AF79-6B98D9D295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Explain </a:t>
            </a:r>
            <a:r>
              <a:rPr lang="en-US" altLang="en-US" dirty="0">
                <a:latin typeface="Arial" panose="020B0604020202020204" pitchFamily="34" charset="0"/>
              </a:rPr>
              <a:t>the table showing duty ratings for a variety of ladder types. For example, a type III light-duty ladder is meant for household use and its maximum intended load rating is 200 lbs. On the opposite spectrum, a type IAA ladder is meant for special heavy duty rugged use and its maximum intended load rating is 375 lbs. </a:t>
            </a:r>
            <a:endParaRPr lang="en-US" altLang="en-US" b="1" dirty="0">
              <a:latin typeface="Arial" panose="020B0604020202020204" pitchFamily="34" charset="0"/>
            </a:endParaRPr>
          </a:p>
        </p:txBody>
      </p:sp>
      <p:sp>
        <p:nvSpPr>
          <p:cNvPr id="20484" name="Slide Number Placeholder 3">
            <a:extLst>
              <a:ext uri="{FF2B5EF4-FFF2-40B4-BE49-F238E27FC236}">
                <a16:creationId xmlns:a16="http://schemas.microsoft.com/office/drawing/2014/main" id="{28BDE2A6-BA72-44E8-8D8E-E4D8306943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64D6DE0-0A77-4E1F-9C9F-C4F4937AD0FC}" type="slidenum">
              <a:rPr lang="en-US" altLang="en-US"/>
              <a:pPr>
                <a:spcBef>
                  <a:spcPct val="0"/>
                </a:spcBef>
              </a:pPr>
              <a:t>57</a:t>
            </a:fld>
            <a:endParaRPr lang="en-US" altLang="en-US"/>
          </a:p>
        </p:txBody>
      </p:sp>
    </p:spTree>
    <p:extLst>
      <p:ext uri="{BB962C8B-B14F-4D97-AF65-F5344CB8AC3E}">
        <p14:creationId xmlns:p14="http://schemas.microsoft.com/office/powerpoint/2010/main" val="30702428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b="1" dirty="0">
                <a:latin typeface="Arial" panose="020B0604020202020204" pitchFamily="34" charset="0"/>
              </a:rPr>
              <a:t>Emphasize </a:t>
            </a:r>
            <a:r>
              <a:rPr lang="en-US" altLang="en-US" dirty="0">
                <a:latin typeface="Arial" panose="020B0604020202020204" pitchFamily="34" charset="0"/>
              </a:rPr>
              <a:t>this important rule, requiring the ladder to expend at least 3 feet above the landing or area being accessed. The reason for this requirement is to provide a hand hold for employees to be able to safely get on and off the ladder.  </a:t>
            </a:r>
            <a:endParaRPr lang="en-US" altLang="en-US" b="1"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58</a:t>
            </a:fld>
            <a:endParaRPr lang="en-US"/>
          </a:p>
        </p:txBody>
      </p:sp>
    </p:spTree>
    <p:extLst>
      <p:ext uri="{BB962C8B-B14F-4D97-AF65-F5344CB8AC3E}">
        <p14:creationId xmlns:p14="http://schemas.microsoft.com/office/powerpoint/2010/main" val="41353696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latin typeface="Arial" panose="020B0604020202020204" pitchFamily="34" charset="0"/>
              </a:rPr>
              <a:t>Recognizing that it is important to provide a safe hand hold for workers to get on and off of a ladder, many manufacturers are beginning to make walk-through extensions to avoid having to navigate around the rungs of a ladder. An example of this type of walk-through ladder extension is shown in the slide. </a:t>
            </a:r>
          </a:p>
          <a:p>
            <a:endParaRPr lang="en-US" altLang="en-US" dirty="0">
              <a:latin typeface="Arial" panose="020B0604020202020204" pitchFamily="34" charset="0"/>
            </a:endParaRPr>
          </a:p>
          <a:p>
            <a:pPr defTabSz="931774">
              <a:defRPr/>
            </a:pPr>
            <a:r>
              <a:rPr lang="en-US" altLang="en-US" b="1" dirty="0">
                <a:latin typeface="Arial" panose="020B0604020202020204" pitchFamily="34" charset="0"/>
              </a:rPr>
              <a:t>Photo: https://www.osha.gov/pls/oshaweb/owadisp.show_document?p_table=INTERPRETATIONS&amp;p_id=25177</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59</a:t>
            </a:fld>
            <a:endParaRPr lang="en-US"/>
          </a:p>
        </p:txBody>
      </p:sp>
    </p:spTree>
    <p:extLst>
      <p:ext uri="{BB962C8B-B14F-4D97-AF65-F5344CB8AC3E}">
        <p14:creationId xmlns:p14="http://schemas.microsoft.com/office/powerpoint/2010/main" val="1104590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This picture helps illustrate that a ladder must extend 3 feet beyond the level being accessed. A general rule is that a ladder must extend 3-rungs above the level being accessed as most rungs are placed approximately 12 inches apart.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60</a:t>
            </a:fld>
            <a:endParaRPr lang="en-US"/>
          </a:p>
        </p:txBody>
      </p:sp>
    </p:spTree>
    <p:extLst>
      <p:ext uri="{BB962C8B-B14F-4D97-AF65-F5344CB8AC3E}">
        <p14:creationId xmlns:p14="http://schemas.microsoft.com/office/powerpoint/2010/main" val="26125983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b="0" dirty="0">
                <a:latin typeface="Arial" panose="020B0604020202020204" pitchFamily="34" charset="0"/>
              </a:rPr>
              <a:t>Explain that extension ladders should be at least 7 to 10 feet longer than the height being accessed. This allows for the proper angle for the ladder to be placed, in addition to adding the 3 feet extension above the level being accessed. The chart on the right helps explain this further by providing examples of the height being accessed and also the corresponding ladder height needed.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61</a:t>
            </a:fld>
            <a:endParaRPr lang="en-US"/>
          </a:p>
        </p:txBody>
      </p:sp>
    </p:spTree>
    <p:extLst>
      <p:ext uri="{BB962C8B-B14F-4D97-AF65-F5344CB8AC3E}">
        <p14:creationId xmlns:p14="http://schemas.microsoft.com/office/powerpoint/2010/main" val="29104642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F8CC245A-44B0-4A1E-B6FA-B2281CEBDD24}"/>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6685A82B-FCA0-4031-9E8B-FA034599E5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 stepladder must be no more than 4 feet shorter than the area being reached. This prevents employees from needed to stand on the top 2-rungs of a stepladder, which is unsafe and against OSHA regulations. </a:t>
            </a:r>
          </a:p>
        </p:txBody>
      </p:sp>
      <p:sp>
        <p:nvSpPr>
          <p:cNvPr id="30724" name="Slide Number Placeholder 3">
            <a:extLst>
              <a:ext uri="{FF2B5EF4-FFF2-40B4-BE49-F238E27FC236}">
                <a16:creationId xmlns:a16="http://schemas.microsoft.com/office/drawing/2014/main" id="{B00540F8-CF16-415A-A627-44B7CE6DBB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61560E1-F7D4-4D66-B578-2C4C9714E8E9}" type="slidenum">
              <a:rPr lang="en-US" altLang="en-US"/>
              <a:pPr>
                <a:spcBef>
                  <a:spcPct val="0"/>
                </a:spcBef>
              </a:pPr>
              <a:t>62</a:t>
            </a:fld>
            <a:endParaRPr lang="en-US" altLang="en-US"/>
          </a:p>
        </p:txBody>
      </p:sp>
    </p:spTree>
    <p:extLst>
      <p:ext uri="{BB962C8B-B14F-4D97-AF65-F5344CB8AC3E}">
        <p14:creationId xmlns:p14="http://schemas.microsoft.com/office/powerpoint/2010/main" val="9523933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3C1DB34-D09A-44CE-B9A3-75449C3FACC1}"/>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AE4B6370-4F29-4D79-99FB-C722300921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Ladders must be inspected at least daily for visible defects. Employees must never use a ladder that is broken or otherwise damaged. Damaged ladders must be removed from service and tagged as defective. An example of a tag to mark a ladder as unsafe and to not use is shown on this slide. </a:t>
            </a:r>
          </a:p>
        </p:txBody>
      </p:sp>
      <p:sp>
        <p:nvSpPr>
          <p:cNvPr id="32772" name="Slide Number Placeholder 3">
            <a:extLst>
              <a:ext uri="{FF2B5EF4-FFF2-40B4-BE49-F238E27FC236}">
                <a16:creationId xmlns:a16="http://schemas.microsoft.com/office/drawing/2014/main" id="{860358F8-877C-4CB4-92F4-7FD0380F088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B985A8-0C8F-45A2-AB35-0B3BCFB17E49}" type="slidenum">
              <a:rPr lang="en-US" altLang="en-US"/>
              <a:pPr>
                <a:spcBef>
                  <a:spcPct val="0"/>
                </a:spcBef>
              </a:pPr>
              <a:t>63</a:t>
            </a:fld>
            <a:endParaRPr lang="en-US" altLang="en-US"/>
          </a:p>
        </p:txBody>
      </p:sp>
    </p:spTree>
    <p:extLst>
      <p:ext uri="{BB962C8B-B14F-4D97-AF65-F5344CB8AC3E}">
        <p14:creationId xmlns:p14="http://schemas.microsoft.com/office/powerpoint/2010/main" val="4098611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8</a:t>
            </a:fld>
            <a:endParaRPr lang="en-US"/>
          </a:p>
        </p:txBody>
      </p:sp>
    </p:spTree>
    <p:extLst>
      <p:ext uri="{BB962C8B-B14F-4D97-AF65-F5344CB8AC3E}">
        <p14:creationId xmlns:p14="http://schemas.microsoft.com/office/powerpoint/2010/main" val="8969917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71EAD3E0-DA03-4A24-AC53-5726B4E53B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14B13DD8-D418-4AF7-B3C7-94F821CC93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Discuss different areas of a ladder to inspect prior to use. Look for damaged rungs, feet, missing connectors, rot or decay, broken rails and missing identification labels. </a:t>
            </a:r>
          </a:p>
        </p:txBody>
      </p:sp>
      <p:sp>
        <p:nvSpPr>
          <p:cNvPr id="73732" name="Slide Number Placeholder 3">
            <a:extLst>
              <a:ext uri="{FF2B5EF4-FFF2-40B4-BE49-F238E27FC236}">
                <a16:creationId xmlns:a16="http://schemas.microsoft.com/office/drawing/2014/main" id="{795CC906-1EC7-4D37-AD63-383D198B72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57066" indent="-291179"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64717"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30604"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96491"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62377"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3028264"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94151"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960038"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99F287A8-08AB-47B4-AE31-F1CA9BA3C5BF}" type="slidenum">
              <a:rPr lang="en-US" altLang="en-US"/>
              <a:pPr eaLnBrk="1" hangingPunct="1">
                <a:spcBef>
                  <a:spcPct val="0"/>
                </a:spcBef>
              </a:pPr>
              <a:t>64</a:t>
            </a:fld>
            <a:endParaRPr lang="en-US" altLang="en-US"/>
          </a:p>
        </p:txBody>
      </p:sp>
    </p:spTree>
    <p:extLst>
      <p:ext uri="{BB962C8B-B14F-4D97-AF65-F5344CB8AC3E}">
        <p14:creationId xmlns:p14="http://schemas.microsoft.com/office/powerpoint/2010/main" val="40033760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B2874130-12B8-4A9A-B610-C3676CE214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9BBA9C00-7E5A-44E3-8BF8-C51284F3AF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Discuss that job-made ladders are permissible, but must be made pursuant to specific OSHA and ANSI requirements. These standards contain specific instructions for the type of materials to use, spacing and limitations of job-made ladders. </a:t>
            </a:r>
          </a:p>
        </p:txBody>
      </p:sp>
      <p:sp>
        <p:nvSpPr>
          <p:cNvPr id="76804" name="Slide Number Placeholder 3">
            <a:extLst>
              <a:ext uri="{FF2B5EF4-FFF2-40B4-BE49-F238E27FC236}">
                <a16:creationId xmlns:a16="http://schemas.microsoft.com/office/drawing/2014/main" id="{5CF89A19-7F8D-466C-9AE1-133EFBF26B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57066" indent="-291179"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64717"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30604"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96491" indent="-232943"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62377"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3028264"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94151"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960038" indent="-23294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82AE61F9-7A81-4F89-9D76-E7EF1EC62DBF}" type="slidenum">
              <a:rPr lang="en-US" altLang="en-US"/>
              <a:pPr eaLnBrk="1" hangingPunct="1">
                <a:spcBef>
                  <a:spcPct val="0"/>
                </a:spcBef>
              </a:pPr>
              <a:t>65</a:t>
            </a:fld>
            <a:endParaRPr lang="en-US" altLang="en-US"/>
          </a:p>
        </p:txBody>
      </p:sp>
    </p:spTree>
    <p:extLst>
      <p:ext uri="{BB962C8B-B14F-4D97-AF65-F5344CB8AC3E}">
        <p14:creationId xmlns:p14="http://schemas.microsoft.com/office/powerpoint/2010/main" val="30499243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979C3F6-8FFF-494D-B0FC-1A2941B1E2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941B268-B26A-4FC3-9585-298A91B21EDE}" type="slidenum">
              <a:rPr lang="en-US" altLang="en-US"/>
              <a:pPr>
                <a:spcBef>
                  <a:spcPct val="0"/>
                </a:spcBef>
              </a:pPr>
              <a:t>66</a:t>
            </a:fld>
            <a:endParaRPr lang="en-US" altLang="en-US"/>
          </a:p>
        </p:txBody>
      </p:sp>
      <p:sp>
        <p:nvSpPr>
          <p:cNvPr id="34819" name="Rectangle 2">
            <a:extLst>
              <a:ext uri="{FF2B5EF4-FFF2-40B4-BE49-F238E27FC236}">
                <a16:creationId xmlns:a16="http://schemas.microsoft.com/office/drawing/2014/main" id="{39B412AE-E23F-4763-BF36-4F5BB2873290}"/>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DFAEE2BC-C869-481F-B53E-338361663B88}"/>
              </a:ext>
            </a:extLst>
          </p:cNvPr>
          <p:cNvSpPr>
            <a:spLocks noGrp="1" noChangeArrowheads="1"/>
          </p:cNvSpPr>
          <p:nvPr>
            <p:ph type="body" idx="1"/>
          </p:nvPr>
        </p:nvSpPr>
        <p:spPr>
          <a:xfrm>
            <a:off x="937966" y="4490032"/>
            <a:ext cx="5158811"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photo shows a ladder with a 2x4 used to repair the </a:t>
            </a:r>
            <a:r>
              <a:rPr lang="en-US" altLang="en-US" dirty="0" err="1">
                <a:latin typeface="Arial" panose="020B0604020202020204" pitchFamily="34" charset="0"/>
              </a:rPr>
              <a:t>siderail</a:t>
            </a:r>
            <a:r>
              <a:rPr lang="en-US" altLang="en-US" dirty="0">
                <a:latin typeface="Arial" panose="020B0604020202020204" pitchFamily="34" charset="0"/>
              </a:rPr>
              <a:t>, which is not permitted.  Ladders that are damaged must be tagged and removed from service.  Also, notice the lumber used to support the bottom step.</a:t>
            </a:r>
          </a:p>
        </p:txBody>
      </p:sp>
    </p:spTree>
    <p:extLst>
      <p:ext uri="{BB962C8B-B14F-4D97-AF65-F5344CB8AC3E}">
        <p14:creationId xmlns:p14="http://schemas.microsoft.com/office/powerpoint/2010/main" val="32561697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979C3F6-8FFF-494D-B0FC-1A2941B1E2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941B268-B26A-4FC3-9585-298A91B21EDE}" type="slidenum">
              <a:rPr lang="en-US" altLang="en-US"/>
              <a:pPr>
                <a:spcBef>
                  <a:spcPct val="0"/>
                </a:spcBef>
              </a:pPr>
              <a:t>67</a:t>
            </a:fld>
            <a:endParaRPr lang="en-US" altLang="en-US"/>
          </a:p>
        </p:txBody>
      </p:sp>
      <p:sp>
        <p:nvSpPr>
          <p:cNvPr id="34819" name="Rectangle 2">
            <a:extLst>
              <a:ext uri="{FF2B5EF4-FFF2-40B4-BE49-F238E27FC236}">
                <a16:creationId xmlns:a16="http://schemas.microsoft.com/office/drawing/2014/main" id="{39B412AE-E23F-4763-BF36-4F5BB2873290}"/>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DFAEE2BC-C869-481F-B53E-338361663B88}"/>
              </a:ext>
            </a:extLst>
          </p:cNvPr>
          <p:cNvSpPr>
            <a:spLocks noGrp="1" noChangeArrowheads="1"/>
          </p:cNvSpPr>
          <p:nvPr>
            <p:ph type="body" idx="1"/>
          </p:nvPr>
        </p:nvSpPr>
        <p:spPr>
          <a:xfrm>
            <a:off x="937966" y="4490032"/>
            <a:ext cx="5158811"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 slide shows a photo of a damaged ladder </a:t>
            </a:r>
            <a:r>
              <a:rPr lang="en-US" altLang="en-US" dirty="0" err="1">
                <a:latin typeface="Arial" panose="020B0604020202020204" pitchFamily="34" charset="0"/>
              </a:rPr>
              <a:t>siderail</a:t>
            </a:r>
            <a:r>
              <a:rPr lang="en-US" altLang="en-US" dirty="0">
                <a:latin typeface="Arial" panose="020B0604020202020204" pitchFamily="34" charset="0"/>
              </a:rPr>
              <a:t>. This ladder should be tagged and removed from service.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Source: http://osha.oregon.gov/OSHAResourceNewsletter/2013/08-2013/images/ladder/fig-03.jpg</a:t>
            </a:r>
          </a:p>
        </p:txBody>
      </p:sp>
    </p:spTree>
    <p:extLst>
      <p:ext uri="{BB962C8B-B14F-4D97-AF65-F5344CB8AC3E}">
        <p14:creationId xmlns:p14="http://schemas.microsoft.com/office/powerpoint/2010/main" val="35524093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A3AE8143-AC4F-460F-8884-1A258BA55571}"/>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BF82A122-A333-4DBD-9778-140F02834D6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Ladder manufacturers must affix labels which show warnings, duty rating and discuss proper set-up.</a:t>
            </a:r>
          </a:p>
        </p:txBody>
      </p:sp>
      <p:sp>
        <p:nvSpPr>
          <p:cNvPr id="36868" name="Slide Number Placeholder 3">
            <a:extLst>
              <a:ext uri="{FF2B5EF4-FFF2-40B4-BE49-F238E27FC236}">
                <a16:creationId xmlns:a16="http://schemas.microsoft.com/office/drawing/2014/main" id="{BDAF3876-5A4D-43E6-A513-29ADA1F0AF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FFC5FC-3A30-4193-9A2C-A425ECA3C5D2}" type="slidenum">
              <a:rPr lang="en-US" altLang="en-US"/>
              <a:pPr>
                <a:spcBef>
                  <a:spcPct val="0"/>
                </a:spcBef>
              </a:pPr>
              <a:t>68</a:t>
            </a:fld>
            <a:endParaRPr lang="en-US" altLang="en-US"/>
          </a:p>
        </p:txBody>
      </p:sp>
    </p:spTree>
    <p:extLst>
      <p:ext uri="{BB962C8B-B14F-4D97-AF65-F5344CB8AC3E}">
        <p14:creationId xmlns:p14="http://schemas.microsoft.com/office/powerpoint/2010/main" val="24292824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1D315C3A-223F-42DD-81F2-88B4B1264A82}"/>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2F38E8F6-F86F-4BF4-AA3A-CABF5CF6CD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Avoid setting up ladders in a high traffic area or barricaded areas. Do not use metal or aluminum ladders near electrical lines. Additionally, ladders must be placed on stable and level surfaces. </a:t>
            </a:r>
          </a:p>
        </p:txBody>
      </p:sp>
      <p:sp>
        <p:nvSpPr>
          <p:cNvPr id="40964" name="Slide Number Placeholder 3">
            <a:extLst>
              <a:ext uri="{FF2B5EF4-FFF2-40B4-BE49-F238E27FC236}">
                <a16:creationId xmlns:a16="http://schemas.microsoft.com/office/drawing/2014/main" id="{A40AECE2-20F5-4C4D-A47A-38D2CB8A07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FB94507-07AA-45F4-8193-401A2216C17B}" type="slidenum">
              <a:rPr lang="en-US" altLang="en-US"/>
              <a:pPr>
                <a:spcBef>
                  <a:spcPct val="0"/>
                </a:spcBef>
              </a:pPr>
              <a:t>69</a:t>
            </a:fld>
            <a:endParaRPr lang="en-US" altLang="en-US"/>
          </a:p>
        </p:txBody>
      </p:sp>
    </p:spTree>
    <p:extLst>
      <p:ext uri="{BB962C8B-B14F-4D97-AF65-F5344CB8AC3E}">
        <p14:creationId xmlns:p14="http://schemas.microsoft.com/office/powerpoint/2010/main" val="24719359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A good rule of thumb to determine if the ladder is at the proper pitch is to stand at the base of the ladder and extend your arms. If you can touch the ladder while standing straight up the pitch is approximately 4:1.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70</a:t>
            </a:fld>
            <a:endParaRPr lang="en-US"/>
          </a:p>
        </p:txBody>
      </p:sp>
    </p:spTree>
    <p:extLst>
      <p:ext uri="{BB962C8B-B14F-4D97-AF65-F5344CB8AC3E}">
        <p14:creationId xmlns:p14="http://schemas.microsoft.com/office/powerpoint/2010/main" val="39425595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61D6644F-0B4E-4447-B19B-8B82BB0F2D6B}"/>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E35E586E-CBC0-467A-927D-C379E5F949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Discuss</a:t>
            </a:r>
            <a:r>
              <a:rPr lang="en-US" altLang="en-US" dirty="0">
                <a:latin typeface="Arial" panose="020B0604020202020204" pitchFamily="34" charset="0"/>
              </a:rPr>
              <a:t> the unsafe work practices utilized in this photo. A worker is shown climbing an extension ladder leaning against a residential home under construction at an improper pitch. </a:t>
            </a:r>
            <a:endParaRPr lang="en-US" altLang="en-US" b="1" dirty="0">
              <a:latin typeface="Arial" panose="020B0604020202020204" pitchFamily="34" charset="0"/>
            </a:endParaRPr>
          </a:p>
        </p:txBody>
      </p:sp>
      <p:sp>
        <p:nvSpPr>
          <p:cNvPr id="45060" name="Slide Number Placeholder 3">
            <a:extLst>
              <a:ext uri="{FF2B5EF4-FFF2-40B4-BE49-F238E27FC236}">
                <a16:creationId xmlns:a16="http://schemas.microsoft.com/office/drawing/2014/main" id="{9510E131-099C-4E27-9013-12459C7D09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BFABF11-3AA3-43B6-BF94-D2FED008DAD2}" type="slidenum">
              <a:rPr lang="en-US" altLang="en-US"/>
              <a:pPr>
                <a:spcBef>
                  <a:spcPct val="0"/>
                </a:spcBef>
              </a:pPr>
              <a:t>71</a:t>
            </a:fld>
            <a:endParaRPr lang="en-US" altLang="en-US"/>
          </a:p>
        </p:txBody>
      </p:sp>
    </p:spTree>
    <p:extLst>
      <p:ext uri="{BB962C8B-B14F-4D97-AF65-F5344CB8AC3E}">
        <p14:creationId xmlns:p14="http://schemas.microsoft.com/office/powerpoint/2010/main" val="6374295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A ladder is shown at an improper angle. Additionally, a stepladder is shown without being fully opened.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72</a:t>
            </a:fld>
            <a:endParaRPr lang="en-US" altLang="en-US"/>
          </a:p>
        </p:txBody>
      </p:sp>
    </p:spTree>
    <p:extLst>
      <p:ext uri="{BB962C8B-B14F-4D97-AF65-F5344CB8AC3E}">
        <p14:creationId xmlns:p14="http://schemas.microsoft.com/office/powerpoint/2010/main" val="28927002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A job-made wooden ladder is shown over a floor opening. Floor openings should be properly secured with a cover suitable to handle 2-times the maximum intended load.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73</a:t>
            </a:fld>
            <a:endParaRPr lang="en-US" altLang="en-US"/>
          </a:p>
        </p:txBody>
      </p:sp>
    </p:spTree>
    <p:extLst>
      <p:ext uri="{BB962C8B-B14F-4D97-AF65-F5344CB8AC3E}">
        <p14:creationId xmlns:p14="http://schemas.microsoft.com/office/powerpoint/2010/main" val="103331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2BCC764-F0D6-438E-98E1-DF41B5516EA4}" type="slidenum">
              <a:rPr lang="en-US" altLang="en-US"/>
              <a:pPr>
                <a:spcBef>
                  <a:spcPct val="0"/>
                </a:spcBef>
              </a:pPr>
              <a:t>9</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xfrm>
            <a:off x="937966" y="4490032"/>
            <a:ext cx="5158811"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Discuss the learning objectives for Section 1. Elaborate on the 5 key learning objectives. Allow time for attendees to read and understand what will be taught during the first section and take time to answer any questions.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7083554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72B28DF-523B-47F4-86C7-1D46134B3EB3}"/>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D084F29A-23CF-40B2-9BFB-1D4266DD0A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Stepladders are only to be used in an opened and locked position. Do not use a stepladder leaning against a structure or in a folded position. </a:t>
            </a:r>
          </a:p>
        </p:txBody>
      </p:sp>
      <p:sp>
        <p:nvSpPr>
          <p:cNvPr id="49156" name="Slide Number Placeholder 3">
            <a:extLst>
              <a:ext uri="{FF2B5EF4-FFF2-40B4-BE49-F238E27FC236}">
                <a16:creationId xmlns:a16="http://schemas.microsoft.com/office/drawing/2014/main" id="{00B06C9E-179C-4294-AA95-47BA5D2E6F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3FE557B-AB0A-427B-AB42-BB29D772B459}" type="slidenum">
              <a:rPr lang="en-US" altLang="en-US"/>
              <a:pPr>
                <a:spcBef>
                  <a:spcPct val="0"/>
                </a:spcBef>
              </a:pPr>
              <a:t>74</a:t>
            </a:fld>
            <a:endParaRPr lang="en-US" altLang="en-US"/>
          </a:p>
        </p:txBody>
      </p:sp>
    </p:spTree>
    <p:extLst>
      <p:ext uri="{BB962C8B-B14F-4D97-AF65-F5344CB8AC3E}">
        <p14:creationId xmlns:p14="http://schemas.microsoft.com/office/powerpoint/2010/main" val="6617420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72B28DF-523B-47F4-86C7-1D46134B3EB3}"/>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D084F29A-23CF-40B2-9BFB-1D4266DD0A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Never stand on the top 2 rungs of a stepladder as you are at a higher risk to lose your balance and fall.</a:t>
            </a:r>
          </a:p>
        </p:txBody>
      </p:sp>
      <p:sp>
        <p:nvSpPr>
          <p:cNvPr id="49156" name="Slide Number Placeholder 3">
            <a:extLst>
              <a:ext uri="{FF2B5EF4-FFF2-40B4-BE49-F238E27FC236}">
                <a16:creationId xmlns:a16="http://schemas.microsoft.com/office/drawing/2014/main" id="{00B06C9E-179C-4294-AA95-47BA5D2E6F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3FE557B-AB0A-427B-AB42-BB29D772B459}" type="slidenum">
              <a:rPr lang="en-US" altLang="en-US"/>
              <a:pPr>
                <a:spcBef>
                  <a:spcPct val="0"/>
                </a:spcBef>
              </a:pPr>
              <a:t>76</a:t>
            </a:fld>
            <a:endParaRPr lang="en-US" altLang="en-US"/>
          </a:p>
        </p:txBody>
      </p:sp>
    </p:spTree>
    <p:extLst>
      <p:ext uri="{BB962C8B-B14F-4D97-AF65-F5344CB8AC3E}">
        <p14:creationId xmlns:p14="http://schemas.microsoft.com/office/powerpoint/2010/main" val="36790856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These photos show employees improperly using stepladders. One worker is shown using a stepladder in a leaning position and the other worker is shown on the top rung of a stepladder.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77</a:t>
            </a:fld>
            <a:endParaRPr lang="en-US" altLang="en-US"/>
          </a:p>
        </p:txBody>
      </p:sp>
    </p:spTree>
    <p:extLst>
      <p:ext uri="{BB962C8B-B14F-4D97-AF65-F5344CB8AC3E}">
        <p14:creationId xmlns:p14="http://schemas.microsoft.com/office/powerpoint/2010/main" val="12920667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EEA0ECC4-AF88-472D-BFE1-D38446AA5E17}"/>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5A16C89-5F7D-4F2B-B99D-2DF9F76815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Ladders should be secured at the top and bottom to prevent movement or displacement. The base of an extension ladder must be secured by using the feet on the ladder or by other effective means. </a:t>
            </a:r>
          </a:p>
        </p:txBody>
      </p:sp>
      <p:sp>
        <p:nvSpPr>
          <p:cNvPr id="55300" name="Slide Number Placeholder 3">
            <a:extLst>
              <a:ext uri="{FF2B5EF4-FFF2-40B4-BE49-F238E27FC236}">
                <a16:creationId xmlns:a16="http://schemas.microsoft.com/office/drawing/2014/main" id="{59534C51-97B7-4569-8204-3DD63B657B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F689F0-24C0-462D-84DA-5A69D8CFBE36}" type="slidenum">
              <a:rPr lang="en-US" altLang="en-US"/>
              <a:pPr>
                <a:spcBef>
                  <a:spcPct val="0"/>
                </a:spcBef>
              </a:pPr>
              <a:t>78</a:t>
            </a:fld>
            <a:endParaRPr lang="en-US" altLang="en-US"/>
          </a:p>
        </p:txBody>
      </p:sp>
    </p:spTree>
    <p:extLst>
      <p:ext uri="{BB962C8B-B14F-4D97-AF65-F5344CB8AC3E}">
        <p14:creationId xmlns:p14="http://schemas.microsoft.com/office/powerpoint/2010/main" val="12648986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EC5599A0-8083-42C5-946E-BC4EE6D5321E}"/>
              </a:ext>
            </a:extLst>
          </p:cNvPr>
          <p:cNvSpPr>
            <a:spLocks noGrp="1" noRot="1" noChangeAspect="1" noTextEdit="1"/>
          </p:cNvSpPr>
          <p:nvPr>
            <p:ph type="sldImg"/>
          </p:nvPr>
        </p:nvSpPr>
        <p:spPr>
          <a:ln/>
        </p:spPr>
      </p:sp>
      <p:sp>
        <p:nvSpPr>
          <p:cNvPr id="57347" name="Notes Placeholder 2">
            <a:extLst>
              <a:ext uri="{FF2B5EF4-FFF2-40B4-BE49-F238E27FC236}">
                <a16:creationId xmlns:a16="http://schemas.microsoft.com/office/drawing/2014/main" id="{215CE354-98C5-4040-8529-A646F8C77F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These photos show two types of ways to secure ladders at the top to prevent displacement. The photo on the left shows a brace or bracket system and the photo on the right shows a chain. </a:t>
            </a:r>
          </a:p>
        </p:txBody>
      </p:sp>
      <p:sp>
        <p:nvSpPr>
          <p:cNvPr id="57348" name="Slide Number Placeholder 3">
            <a:extLst>
              <a:ext uri="{FF2B5EF4-FFF2-40B4-BE49-F238E27FC236}">
                <a16:creationId xmlns:a16="http://schemas.microsoft.com/office/drawing/2014/main" id="{BEC7A511-0320-455E-BE34-F8BE0A0F8E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66B3FBD-F855-4CBE-8789-82EED43CFC8F}" type="slidenum">
              <a:rPr lang="en-US" altLang="en-US"/>
              <a:pPr>
                <a:spcBef>
                  <a:spcPct val="0"/>
                </a:spcBef>
              </a:pPr>
              <a:t>79</a:t>
            </a:fld>
            <a:endParaRPr lang="en-US" altLang="en-US"/>
          </a:p>
        </p:txBody>
      </p:sp>
    </p:spTree>
    <p:extLst>
      <p:ext uri="{BB962C8B-B14F-4D97-AF65-F5344CB8AC3E}">
        <p14:creationId xmlns:p14="http://schemas.microsoft.com/office/powerpoint/2010/main" val="13386363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0C3112E2-F35C-4FBD-B86A-B89709CE9125}"/>
              </a:ext>
            </a:extLst>
          </p:cNvPr>
          <p:cNvSpPr>
            <a:spLocks noGrp="1" noRot="1" noChangeAspect="1" noTextEdit="1"/>
          </p:cNvSpPr>
          <p:nvPr>
            <p:ph type="sldImg"/>
          </p:nvPr>
        </p:nvSpPr>
        <p:spPr>
          <a:ln/>
        </p:spPr>
      </p:sp>
      <p:sp>
        <p:nvSpPr>
          <p:cNvPr id="59395" name="Notes Placeholder 2">
            <a:extLst>
              <a:ext uri="{FF2B5EF4-FFF2-40B4-BE49-F238E27FC236}">
                <a16:creationId xmlns:a16="http://schemas.microsoft.com/office/drawing/2014/main" id="{E83C654E-7997-40CB-A0CC-E1C3B63DF1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These photos show examples of ways to secure ladders at the bottom or base. Beyond securing the feet of a ladder into the ground, you can also use an anchor type device, as shown on the photos. </a:t>
            </a:r>
          </a:p>
        </p:txBody>
      </p:sp>
      <p:sp>
        <p:nvSpPr>
          <p:cNvPr id="59396" name="Slide Number Placeholder 3">
            <a:extLst>
              <a:ext uri="{FF2B5EF4-FFF2-40B4-BE49-F238E27FC236}">
                <a16:creationId xmlns:a16="http://schemas.microsoft.com/office/drawing/2014/main" id="{BFC5B7F4-66D7-4C3C-9385-1C55C6FA0E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CC856A1-2B83-4CAF-87F4-1A30EB923225}" type="slidenum">
              <a:rPr lang="en-US" altLang="en-US"/>
              <a:pPr>
                <a:spcBef>
                  <a:spcPct val="0"/>
                </a:spcBef>
              </a:pPr>
              <a:t>80</a:t>
            </a:fld>
            <a:endParaRPr lang="en-US" altLang="en-US"/>
          </a:p>
        </p:txBody>
      </p:sp>
    </p:spTree>
    <p:extLst>
      <p:ext uri="{BB962C8B-B14F-4D97-AF65-F5344CB8AC3E}">
        <p14:creationId xmlns:p14="http://schemas.microsoft.com/office/powerpoint/2010/main" val="26681063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1B893ACF-9652-439F-9038-3246B05395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6785401-84AD-4108-A03F-6004E45DC49A}" type="slidenum">
              <a:rPr lang="en-US" altLang="en-US"/>
              <a:pPr>
                <a:spcBef>
                  <a:spcPct val="0"/>
                </a:spcBef>
              </a:pPr>
              <a:t>81</a:t>
            </a:fld>
            <a:endParaRPr lang="en-US" altLang="en-US"/>
          </a:p>
        </p:txBody>
      </p:sp>
      <p:sp>
        <p:nvSpPr>
          <p:cNvPr id="63491" name="Rectangle 2">
            <a:extLst>
              <a:ext uri="{FF2B5EF4-FFF2-40B4-BE49-F238E27FC236}">
                <a16:creationId xmlns:a16="http://schemas.microsoft.com/office/drawing/2014/main" id="{C3890B3B-6A31-42E9-AB5B-473B69825256}"/>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73372D82-15A5-4249-84CD-37278AE3A66A}"/>
              </a:ext>
            </a:extLst>
          </p:cNvPr>
          <p:cNvSpPr>
            <a:spLocks noGrp="1" noChangeArrowheads="1"/>
          </p:cNvSpPr>
          <p:nvPr>
            <p:ph type="body" idx="1"/>
          </p:nvPr>
        </p:nvSpPr>
        <p:spPr>
          <a:xfrm>
            <a:off x="937966" y="4490032"/>
            <a:ext cx="5158811"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Arial" panose="020B0604020202020204" pitchFamily="34" charset="0"/>
              </a:rPr>
              <a:t>On loose soil or a soft base, dig feet into the ground.</a:t>
            </a:r>
            <a:r>
              <a:rPr lang="en-US" altLang="en-US" sz="1600" dirty="0">
                <a:latin typeface="Arial" panose="020B0604020202020204" pitchFamily="34" charset="0"/>
              </a:rPr>
              <a:t> The feet should face outward and dig into the ground to prevent the ladder from kicking out.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6926896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9536F484-2E55-4FFC-9A33-51B8C4CB4A2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8C59A1B-7E9C-4D39-A821-29AF196450FF}" type="slidenum">
              <a:rPr lang="en-US" altLang="en-US"/>
              <a:pPr>
                <a:spcBef>
                  <a:spcPct val="0"/>
                </a:spcBef>
              </a:pPr>
              <a:t>82</a:t>
            </a:fld>
            <a:endParaRPr lang="en-US" altLang="en-US"/>
          </a:p>
        </p:txBody>
      </p:sp>
      <p:sp>
        <p:nvSpPr>
          <p:cNvPr id="65539" name="Rectangle 2">
            <a:extLst>
              <a:ext uri="{FF2B5EF4-FFF2-40B4-BE49-F238E27FC236}">
                <a16:creationId xmlns:a16="http://schemas.microsoft.com/office/drawing/2014/main" id="{CD82077E-9016-4F31-97BF-47BC480B5DE8}"/>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4C1541F0-80D8-4FD3-9DF6-B6D0278F254C}"/>
              </a:ext>
            </a:extLst>
          </p:cNvPr>
          <p:cNvSpPr>
            <a:spLocks noGrp="1" noChangeArrowheads="1"/>
          </p:cNvSpPr>
          <p:nvPr>
            <p:ph type="body" idx="1"/>
          </p:nvPr>
        </p:nvSpPr>
        <p:spPr>
          <a:xfrm>
            <a:off x="937966" y="4490032"/>
            <a:ext cx="5158811" cy="42527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Arial" panose="020B0604020202020204" pitchFamily="34" charset="0"/>
              </a:rPr>
              <a:t>On a firm base, set feet level and on the rubber pads. You can also install a kick-plate or have someone hold the ladder to prevent it from slipping out when in use.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5503006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photo shows improper and unsafe ways to stabilize a ladder on an uneven surface. In these photos buckets are used on stairs to assist in leveling a ladder. This is an unsafe practice and is against OSHA regulations, specifically those found in 29 CFR 1926.1053.</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E61D0C-2543-4D67-92CF-737C295AD84D}" type="slidenum">
              <a:rPr lang="en-US" altLang="en-US"/>
              <a:pPr>
                <a:spcBef>
                  <a:spcPct val="0"/>
                </a:spcBef>
              </a:pPr>
              <a:t>83</a:t>
            </a:fld>
            <a:endParaRPr lang="en-US" altLang="en-US"/>
          </a:p>
        </p:txBody>
      </p:sp>
    </p:spTree>
    <p:extLst>
      <p:ext uri="{BB962C8B-B14F-4D97-AF65-F5344CB8AC3E}">
        <p14:creationId xmlns:p14="http://schemas.microsoft.com/office/powerpoint/2010/main" val="4653941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To assist in leveling ladders on uneven surfaces, you should use an approved ladder leveling accessory; an example of which is shown in the slide. </a:t>
            </a: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84</a:t>
            </a:fld>
            <a:endParaRPr lang="en-US" altLang="en-US"/>
          </a:p>
        </p:txBody>
      </p:sp>
    </p:spTree>
    <p:extLst>
      <p:ext uri="{BB962C8B-B14F-4D97-AF65-F5344CB8AC3E}">
        <p14:creationId xmlns:p14="http://schemas.microsoft.com/office/powerpoint/2010/main" val="4148152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latin typeface="Arial" panose="020B0604020202020204" pitchFamily="34" charset="0"/>
              </a:rPr>
              <a:t>Briefly discuss the fall hazards present in the picture shown. We will discuss these hazards in greater detail throughout the course of this presentation.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10</a:t>
            </a:fld>
            <a:endParaRPr lang="en-US"/>
          </a:p>
        </p:txBody>
      </p:sp>
    </p:spTree>
    <p:extLst>
      <p:ext uri="{BB962C8B-B14F-4D97-AF65-F5344CB8AC3E}">
        <p14:creationId xmlns:p14="http://schemas.microsoft.com/office/powerpoint/2010/main" val="38125853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250-lb weight rating.</a:t>
            </a:r>
          </a:p>
          <a:p>
            <a:pPr marL="171450" indent="-171450">
              <a:buFontTx/>
              <a:buChar char="-"/>
            </a:pPr>
            <a:r>
              <a:rPr lang="en-US" dirty="0"/>
              <a:t>4, 5 and 6 ft. models</a:t>
            </a:r>
          </a:p>
          <a:p>
            <a:pPr marL="171450" indent="-171450">
              <a:buFontTx/>
              <a:buChar char="-"/>
            </a:pPr>
            <a:r>
              <a:rPr lang="en-US" dirty="0"/>
              <a:t>Lightweight, slim profile </a:t>
            </a:r>
          </a:p>
        </p:txBody>
      </p:sp>
      <p:sp>
        <p:nvSpPr>
          <p:cNvPr id="4" name="Slide Number Placeholder 3"/>
          <p:cNvSpPr>
            <a:spLocks noGrp="1"/>
          </p:cNvSpPr>
          <p:nvPr>
            <p:ph type="sldNum" sz="quarter" idx="10"/>
          </p:nvPr>
        </p:nvSpPr>
        <p:spPr/>
        <p:txBody>
          <a:bodyPr/>
          <a:lstStyle/>
          <a:p>
            <a:fld id="{B81ED52B-E31C-4633-9C0F-3F1E6FA0A1CC}" type="slidenum">
              <a:rPr lang="en-US" smtClean="0"/>
              <a:t>85</a:t>
            </a:fld>
            <a:endParaRPr lang="en-US"/>
          </a:p>
        </p:txBody>
      </p:sp>
    </p:spTree>
    <p:extLst>
      <p:ext uri="{BB962C8B-B14F-4D97-AF65-F5344CB8AC3E}">
        <p14:creationId xmlns:p14="http://schemas.microsoft.com/office/powerpoint/2010/main" val="3041397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Made from high-strength fiberglass-resin composite. </a:t>
            </a:r>
          </a:p>
          <a:p>
            <a:pPr marL="171450" indent="-171450">
              <a:buFontTx/>
              <a:buChar char="-"/>
            </a:pPr>
            <a:r>
              <a:rPr lang="en-US" dirty="0"/>
              <a:t>Non-conductive.</a:t>
            </a:r>
          </a:p>
          <a:p>
            <a:pPr marL="171450" indent="-171450">
              <a:buFontTx/>
              <a:buChar char="-"/>
            </a:pPr>
            <a:r>
              <a:rPr lang="en-US" dirty="0"/>
              <a:t>Worker is protected from full enclosed work platform. </a:t>
            </a:r>
          </a:p>
          <a:p>
            <a:pPr marL="171450" indent="-171450">
              <a:buFontTx/>
              <a:buChar char="-"/>
            </a:pPr>
            <a:r>
              <a:rPr lang="en-US" dirty="0"/>
              <a:t>Can work hands free within their workspace. </a:t>
            </a:r>
          </a:p>
        </p:txBody>
      </p:sp>
      <p:sp>
        <p:nvSpPr>
          <p:cNvPr id="4" name="Slide Number Placeholder 3"/>
          <p:cNvSpPr>
            <a:spLocks noGrp="1"/>
          </p:cNvSpPr>
          <p:nvPr>
            <p:ph type="sldNum" sz="quarter" idx="10"/>
          </p:nvPr>
        </p:nvSpPr>
        <p:spPr/>
        <p:txBody>
          <a:bodyPr/>
          <a:lstStyle/>
          <a:p>
            <a:fld id="{B81ED52B-E31C-4633-9C0F-3F1E6FA0A1CC}" type="slidenum">
              <a:rPr lang="en-US" smtClean="0"/>
              <a:t>86</a:t>
            </a:fld>
            <a:endParaRPr lang="en-US"/>
          </a:p>
        </p:txBody>
      </p:sp>
    </p:spTree>
    <p:extLst>
      <p:ext uri="{BB962C8B-B14F-4D97-AF65-F5344CB8AC3E}">
        <p14:creationId xmlns:p14="http://schemas.microsoft.com/office/powerpoint/2010/main" val="81721892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Work safely on uneven terrain.</a:t>
            </a:r>
          </a:p>
          <a:p>
            <a:pPr marL="171450" indent="-171450">
              <a:buFontTx/>
              <a:buChar char="-"/>
            </a:pPr>
            <a:r>
              <a:rPr lang="en-US" dirty="0"/>
              <a:t>Wide-based.</a:t>
            </a:r>
          </a:p>
          <a:p>
            <a:pPr marL="171450" indent="-171450">
              <a:buFontTx/>
              <a:buChar char="-"/>
            </a:pPr>
            <a:r>
              <a:rPr lang="en-US" dirty="0"/>
              <a:t>Multi-height extension ladder.</a:t>
            </a:r>
          </a:p>
        </p:txBody>
      </p:sp>
      <p:sp>
        <p:nvSpPr>
          <p:cNvPr id="4" name="Slide Number Placeholder 3"/>
          <p:cNvSpPr>
            <a:spLocks noGrp="1"/>
          </p:cNvSpPr>
          <p:nvPr>
            <p:ph type="sldNum" sz="quarter" idx="10"/>
          </p:nvPr>
        </p:nvSpPr>
        <p:spPr/>
        <p:txBody>
          <a:bodyPr/>
          <a:lstStyle/>
          <a:p>
            <a:fld id="{B81ED52B-E31C-4633-9C0F-3F1E6FA0A1CC}" type="slidenum">
              <a:rPr lang="en-US" smtClean="0"/>
              <a:t>87</a:t>
            </a:fld>
            <a:endParaRPr lang="en-US"/>
          </a:p>
        </p:txBody>
      </p:sp>
    </p:spTree>
    <p:extLst>
      <p:ext uri="{BB962C8B-B14F-4D97-AF65-F5344CB8AC3E}">
        <p14:creationId xmlns:p14="http://schemas.microsoft.com/office/powerpoint/2010/main" val="39922154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Offers a leveling outrigger system that doubles the width of the ladder’s base while increasing its side-tip stability.</a:t>
            </a:r>
          </a:p>
          <a:p>
            <a:pPr marL="171450" indent="-171450">
              <a:buFontTx/>
              <a:buChar char="-"/>
            </a:pPr>
            <a:r>
              <a:rPr lang="en-US" dirty="0"/>
              <a:t>Very light compared to other extension ladders.</a:t>
            </a:r>
          </a:p>
          <a:p>
            <a:pPr marL="171450" indent="-171450">
              <a:buFontTx/>
              <a:buChar char="-"/>
            </a:pPr>
            <a:r>
              <a:rPr lang="en-US" dirty="0"/>
              <a:t>This model features a side to side bubble level and front-to-back angle indicator, which assists in setting up the ladder safely.</a:t>
            </a:r>
          </a:p>
          <a:p>
            <a:pPr marL="0" indent="0">
              <a:buFontTx/>
              <a:buNone/>
            </a:pPr>
            <a:endParaRPr lang="en-US" dirty="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88</a:t>
            </a:fld>
            <a:endParaRPr lang="en-US"/>
          </a:p>
        </p:txBody>
      </p:sp>
    </p:spTree>
    <p:extLst>
      <p:ext uri="{BB962C8B-B14F-4D97-AF65-F5344CB8AC3E}">
        <p14:creationId xmlns:p14="http://schemas.microsoft.com/office/powerpoint/2010/main" val="1958594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When working from a ladder:</a:t>
            </a:r>
          </a:p>
          <a:p>
            <a:pPr marL="174708" indent="-174708">
              <a:buFont typeface="Arial" panose="020B0604020202020204" pitchFamily="34" charset="0"/>
              <a:buChar char="•"/>
            </a:pPr>
            <a:r>
              <a:rPr lang="en-US" altLang="en-US" dirty="0"/>
              <a:t>Face the ladder when </a:t>
            </a:r>
            <a:r>
              <a:rPr lang="en-US" altLang="en-US" i="1" dirty="0"/>
              <a:t>ascending</a:t>
            </a:r>
            <a:r>
              <a:rPr lang="en-US" altLang="en-US" dirty="0"/>
              <a:t> </a:t>
            </a:r>
            <a:r>
              <a:rPr lang="en-US" altLang="en-US" u="sng" dirty="0"/>
              <a:t>or</a:t>
            </a:r>
            <a:r>
              <a:rPr lang="en-US" altLang="en-US" dirty="0"/>
              <a:t> </a:t>
            </a:r>
            <a:r>
              <a:rPr lang="en-US" altLang="en-US" i="1" dirty="0"/>
              <a:t>descending.</a:t>
            </a:r>
          </a:p>
          <a:p>
            <a:pPr marL="174708" indent="-174708">
              <a:buFont typeface="Arial" panose="020B0604020202020204" pitchFamily="34" charset="0"/>
              <a:buChar char="•"/>
            </a:pPr>
            <a:r>
              <a:rPr lang="en-US" altLang="en-US" dirty="0"/>
              <a:t>Keep your body centered on the ladder.</a:t>
            </a:r>
          </a:p>
          <a:p>
            <a:pPr marL="174708" indent="-174708">
              <a:buFont typeface="Arial" panose="020B0604020202020204" pitchFamily="34" charset="0"/>
              <a:buChar char="•"/>
            </a:pPr>
            <a:r>
              <a:rPr lang="en-US" altLang="en-US" dirty="0"/>
              <a:t>Never let your belt buckle pass either ladder side-rail.</a:t>
            </a:r>
          </a:p>
          <a:p>
            <a:endParaRPr lang="en-US" altLang="en-US" dirty="0">
              <a:latin typeface="Arial" panose="020B0604020202020204" pitchFamily="34" charset="0"/>
            </a:endParaRP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89</a:t>
            </a:fld>
            <a:endParaRPr lang="en-US" altLang="en-US"/>
          </a:p>
        </p:txBody>
      </p:sp>
    </p:spTree>
    <p:extLst>
      <p:ext uri="{BB962C8B-B14F-4D97-AF65-F5344CB8AC3E}">
        <p14:creationId xmlns:p14="http://schemas.microsoft.com/office/powerpoint/2010/main" val="37661034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When working from ladders it is important to maintain three points of contact when ascending or descending a ladder. In the photo, a worker is shown with both feet firmly affixed to the ladder and also one hand used as support.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from http://www.orosha.org/resource-newsletter/2013/08-2013/Feat01.html#.VLKkbSvF9qU</a:t>
            </a: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90</a:t>
            </a:fld>
            <a:endParaRPr lang="en-US" altLang="en-US"/>
          </a:p>
        </p:txBody>
      </p:sp>
    </p:spTree>
    <p:extLst>
      <p:ext uri="{BB962C8B-B14F-4D97-AF65-F5344CB8AC3E}">
        <p14:creationId xmlns:p14="http://schemas.microsoft.com/office/powerpoint/2010/main" val="33833022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Recap important ladder safety tips:</a:t>
            </a:r>
          </a:p>
          <a:p>
            <a:pPr marL="174708" indent="-174708">
              <a:buFont typeface="Arial" panose="020B0604020202020204" pitchFamily="34" charset="0"/>
              <a:buChar char="•"/>
            </a:pPr>
            <a:r>
              <a:rPr lang="en-US" altLang="en-US" dirty="0"/>
              <a:t>Maintain three points of contact when ascending or descending ladder.</a:t>
            </a:r>
          </a:p>
          <a:p>
            <a:pPr marL="174708" indent="-174708">
              <a:buFont typeface="Arial" panose="020B0604020202020204" pitchFamily="34" charset="0"/>
              <a:buChar char="•"/>
            </a:pPr>
            <a:r>
              <a:rPr lang="en-US" altLang="en-US" dirty="0"/>
              <a:t>Secure the ladder at the top or bottom. </a:t>
            </a:r>
          </a:p>
          <a:p>
            <a:pPr marL="174708" indent="-174708">
              <a:buFont typeface="Arial" panose="020B0604020202020204" pitchFamily="34" charset="0"/>
              <a:buChar char="•"/>
            </a:pPr>
            <a:r>
              <a:rPr lang="en-US" altLang="en-US" dirty="0"/>
              <a:t>Extend the ladder at least 3 feet above the level being accessed.</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91</a:t>
            </a:fld>
            <a:endParaRPr lang="en-US" altLang="en-US"/>
          </a:p>
        </p:txBody>
      </p:sp>
    </p:spTree>
    <p:extLst>
      <p:ext uri="{BB962C8B-B14F-4D97-AF65-F5344CB8AC3E}">
        <p14:creationId xmlns:p14="http://schemas.microsoft.com/office/powerpoint/2010/main" val="35299357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Recap important ladder safety tips:</a:t>
            </a:r>
          </a:p>
          <a:p>
            <a:pPr marL="174708" indent="-174708">
              <a:buFont typeface="Arial" panose="020B0604020202020204" pitchFamily="34" charset="0"/>
              <a:buChar char="•"/>
            </a:pPr>
            <a:r>
              <a:rPr lang="en-US" altLang="en-US" dirty="0"/>
              <a:t>Do not overreach when working from the ladder. </a:t>
            </a:r>
          </a:p>
          <a:p>
            <a:pPr marL="174708" indent="-174708">
              <a:buFont typeface="Arial" panose="020B0604020202020204" pitchFamily="34" charset="0"/>
              <a:buChar char="•"/>
            </a:pPr>
            <a:r>
              <a:rPr lang="en-US" altLang="en-US" dirty="0"/>
              <a:t>Do not stand on the top two rungs of a stepladder. </a:t>
            </a:r>
          </a:p>
          <a:p>
            <a:pPr marL="174708" indent="-174708">
              <a:buFont typeface="Arial" panose="020B0604020202020204" pitchFamily="34" charset="0"/>
              <a:buChar char="•"/>
            </a:pPr>
            <a:r>
              <a:rPr lang="en-US" altLang="en-US" dirty="0"/>
              <a:t>Do not allow another person on a ladder at any given time, unless you are using a double-cleated ladder that is intended for two-way traffic.</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92</a:t>
            </a:fld>
            <a:endParaRPr lang="en-US" altLang="en-US"/>
          </a:p>
        </p:txBody>
      </p:sp>
    </p:spTree>
    <p:extLst>
      <p:ext uri="{BB962C8B-B14F-4D97-AF65-F5344CB8AC3E}">
        <p14:creationId xmlns:p14="http://schemas.microsoft.com/office/powerpoint/2010/main" val="9803966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175ED4CE-1D9A-45DF-A518-7E8DE36D0DC9}"/>
              </a:ext>
            </a:extLst>
          </p:cNvPr>
          <p:cNvSpPr>
            <a:spLocks noGrp="1" noRot="1" noChangeAspect="1" noTextEdit="1"/>
          </p:cNvSpPr>
          <p:nvPr>
            <p:ph type="sldImg"/>
          </p:nvPr>
        </p:nvSpPr>
        <p:spPr>
          <a:ln/>
        </p:spPr>
      </p:sp>
      <p:sp>
        <p:nvSpPr>
          <p:cNvPr id="69635" name="Notes Placeholder 2">
            <a:extLst>
              <a:ext uri="{FF2B5EF4-FFF2-40B4-BE49-F238E27FC236}">
                <a16:creationId xmlns:a16="http://schemas.microsoft.com/office/drawing/2014/main" id="{FDB10928-020C-483F-9CAB-8DBA20AEB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Recap important ladder safety tips:</a:t>
            </a:r>
          </a:p>
          <a:p>
            <a:pPr marL="174708" indent="-174708">
              <a:spcBef>
                <a:spcPct val="0"/>
              </a:spcBef>
              <a:spcAft>
                <a:spcPts val="815"/>
              </a:spcAft>
              <a:buFont typeface="Arial" panose="020B0604020202020204" pitchFamily="34" charset="0"/>
              <a:buChar char="•"/>
            </a:pPr>
            <a:r>
              <a:rPr lang="en-US" altLang="en-US" dirty="0">
                <a:ea typeface="ＭＳ Ｐゴシック" panose="020B0600070205080204" pitchFamily="34" charset="-128"/>
              </a:rPr>
              <a:t>Do not carry anything that may cause loss of balance.</a:t>
            </a:r>
          </a:p>
          <a:p>
            <a:pPr marL="174708" indent="-174708">
              <a:spcBef>
                <a:spcPct val="0"/>
              </a:spcBef>
              <a:spcAft>
                <a:spcPts val="815"/>
              </a:spcAft>
              <a:buFont typeface="Arial" panose="020B0604020202020204" pitchFamily="34" charset="0"/>
              <a:buChar char="•"/>
            </a:pPr>
            <a:r>
              <a:rPr lang="en-US" altLang="en-US" dirty="0">
                <a:ea typeface="ＭＳ Ｐゴシック" panose="020B0600070205080204" pitchFamily="34" charset="-128"/>
              </a:rPr>
              <a:t>Consider using rope to raise/lower material.</a:t>
            </a:r>
          </a:p>
          <a:p>
            <a:pPr marL="174708" indent="-174708">
              <a:spcBef>
                <a:spcPct val="0"/>
              </a:spcBef>
              <a:spcAft>
                <a:spcPts val="815"/>
              </a:spcAft>
              <a:buFont typeface="Arial" panose="020B0604020202020204" pitchFamily="34" charset="0"/>
              <a:buChar char="•"/>
            </a:pPr>
            <a:r>
              <a:rPr lang="en-US" altLang="en-US" dirty="0">
                <a:ea typeface="ＭＳ Ｐゴシック" panose="020B0600070205080204" pitchFamily="34" charset="-128"/>
              </a:rPr>
              <a:t>Do not stand on top 2 rungs of stepladder.</a:t>
            </a:r>
          </a:p>
          <a:p>
            <a:pPr marL="174708" indent="-174708">
              <a:spcBef>
                <a:spcPct val="0"/>
              </a:spcBef>
              <a:spcAft>
                <a:spcPts val="815"/>
              </a:spcAft>
              <a:buFont typeface="Arial" panose="020B0604020202020204" pitchFamily="34" charset="0"/>
              <a:buChar char="•"/>
            </a:pPr>
            <a:r>
              <a:rPr lang="en-US" altLang="en-US" dirty="0">
                <a:ea typeface="ＭＳ Ｐゴシック" panose="020B0600070205080204" pitchFamily="34" charset="-128"/>
              </a:rPr>
              <a:t>Use a pulley system to get materials to your working level.</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69636" name="Slide Number Placeholder 3">
            <a:extLst>
              <a:ext uri="{FF2B5EF4-FFF2-40B4-BE49-F238E27FC236}">
                <a16:creationId xmlns:a16="http://schemas.microsoft.com/office/drawing/2014/main" id="{C9EA33F2-87E5-43FE-8093-4AEDD7CCEA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2926F3-13E5-4D5E-91BC-DE8A1154295A}" type="slidenum">
              <a:rPr lang="en-US" altLang="en-US"/>
              <a:pPr>
                <a:spcBef>
                  <a:spcPct val="0"/>
                </a:spcBef>
              </a:pPr>
              <a:t>93</a:t>
            </a:fld>
            <a:endParaRPr lang="en-US" altLang="en-US"/>
          </a:p>
        </p:txBody>
      </p:sp>
    </p:spTree>
    <p:extLst>
      <p:ext uri="{BB962C8B-B14F-4D97-AF65-F5344CB8AC3E}">
        <p14:creationId xmlns:p14="http://schemas.microsoft.com/office/powerpoint/2010/main" val="114731033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E52225-E8E4-4D17-A44E-888BD7B181A7}" type="slidenum">
              <a:rPr lang="en-US" altLang="en-US"/>
              <a:pPr>
                <a:spcBef>
                  <a:spcPct val="0"/>
                </a:spcBef>
              </a:pPr>
              <a:t>95</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material was produced under grant number SH-31198-SH7 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SH-05122-SH9 from the Occupational Safety and Health Administration, U.S. </a:t>
            </a:r>
            <a:r>
              <a:rPr lang="en-US" altLang="en-US">
                <a:latin typeface="Arial" panose="020B0604020202020204" pitchFamily="34" charset="0"/>
              </a:rPr>
              <a:t>Department of Labor.</a:t>
            </a:r>
            <a:endParaRPr lang="en-US" altLang="en-US" dirty="0">
              <a:latin typeface="Arial" panose="020B0604020202020204" pitchFamily="34" charset="0"/>
            </a:endParaRPr>
          </a:p>
        </p:txBody>
      </p:sp>
    </p:spTree>
    <p:extLst>
      <p:ext uri="{BB962C8B-B14F-4D97-AF65-F5344CB8AC3E}">
        <p14:creationId xmlns:p14="http://schemas.microsoft.com/office/powerpoint/2010/main" val="3479951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57066" indent="-291179">
              <a:spcBef>
                <a:spcPct val="30000"/>
              </a:spcBef>
              <a:defRPr sz="1200">
                <a:solidFill>
                  <a:schemeClr val="tx1"/>
                </a:solidFill>
                <a:latin typeface="Arial" panose="020B0604020202020204" pitchFamily="34" charset="0"/>
              </a:defRPr>
            </a:lvl2pPr>
            <a:lvl3pPr marL="1164717" indent="-232943">
              <a:spcBef>
                <a:spcPct val="30000"/>
              </a:spcBef>
              <a:defRPr sz="1200">
                <a:solidFill>
                  <a:schemeClr val="tx1"/>
                </a:solidFill>
                <a:latin typeface="Arial" panose="020B0604020202020204" pitchFamily="34" charset="0"/>
              </a:defRPr>
            </a:lvl3pPr>
            <a:lvl4pPr marL="1630604" indent="-232943">
              <a:spcBef>
                <a:spcPct val="30000"/>
              </a:spcBef>
              <a:defRPr sz="1200">
                <a:solidFill>
                  <a:schemeClr val="tx1"/>
                </a:solidFill>
                <a:latin typeface="Arial" panose="020B0604020202020204" pitchFamily="34" charset="0"/>
              </a:defRPr>
            </a:lvl4pPr>
            <a:lvl5pPr marL="2096491" indent="-232943">
              <a:spcBef>
                <a:spcPct val="30000"/>
              </a:spcBef>
              <a:defRPr sz="1200">
                <a:solidFill>
                  <a:schemeClr val="tx1"/>
                </a:solidFill>
                <a:latin typeface="Arial" panose="020B0604020202020204" pitchFamily="34" charset="0"/>
              </a:defRPr>
            </a:lvl5pPr>
            <a:lvl6pPr marL="2562377" indent="-232943" eaLnBrk="0" fontAlgn="base" hangingPunct="0">
              <a:spcBef>
                <a:spcPct val="30000"/>
              </a:spcBef>
              <a:spcAft>
                <a:spcPct val="0"/>
              </a:spcAft>
              <a:defRPr sz="1200">
                <a:solidFill>
                  <a:schemeClr val="tx1"/>
                </a:solidFill>
                <a:latin typeface="Arial" panose="020B0604020202020204" pitchFamily="34" charset="0"/>
              </a:defRPr>
            </a:lvl6pPr>
            <a:lvl7pPr marL="3028264" indent="-232943" eaLnBrk="0" fontAlgn="base" hangingPunct="0">
              <a:spcBef>
                <a:spcPct val="30000"/>
              </a:spcBef>
              <a:spcAft>
                <a:spcPct val="0"/>
              </a:spcAft>
              <a:defRPr sz="1200">
                <a:solidFill>
                  <a:schemeClr val="tx1"/>
                </a:solidFill>
                <a:latin typeface="Arial" panose="020B0604020202020204" pitchFamily="34" charset="0"/>
              </a:defRPr>
            </a:lvl7pPr>
            <a:lvl8pPr marL="3494151" indent="-232943" eaLnBrk="0" fontAlgn="base" hangingPunct="0">
              <a:spcBef>
                <a:spcPct val="30000"/>
              </a:spcBef>
              <a:spcAft>
                <a:spcPct val="0"/>
              </a:spcAft>
              <a:defRPr sz="1200">
                <a:solidFill>
                  <a:schemeClr val="tx1"/>
                </a:solidFill>
                <a:latin typeface="Arial" panose="020B0604020202020204" pitchFamily="34" charset="0"/>
              </a:defRPr>
            </a:lvl8pPr>
            <a:lvl9pPr marL="3960038" indent="-23294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2397281-1700-42A8-8A51-B300C8C726D2}" type="slidenum">
              <a:rPr lang="en-US" altLang="en-US"/>
              <a:pPr>
                <a:spcBef>
                  <a:spcPct val="0"/>
                </a:spcBef>
              </a:pPr>
              <a:t>11</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Discuss the goals of the course, including:</a:t>
            </a:r>
          </a:p>
          <a:p>
            <a:pPr marL="465887" indent="-465887">
              <a:buFont typeface="Arial" panose="020B0604020202020204" pitchFamily="34" charset="0"/>
              <a:buChar char="•"/>
            </a:pPr>
            <a:r>
              <a:rPr lang="en-US" altLang="en-US" sz="2900" dirty="0"/>
              <a:t>Understand how to identify, correct or eliminate fall hazards on your job sites.</a:t>
            </a:r>
          </a:p>
          <a:p>
            <a:pPr marL="465887" indent="-465887">
              <a:buFont typeface="Arial" panose="020B0604020202020204" pitchFamily="34" charset="0"/>
              <a:buChar char="•"/>
            </a:pPr>
            <a:r>
              <a:rPr lang="en-US" altLang="en-US" sz="2900" dirty="0"/>
              <a:t>Understand the regulatory requirements to protect and train workers to prevent falls on home building job sites.</a:t>
            </a:r>
          </a:p>
          <a:p>
            <a:pPr marL="465887" indent="-465887">
              <a:buFont typeface="Arial" panose="020B0604020202020204" pitchFamily="34" charset="0"/>
              <a:buChar char="•"/>
            </a:pPr>
            <a:r>
              <a:rPr lang="en-US" altLang="en-US" sz="2900" dirty="0"/>
              <a:t>Gain a more thorough understanding of OSHA regulations applicable to home building.</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6407817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B4DEDD-830B-4A55-A1B8-303B3D140E49}" type="slidenum">
              <a:rPr lang="en-US" altLang="en-US"/>
              <a:pPr>
                <a:spcBef>
                  <a:spcPct val="0"/>
                </a:spcBef>
              </a:pPr>
              <a:t>96</a:t>
            </a:fld>
            <a:endParaRPr lang="en-US" altLang="en-US"/>
          </a:p>
        </p:txBody>
      </p:sp>
    </p:spTree>
    <p:extLst>
      <p:ext uri="{BB962C8B-B14F-4D97-AF65-F5344CB8AC3E}">
        <p14:creationId xmlns:p14="http://schemas.microsoft.com/office/powerpoint/2010/main" val="383172218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Note that the these</a:t>
            </a:r>
            <a:r>
              <a:rPr lang="en-US" altLang="en-US" baseline="0" dirty="0">
                <a:latin typeface="Arial" panose="020B0604020202020204" pitchFamily="34" charset="0"/>
              </a:rPr>
              <a:t> materials are copyrighted by the </a:t>
            </a:r>
            <a:r>
              <a:rPr lang="en-US" dirty="0">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a:t>
            </a:r>
            <a:r>
              <a:rPr lang="en-US" baseline="0" dirty="0">
                <a:latin typeface="Arial" panose="020B0604020202020204" pitchFamily="34" charset="0"/>
                <a:cs typeface="Arial" panose="020B0604020202020204" pitchFamily="34" charset="0"/>
              </a:rPr>
              <a:t> with the terms on the slide.</a:t>
            </a:r>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97</a:t>
            </a:fld>
            <a:endParaRPr lang="en-US"/>
          </a:p>
        </p:txBody>
      </p:sp>
    </p:spTree>
    <p:extLst>
      <p:ext uri="{BB962C8B-B14F-4D97-AF65-F5344CB8AC3E}">
        <p14:creationId xmlns:p14="http://schemas.microsoft.com/office/powerpoint/2010/main" val="34268759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Discuss the learning objectives for Section 3.  In this section we will address ladder</a:t>
            </a:r>
            <a:r>
              <a:rPr lang="en-US" altLang="en-US" baseline="0" dirty="0">
                <a:latin typeface="Arial" panose="020B0604020202020204" pitchFamily="34" charset="0"/>
              </a:rPr>
              <a:t> and scaffold safety, including</a:t>
            </a:r>
            <a:r>
              <a:rPr lang="en-US" altLang="en-US" dirty="0">
                <a:latin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latin typeface="Arial" panose="020B0604020202020204" pitchFamily="34" charset="0"/>
              </a:rPr>
              <a:t>Identify safety requirements and practices for scaffolding, including aerial lifts.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98</a:t>
            </a:fld>
            <a:endParaRPr lang="en-US"/>
          </a:p>
        </p:txBody>
      </p:sp>
    </p:spTree>
    <p:extLst>
      <p:ext uri="{BB962C8B-B14F-4D97-AF65-F5344CB8AC3E}">
        <p14:creationId xmlns:p14="http://schemas.microsoft.com/office/powerpoint/2010/main" val="24148093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A3EB8D90-5E99-4466-AF69-75C79FCDFC6D}"/>
              </a:ext>
            </a:extLst>
          </p:cNvPr>
          <p:cNvSpPr>
            <a:spLocks noGrp="1" noRot="1" noChangeAspect="1" noTextEdit="1"/>
          </p:cNvSpPr>
          <p:nvPr>
            <p:ph type="sldImg"/>
          </p:nvPr>
        </p:nvSpPr>
        <p:spPr>
          <a:ln/>
        </p:spPr>
      </p:sp>
      <p:sp>
        <p:nvSpPr>
          <p:cNvPr id="77827" name="Notes Placeholder 2">
            <a:extLst>
              <a:ext uri="{FF2B5EF4-FFF2-40B4-BE49-F238E27FC236}">
                <a16:creationId xmlns:a16="http://schemas.microsoft.com/office/drawing/2014/main" id="{D685148D-8D2F-4CC5-A3B1-BF8356F2DF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latin typeface="Arial" panose="020B0604020202020204" pitchFamily="34" charset="0"/>
              </a:rPr>
              <a:t>A safer alternative to working from a ladder is to use interior and exterior scaffolding or aerial lifts. </a:t>
            </a:r>
          </a:p>
        </p:txBody>
      </p:sp>
      <p:sp>
        <p:nvSpPr>
          <p:cNvPr id="77828" name="Slide Number Placeholder 3">
            <a:extLst>
              <a:ext uri="{FF2B5EF4-FFF2-40B4-BE49-F238E27FC236}">
                <a16:creationId xmlns:a16="http://schemas.microsoft.com/office/drawing/2014/main" id="{173785A7-1A43-4B63-8E68-319B64962A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8DE66CE-39CA-49F1-BE82-6998C4E098EE}" type="slidenum">
              <a:rPr lang="en-US" altLang="en-US"/>
              <a:pPr>
                <a:spcBef>
                  <a:spcPct val="0"/>
                </a:spcBef>
              </a:pPr>
              <a:t>100</a:t>
            </a:fld>
            <a:endParaRPr lang="en-US" altLang="en-US"/>
          </a:p>
        </p:txBody>
      </p:sp>
    </p:spTree>
    <p:extLst>
      <p:ext uri="{BB962C8B-B14F-4D97-AF65-F5344CB8AC3E}">
        <p14:creationId xmlns:p14="http://schemas.microsoft.com/office/powerpoint/2010/main" val="248068135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There are three basic types of scaffolding, including:</a:t>
            </a:r>
          </a:p>
          <a:p>
            <a:pPr marL="171450" indent="-171450">
              <a:buFont typeface="Arial" panose="020B0604020202020204" pitchFamily="34" charset="0"/>
              <a:buChar char="•"/>
            </a:pPr>
            <a:r>
              <a:rPr lang="en-US" altLang="en-US" dirty="0">
                <a:ea typeface="ＭＳ Ｐゴシック" panose="020B0600070205080204" pitchFamily="34" charset="-128"/>
              </a:rPr>
              <a:t>Supported scaffold</a:t>
            </a:r>
          </a:p>
          <a:p>
            <a:pPr marL="171450" indent="-171450">
              <a:buFont typeface="Arial" panose="020B0604020202020204" pitchFamily="34" charset="0"/>
              <a:buChar char="•"/>
            </a:pPr>
            <a:r>
              <a:rPr lang="en-US" altLang="en-US" dirty="0">
                <a:ea typeface="ＭＳ Ｐゴシック" panose="020B0600070205080204" pitchFamily="34" charset="-128"/>
              </a:rPr>
              <a:t>Suspended scaffold</a:t>
            </a:r>
          </a:p>
          <a:p>
            <a:pPr marL="171450" indent="-171450">
              <a:buFont typeface="Arial" panose="020B0604020202020204" pitchFamily="34" charset="0"/>
              <a:buChar char="•"/>
            </a:pPr>
            <a:r>
              <a:rPr lang="en-US" altLang="en-US" dirty="0">
                <a:ea typeface="ＭＳ Ｐゴシック" panose="020B0600070205080204" pitchFamily="34" charset="-128"/>
              </a:rPr>
              <a:t>Aerial lifts</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101</a:t>
            </a:fld>
            <a:endParaRPr lang="en-US"/>
          </a:p>
        </p:txBody>
      </p:sp>
    </p:spTree>
    <p:extLst>
      <p:ext uri="{BB962C8B-B14F-4D97-AF65-F5344CB8AC3E}">
        <p14:creationId xmlns:p14="http://schemas.microsoft.com/office/powerpoint/2010/main" val="21005743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competent person plays an important role when working on or around scaffolds. A competent person is:</a:t>
            </a:r>
          </a:p>
          <a:p>
            <a:pPr marL="171450" indent="-171450">
              <a:buFont typeface="Arial" panose="020B0604020202020204" pitchFamily="34" charset="0"/>
              <a:buChar char="•"/>
            </a:pPr>
            <a:r>
              <a:rPr lang="en-US" altLang="en-US" dirty="0">
                <a:ea typeface="ＭＳ Ｐゴシック" panose="020B0600070205080204" pitchFamily="34" charset="-128"/>
              </a:rPr>
              <a:t>Designated by the employer.</a:t>
            </a:r>
          </a:p>
          <a:p>
            <a:pPr marL="171450" indent="-171450">
              <a:buFont typeface="Arial" panose="020B0604020202020204" pitchFamily="34" charset="0"/>
              <a:buChar char="•"/>
            </a:pPr>
            <a:r>
              <a:rPr lang="en-US" altLang="en-US" dirty="0">
                <a:ea typeface="ＭＳ Ｐゴシック" panose="020B0600070205080204" pitchFamily="34" charset="-128"/>
              </a:rPr>
              <a:t>Has the knowledge and experience required to identify existing and predictable hazards.</a:t>
            </a:r>
          </a:p>
          <a:p>
            <a:pPr marL="171450" indent="-171450">
              <a:buFont typeface="Arial" panose="020B0604020202020204" pitchFamily="34" charset="0"/>
              <a:buChar char="•"/>
            </a:pPr>
            <a:r>
              <a:rPr lang="en-US" altLang="en-US" dirty="0">
                <a:ea typeface="ＭＳ Ｐゴシック" panose="020B0600070205080204" pitchFamily="34" charset="-128"/>
              </a:rPr>
              <a:t>Has authority to eliminate unsafe working conditions.</a:t>
            </a:r>
          </a:p>
          <a:p>
            <a:pPr marL="171450" indent="-171450">
              <a:buFont typeface="Arial" panose="020B0604020202020204" pitchFamily="34" charset="0"/>
              <a:buChar char="•"/>
            </a:pPr>
            <a:r>
              <a:rPr lang="en-US" altLang="en-US" dirty="0">
                <a:ea typeface="ＭＳ Ｐゴシック" panose="020B0600070205080204" pitchFamily="34" charset="-128"/>
              </a:rPr>
              <a:t>Has authority to stop work if unsafe conditions exists.</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102</a:t>
            </a:fld>
            <a:endParaRPr lang="en-US"/>
          </a:p>
        </p:txBody>
      </p:sp>
    </p:spTree>
    <p:extLst>
      <p:ext uri="{BB962C8B-B14F-4D97-AF65-F5344CB8AC3E}">
        <p14:creationId xmlns:p14="http://schemas.microsoft.com/office/powerpoint/2010/main" val="11208831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competent person is responsible to:</a:t>
            </a:r>
          </a:p>
          <a:p>
            <a:pPr marL="171450" indent="-171450">
              <a:buFont typeface="Arial" panose="020B0604020202020204" pitchFamily="34" charset="0"/>
              <a:buChar char="•"/>
            </a:pPr>
            <a:r>
              <a:rPr lang="en-US" altLang="en-US" dirty="0">
                <a:ea typeface="ＭＳ Ｐゴシック" panose="020B0600070205080204" pitchFamily="34" charset="-128"/>
              </a:rPr>
              <a:t>Train employees who erect, dismantle, move, or alter scaffolds.</a:t>
            </a:r>
          </a:p>
          <a:p>
            <a:pPr marL="171450" indent="-171450">
              <a:buFont typeface="Arial" panose="020B0604020202020204" pitchFamily="34" charset="0"/>
              <a:buChar char="•"/>
            </a:pPr>
            <a:r>
              <a:rPr lang="en-US" altLang="en-US" dirty="0">
                <a:ea typeface="ＭＳ Ｐゴシック" panose="020B0600070205080204" pitchFamily="34" charset="-128"/>
              </a:rPr>
              <a:t>Determine if it is safe for employees to work on or from a scaffold during storms or high winds.</a:t>
            </a:r>
          </a:p>
          <a:p>
            <a:pPr marL="171450" indent="-171450">
              <a:buFont typeface="Arial" panose="020B0604020202020204" pitchFamily="34" charset="0"/>
              <a:buChar char="•"/>
            </a:pPr>
            <a:r>
              <a:rPr lang="en-US" altLang="en-US" dirty="0">
                <a:ea typeface="ＭＳ Ｐゴシック" panose="020B0600070205080204" pitchFamily="34" charset="-128"/>
              </a:rPr>
              <a:t>Inspect scaffolds and scaffold components for visible defects before each work shift. </a:t>
            </a:r>
          </a:p>
          <a:p>
            <a:endParaRPr lang="en-US" dirty="0"/>
          </a:p>
        </p:txBody>
      </p:sp>
      <p:sp>
        <p:nvSpPr>
          <p:cNvPr id="4" name="Slide Number Placeholder 3"/>
          <p:cNvSpPr>
            <a:spLocks noGrp="1"/>
          </p:cNvSpPr>
          <p:nvPr>
            <p:ph type="sldNum" sz="quarter" idx="10"/>
          </p:nvPr>
        </p:nvSpPr>
        <p:spPr/>
        <p:txBody>
          <a:bodyPr/>
          <a:lstStyle/>
          <a:p>
            <a:fld id="{B81ED52B-E31C-4633-9C0F-3F1E6FA0A1CC}" type="slidenum">
              <a:rPr lang="en-US" smtClean="0"/>
              <a:t>103</a:t>
            </a:fld>
            <a:endParaRPr lang="en-US"/>
          </a:p>
        </p:txBody>
      </p:sp>
    </p:spTree>
    <p:extLst>
      <p:ext uri="{BB962C8B-B14F-4D97-AF65-F5344CB8AC3E}">
        <p14:creationId xmlns:p14="http://schemas.microsoft.com/office/powerpoint/2010/main" val="316430839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29376D82-3EF8-4096-A546-2E0EDF8939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64D3571B-D217-43DC-9B84-5E2B60D927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Before each shift, and after any alterations, a competent person must inspect the scaffold for visible defects. Any defective parts must be immediately repaired.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courtesy of OSHA.</a:t>
            </a:r>
          </a:p>
        </p:txBody>
      </p:sp>
      <p:sp>
        <p:nvSpPr>
          <p:cNvPr id="113668" name="Slide Number Placeholder 3">
            <a:extLst>
              <a:ext uri="{FF2B5EF4-FFF2-40B4-BE49-F238E27FC236}">
                <a16:creationId xmlns:a16="http://schemas.microsoft.com/office/drawing/2014/main" id="{A1FE6C27-5E85-444B-A014-7F96113331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D096A93D-CF27-443A-BC35-089D3256ADFF}" type="slidenum">
              <a:rPr lang="en-US" altLang="en-US"/>
              <a:pPr eaLnBrk="1" hangingPunct="1">
                <a:spcBef>
                  <a:spcPct val="0"/>
                </a:spcBef>
              </a:pPr>
              <a:t>104</a:t>
            </a:fld>
            <a:endParaRPr lang="en-US" altLang="en-US"/>
          </a:p>
        </p:txBody>
      </p:sp>
    </p:spTree>
    <p:extLst>
      <p:ext uri="{BB962C8B-B14F-4D97-AF65-F5344CB8AC3E}">
        <p14:creationId xmlns:p14="http://schemas.microsoft.com/office/powerpoint/2010/main" val="113037809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CF1F25BE-9D05-409B-8E58-B89CB2CFC9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EF98EBE0-F2AD-431F-865C-6678207F75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 photo shows a fabricated frame scaffold.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4692" name="Slide Number Placeholder 3">
            <a:extLst>
              <a:ext uri="{FF2B5EF4-FFF2-40B4-BE49-F238E27FC236}">
                <a16:creationId xmlns:a16="http://schemas.microsoft.com/office/drawing/2014/main" id="{B47F3338-8007-487A-95A8-5F2647D1A2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1DCDC93-7BE6-4FE2-A5F0-06DE6C9D954E}" type="slidenum">
              <a:rPr lang="en-US" altLang="en-US"/>
              <a:pPr eaLnBrk="1" hangingPunct="1">
                <a:spcBef>
                  <a:spcPct val="0"/>
                </a:spcBef>
              </a:pPr>
              <a:t>105</a:t>
            </a:fld>
            <a:endParaRPr lang="en-US" altLang="en-US"/>
          </a:p>
        </p:txBody>
      </p:sp>
    </p:spTree>
    <p:extLst>
      <p:ext uri="{BB962C8B-B14F-4D97-AF65-F5344CB8AC3E}">
        <p14:creationId xmlns:p14="http://schemas.microsoft.com/office/powerpoint/2010/main" val="22423141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018A2BBF-4E2A-4F47-B629-AC01564A5A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F953E09A-A951-4CB8-B5F8-2EC644F827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 photo shows an example of a pump-jack scaffold.</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Photo provided by materials developed through a Susan Harwood Training Grant, a program of the US Department of Labor, Occupational Safety &amp; Health Administration. </a:t>
            </a:r>
          </a:p>
          <a:p>
            <a:endParaRPr lang="en-US" altLang="en-US" dirty="0">
              <a:ea typeface="ＭＳ Ｐゴシック" panose="020B0600070205080204" pitchFamily="34" charset="-128"/>
            </a:endParaRPr>
          </a:p>
        </p:txBody>
      </p:sp>
      <p:sp>
        <p:nvSpPr>
          <p:cNvPr id="115716" name="Slide Number Placeholder 3">
            <a:extLst>
              <a:ext uri="{FF2B5EF4-FFF2-40B4-BE49-F238E27FC236}">
                <a16:creationId xmlns:a16="http://schemas.microsoft.com/office/drawing/2014/main" id="{69D9AC31-4F9C-4EBB-A6AE-7C1F514924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6836C891-778F-44BB-BEB9-B6915A286018}" type="slidenum">
              <a:rPr lang="en-US" altLang="en-US"/>
              <a:pPr eaLnBrk="1" hangingPunct="1">
                <a:spcBef>
                  <a:spcPct val="0"/>
                </a:spcBef>
              </a:pPr>
              <a:t>106</a:t>
            </a:fld>
            <a:endParaRPr lang="en-US" altLang="en-US"/>
          </a:p>
        </p:txBody>
      </p:sp>
    </p:spTree>
    <p:extLst>
      <p:ext uri="{BB962C8B-B14F-4D97-AF65-F5344CB8AC3E}">
        <p14:creationId xmlns:p14="http://schemas.microsoft.com/office/powerpoint/2010/main" val="3918473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0"/>
            <a:ext cx="12191999" cy="6339155"/>
          </a:xfrm>
          <a:prstGeom prst="rect">
            <a:avLst/>
          </a:prstGeom>
        </p:spPr>
      </p:pic>
      <p:sp>
        <p:nvSpPr>
          <p:cNvPr id="2" name="Title 1"/>
          <p:cNvSpPr>
            <a:spLocks noGrp="1"/>
          </p:cNvSpPr>
          <p:nvPr>
            <p:ph type="ctrTitle"/>
          </p:nvPr>
        </p:nvSpPr>
        <p:spPr>
          <a:xfrm>
            <a:off x="1154955" y="1447800"/>
            <a:ext cx="8825658" cy="3329581"/>
          </a:xfrm>
        </p:spPr>
        <p:txBody>
          <a:bodyPr anchor="b"/>
          <a:lstStyle>
            <a:lvl1pPr>
              <a:defRPr sz="7200" b="1">
                <a:solidFill>
                  <a:schemeClr val="tx1"/>
                </a:solidFill>
                <a:effectLst>
                  <a:outerShdw blurRad="38100" dist="38100" dir="2700000" algn="tl">
                    <a:srgbClr val="000000">
                      <a:alpha val="43137"/>
                    </a:srgbClr>
                  </a:outerShdw>
                </a:effectLst>
              </a:defRPr>
            </a:lvl1pPr>
          </a:lstStyle>
          <a:p>
            <a:r>
              <a:rPr lang="en-US" dirty="0"/>
              <a:t>Click to edit Master title style</a:t>
            </a:r>
          </a:p>
        </p:txBody>
      </p:sp>
      <p:sp>
        <p:nvSpPr>
          <p:cNvPr id="3" name="Subtitle 2"/>
          <p:cNvSpPr>
            <a:spLocks noGrp="1"/>
          </p:cNvSpPr>
          <p:nvPr>
            <p:ph type="subTitle" idx="1"/>
          </p:nvPr>
        </p:nvSpPr>
        <p:spPr>
          <a:xfrm>
            <a:off x="1154955" y="4777380"/>
            <a:ext cx="8825658" cy="861420"/>
          </a:xfrm>
        </p:spPr>
        <p:txBody>
          <a:bodyPr anchor="t">
            <a:noAutofit/>
          </a:bodyPr>
          <a:lstStyle>
            <a:lvl1pPr marL="0" indent="0" algn="l">
              <a:buNone/>
              <a:defRPr sz="4000" cap="all">
                <a:solidFill>
                  <a:srgbClr val="C00000"/>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pic>
        <p:nvPicPr>
          <p:cNvPr id="2052" name="Picture 4" descr="Job-site Safety Institute"/>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27" name="Picture 26" descr="NAHB 2 Line CMYK.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Tree>
    <p:extLst>
      <p:ext uri="{BB962C8B-B14F-4D97-AF65-F5344CB8AC3E}">
        <p14:creationId xmlns:p14="http://schemas.microsoft.com/office/powerpoint/2010/main" val="855570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814BF-F05B-473D-8F66-A113CFE829BE}"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2070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atin typeface="Arial" panose="020B0604020202020204" pitchFamily="34" charset="0"/>
                <a:cs typeface="Arial" panose="020B0604020202020204" pitchFamily="34" charset="0"/>
              </a:defRPr>
            </a:lvl1pPr>
          </a:lstStyle>
          <a:p>
            <a:r>
              <a:rPr lang="en-US" dirty="0"/>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2716719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Tree>
    <p:extLst>
      <p:ext uri="{BB962C8B-B14F-4D97-AF65-F5344CB8AC3E}">
        <p14:creationId xmlns:p14="http://schemas.microsoft.com/office/powerpoint/2010/main" val="1562134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604707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585248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2310558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296025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1664179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066800"/>
          </a:xfrm>
        </p:spPr>
        <p:txBody>
          <a:bodyPr/>
          <a:lstStyle/>
          <a:p>
            <a:r>
              <a:rPr lang="en-US"/>
              <a:t>Click to edit Master title style</a:t>
            </a:r>
          </a:p>
        </p:txBody>
      </p:sp>
      <p:sp>
        <p:nvSpPr>
          <p:cNvPr id="3" name="Content Placeholder 2"/>
          <p:cNvSpPr>
            <a:spLocks noGrp="1"/>
          </p:cNvSpPr>
          <p:nvPr>
            <p:ph sz="half" idx="1"/>
          </p:nvPr>
        </p:nvSpPr>
        <p:spPr>
          <a:xfrm>
            <a:off x="609600" y="1600200"/>
            <a:ext cx="10972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3938589"/>
            <a:ext cx="10972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235E151-B4D6-49BC-A82A-406699C6BEA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70928C9-DF23-4872-8011-CEB7058C9D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D555E88-6001-492E-A745-0FDBFB78BBE3}"/>
              </a:ext>
            </a:extLst>
          </p:cNvPr>
          <p:cNvSpPr>
            <a:spLocks noGrp="1" noChangeArrowheads="1"/>
          </p:cNvSpPr>
          <p:nvPr>
            <p:ph type="sldNum" sz="quarter" idx="12"/>
          </p:nvPr>
        </p:nvSpPr>
        <p:spPr>
          <a:ln/>
        </p:spPr>
        <p:txBody>
          <a:bodyPr/>
          <a:lstStyle>
            <a:lvl1pPr>
              <a:defRPr/>
            </a:lvl1pPr>
          </a:lstStyle>
          <a:p>
            <a:pPr>
              <a:defRPr/>
            </a:pPr>
            <a:fld id="{AFCCCE6E-8D4F-4934-A375-785C50E58B53}" type="slidenum">
              <a:rPr lang="en-US" altLang="en-US"/>
              <a:pPr>
                <a:defRPr/>
              </a:pPr>
              <a:t>‹#›</a:t>
            </a:fld>
            <a:endParaRPr lang="en-US" altLang="en-US"/>
          </a:p>
        </p:txBody>
      </p:sp>
    </p:spTree>
    <p:extLst>
      <p:ext uri="{BB962C8B-B14F-4D97-AF65-F5344CB8AC3E}">
        <p14:creationId xmlns:p14="http://schemas.microsoft.com/office/powerpoint/2010/main" val="2023857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0668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10972800" cy="21859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9600" y="3938589"/>
            <a:ext cx="10972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202E4C3-7ED3-498C-B73F-948CE1A2D07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F5154D9-2A6B-44B5-94C0-4ECB19303F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3DE92A2-C399-493C-A7CA-B4926BE97FAB}"/>
              </a:ext>
            </a:extLst>
          </p:cNvPr>
          <p:cNvSpPr>
            <a:spLocks noGrp="1" noChangeArrowheads="1"/>
          </p:cNvSpPr>
          <p:nvPr>
            <p:ph type="sldNum" sz="quarter" idx="12"/>
          </p:nvPr>
        </p:nvSpPr>
        <p:spPr>
          <a:ln/>
        </p:spPr>
        <p:txBody>
          <a:bodyPr/>
          <a:lstStyle>
            <a:lvl1pPr>
              <a:defRPr/>
            </a:lvl1pPr>
          </a:lstStyle>
          <a:p>
            <a:pPr>
              <a:defRPr/>
            </a:pPr>
            <a:fld id="{99308AF1-8794-4EE1-966D-30C379AF32D9}" type="slidenum">
              <a:rPr lang="en-US" altLang="en-US"/>
              <a:pPr>
                <a:defRPr/>
              </a:pPr>
              <a:t>‹#›</a:t>
            </a:fld>
            <a:endParaRPr lang="en-US" altLang="en-US"/>
          </a:p>
        </p:txBody>
      </p:sp>
    </p:spTree>
    <p:extLst>
      <p:ext uri="{BB962C8B-B14F-4D97-AF65-F5344CB8AC3E}">
        <p14:creationId xmlns:p14="http://schemas.microsoft.com/office/powerpoint/2010/main" val="1135455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rgbClr val="FFC000"/>
              </a:buClr>
              <a:defRPr/>
            </a:lvl1pPr>
            <a:lvl2pPr>
              <a:buClr>
                <a:srgbClr val="FFC000"/>
              </a:buClr>
              <a:defRPr/>
            </a:lvl2pPr>
            <a:lvl3pPr>
              <a:buClr>
                <a:srgbClr val="FFC000"/>
              </a:buClr>
              <a:defRPr/>
            </a:lvl3pPr>
            <a:lvl4pPr>
              <a:buClr>
                <a:srgbClr val="FFC000"/>
              </a:buClr>
              <a:defRPr/>
            </a:lvl4pPr>
            <a:lvl5pPr>
              <a:buClr>
                <a:srgbClr val="FFC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0" y="0"/>
            <a:ext cx="12191999" cy="294951"/>
          </a:xfrm>
          <a:prstGeom prst="rect">
            <a:avLst/>
          </a:prstGeom>
        </p:spPr>
      </p:pic>
    </p:spTree>
    <p:extLst>
      <p:ext uri="{BB962C8B-B14F-4D97-AF65-F5344CB8AC3E}">
        <p14:creationId xmlns:p14="http://schemas.microsoft.com/office/powerpoint/2010/main" val="813775952"/>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0668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600201"/>
            <a:ext cx="5384800" cy="4525963"/>
          </a:xfrm>
        </p:spPr>
        <p:txBody>
          <a:bodyPr/>
          <a:lstStyle/>
          <a:p>
            <a:pPr lvl="0"/>
            <a:endParaRPr lang="en-US" noProof="0"/>
          </a:p>
        </p:txBody>
      </p:sp>
      <p:sp>
        <p:nvSpPr>
          <p:cNvPr id="5" name="Rectangle 4">
            <a:extLst>
              <a:ext uri="{FF2B5EF4-FFF2-40B4-BE49-F238E27FC236}">
                <a16:creationId xmlns:a16="http://schemas.microsoft.com/office/drawing/2014/main" id="{020159D0-8B3C-4DDF-A2BF-BA80FCB8CCB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61CE597-461A-4C16-91E3-7403E0F545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7C604C5-EBCF-4E6B-810D-D0D8EA481D84}"/>
              </a:ext>
            </a:extLst>
          </p:cNvPr>
          <p:cNvSpPr>
            <a:spLocks noGrp="1" noChangeArrowheads="1"/>
          </p:cNvSpPr>
          <p:nvPr>
            <p:ph type="sldNum" sz="quarter" idx="12"/>
          </p:nvPr>
        </p:nvSpPr>
        <p:spPr>
          <a:ln/>
        </p:spPr>
        <p:txBody>
          <a:bodyPr/>
          <a:lstStyle>
            <a:lvl1pPr>
              <a:defRPr/>
            </a:lvl1pPr>
          </a:lstStyle>
          <a:p>
            <a:pPr>
              <a:defRPr/>
            </a:pPr>
            <a:fld id="{30C8832A-E803-4D15-81DD-1A96B3863B36}" type="slidenum">
              <a:rPr lang="en-US" altLang="en-US"/>
              <a:pPr>
                <a:defRPr/>
              </a:pPr>
              <a:t>‹#›</a:t>
            </a:fld>
            <a:endParaRPr lang="en-US" altLang="en-US"/>
          </a:p>
        </p:txBody>
      </p:sp>
    </p:spTree>
    <p:extLst>
      <p:ext uri="{BB962C8B-B14F-4D97-AF65-F5344CB8AC3E}">
        <p14:creationId xmlns:p14="http://schemas.microsoft.com/office/powerpoint/2010/main" val="1803388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descr="House Blueprint" title="House Blueprint"/>
          <p:cNvPicPr>
            <a:picLocks noChangeAspect="1"/>
          </p:cNvPicPr>
          <p:nvPr userDrawn="1"/>
        </p:nvPicPr>
        <p:blipFill>
          <a:blip r:embed="rId2"/>
          <a:stretch>
            <a:fillRect/>
          </a:stretch>
        </p:blipFill>
        <p:spPr>
          <a:xfrm>
            <a:off x="1" y="0"/>
            <a:ext cx="12191999" cy="6339155"/>
          </a:xfrm>
          <a:prstGeom prst="rect">
            <a:avLst/>
          </a:prstGeom>
        </p:spPr>
      </p:pic>
      <p:pic>
        <p:nvPicPr>
          <p:cNvPr id="8" name="Picture 4" descr="Job-site Safety Institute logo" title="JSI Logo"/>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10" name="Picture 9" descr="National Association of Home Builders Logo" title="NAHB Logo"/>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
        <p:nvSpPr>
          <p:cNvPr id="2" name="Title 1"/>
          <p:cNvSpPr>
            <a:spLocks noGrp="1"/>
          </p:cNvSpPr>
          <p:nvPr>
            <p:ph type="title"/>
          </p:nvPr>
        </p:nvSpPr>
        <p:spPr>
          <a:xfrm>
            <a:off x="1154956" y="2861733"/>
            <a:ext cx="8825657" cy="1915647"/>
          </a:xfrm>
        </p:spPr>
        <p:txBody>
          <a:bodyPr anchor="b"/>
          <a:lstStyle>
            <a:lvl1pPr algn="l">
              <a:defRPr sz="7200" b="1" cap="none">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154955" y="4777381"/>
            <a:ext cx="8825658" cy="860400"/>
          </a:xfrm>
        </p:spPr>
        <p:txBody>
          <a:bodyPr anchor="t">
            <a:normAutofit/>
          </a:bodyPr>
          <a:lstStyle>
            <a:lvl1pPr marL="0" indent="0" algn="l" defTabSz="457200" rtl="0" eaLnBrk="1" latinLnBrk="0" hangingPunct="1">
              <a:spcBef>
                <a:spcPts val="1000"/>
              </a:spcBef>
              <a:spcAft>
                <a:spcPts val="0"/>
              </a:spcAft>
              <a:buClr>
                <a:srgbClr val="FFC000"/>
              </a:buClr>
              <a:buSzPct val="80000"/>
              <a:buFont typeface="Wingdings 3" charset="2"/>
              <a:buNone/>
              <a:defRPr lang="en-US" sz="4000" b="0" i="0" kern="1200" cap="all" dirty="0" smtClean="0">
                <a:solidFill>
                  <a:srgbClr val="C00000"/>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645924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69F814BF-F05B-473D-8F66-A113CFE829BE}"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525720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9F814BF-F05B-473D-8F66-A113CFE829BE}" type="datetimeFigureOut">
              <a:rPr lang="en-US" smtClean="0"/>
              <a:t>6/16/2020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933331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7" name="Date Placeholder 2"/>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9618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13439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4"/>
          <p:cNvSpPr>
            <a:spLocks noGrp="1"/>
          </p:cNvSpPr>
          <p:nvPr>
            <p:ph type="dt" sz="half" idx="10"/>
          </p:nvPr>
        </p:nvSpPr>
        <p:spPr/>
        <p:txBody>
          <a:bodyPr/>
          <a:lstStyle/>
          <a:p>
            <a:fld id="{69F814BF-F05B-473D-8F66-A113CFE829BE}" type="datetimeFigureOut">
              <a:rPr lang="en-US" smtClean="0"/>
              <a:t>6/16/2020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312059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9F814BF-F05B-473D-8F66-A113CFE829BE}"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C4F3C-585D-4FCE-9490-7E2447D97CC9}" type="slidenum">
              <a:rPr lang="en-US" smtClean="0"/>
              <a:t>‹#›</a:t>
            </a:fld>
            <a:endParaRPr lang="en-US"/>
          </a:p>
        </p:txBody>
      </p:sp>
    </p:spTree>
    <p:extLst>
      <p:ext uri="{BB962C8B-B14F-4D97-AF65-F5344CB8AC3E}">
        <p14:creationId xmlns:p14="http://schemas.microsoft.com/office/powerpoint/2010/main" val="78469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4.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pic>
        <p:nvPicPr>
          <p:cNvPr id="20" name="Picture 19"/>
          <p:cNvPicPr>
            <a:picLocks noChangeAspect="1"/>
          </p:cNvPicPr>
          <p:nvPr userDrawn="1"/>
        </p:nvPicPr>
        <p:blipFill>
          <a:blip r:embed="rId23"/>
          <a:stretch>
            <a:fillRect/>
          </a:stretch>
        </p:blipFill>
        <p:spPr>
          <a:xfrm>
            <a:off x="0" y="0"/>
            <a:ext cx="12191999" cy="294951"/>
          </a:xfrm>
          <a:prstGeom prst="rect">
            <a:avLst/>
          </a:prstGeom>
        </p:spPr>
      </p:pic>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9F814BF-F05B-473D-8F66-A113CFE829BE}" type="datetimeFigureOut">
              <a:rPr lang="en-US" smtClean="0"/>
              <a:t>6/16/2020</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6C4F3C-585D-4FCE-9490-7E2447D97CC9}" type="slidenum">
              <a:rPr lang="en-US" smtClean="0"/>
              <a:t>‹#›</a:t>
            </a:fld>
            <a:endParaRPr lang="en-US"/>
          </a:p>
        </p:txBody>
      </p:sp>
      <p:pic>
        <p:nvPicPr>
          <p:cNvPr id="22" name="Picture 21" descr="NAHB 2 Line CMYK.eps"/>
          <p:cNvPicPr>
            <a:picLocks noChangeAspect="1"/>
          </p:cNvPicPr>
          <p:nvPr userDrawn="1"/>
        </p:nvPicPr>
        <p:blipFill>
          <a:blip r:embed="rId24" cstate="email">
            <a:extLst>
              <a:ext uri="{28A0092B-C50C-407E-A947-70E740481C1C}">
                <a14:useLocalDpi xmlns:a14="http://schemas.microsoft.com/office/drawing/2010/main" val="0"/>
              </a:ext>
            </a:extLst>
          </a:blip>
          <a:stretch>
            <a:fillRect/>
          </a:stretch>
        </p:blipFill>
        <p:spPr>
          <a:xfrm>
            <a:off x="11209731" y="6114804"/>
            <a:ext cx="861268" cy="598285"/>
          </a:xfrm>
          <a:prstGeom prst="rect">
            <a:avLst/>
          </a:prstGeom>
        </p:spPr>
      </p:pic>
      <p:pic>
        <p:nvPicPr>
          <p:cNvPr id="24" name="Picture 23"/>
          <p:cNvPicPr>
            <a:picLocks noChangeAspect="1"/>
          </p:cNvPicPr>
          <p:nvPr userDrawn="1"/>
        </p:nvPicPr>
        <p:blipFill>
          <a:blip r:embed="rId25"/>
          <a:stretch>
            <a:fillRect/>
          </a:stretch>
        </p:blipFill>
        <p:spPr>
          <a:xfrm>
            <a:off x="10381526" y="6066678"/>
            <a:ext cx="591363" cy="688908"/>
          </a:xfrm>
          <a:prstGeom prst="rect">
            <a:avLst/>
          </a:prstGeom>
        </p:spPr>
      </p:pic>
    </p:spTree>
    <p:extLst>
      <p:ext uri="{BB962C8B-B14F-4D97-AF65-F5344CB8AC3E}">
        <p14:creationId xmlns:p14="http://schemas.microsoft.com/office/powerpoint/2010/main" val="31978603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Lst>
  <p:txStyles>
    <p:titleStyle>
      <a:lvl1pPr algn="l" defTabSz="457200" rtl="0" eaLnBrk="1" latinLnBrk="0" hangingPunct="1">
        <a:spcBef>
          <a:spcPct val="0"/>
        </a:spcBef>
        <a:buNone/>
        <a:defRPr sz="4200" b="0" i="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2.svg"/><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0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1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hyperlink" Target="file:///D:\Videos\Mason%20Scaffold%20MVI_2652.AVI" TargetMode="Externa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85.jpeg"/></Relationships>
</file>

<file path=ppt/slides/_rels/slide12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1.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2.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29.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3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97.jpeg"/></Relationships>
</file>

<file path=ppt/slides/_rels/slide13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49.xml"/><Relationship Id="rId1" Type="http://schemas.openxmlformats.org/officeDocument/2006/relationships/slideLayout" Target="../slideLayouts/slideLayout6.xml"/><Relationship Id="rId5" Type="http://schemas.openxmlformats.org/officeDocument/2006/relationships/image" Target="../media/image109.jpeg"/><Relationship Id="rId4" Type="http://schemas.openxmlformats.org/officeDocument/2006/relationships/image" Target="../media/image108.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7.wmf"/><Relationship Id="rId4" Type="http://schemas.openxmlformats.org/officeDocument/2006/relationships/oleObject" Target="../embeddings/oleObject1.bin"/></Relationships>
</file>

<file path=ppt/slides/_rels/slide17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64.xml"/><Relationship Id="rId1" Type="http://schemas.openxmlformats.org/officeDocument/2006/relationships/slideLayout" Target="../slideLayouts/slideLayout2.xml"/><Relationship Id="rId4" Type="http://schemas.openxmlformats.org/officeDocument/2006/relationships/image" Target="../media/image119.wmf"/></Relationships>
</file>

<file path=ppt/slides/_rels/slide17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5.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7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7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69.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25.png"/></Relationships>
</file>

<file path=ppt/slides/_rels/slide17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70.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79.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71.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7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29.jpeg"/></Relationships>
</file>

<file path=ppt/slides/_rels/slide181.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73.xml"/><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18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2.svg"/><Relationship Id="rId4" Type="http://schemas.openxmlformats.org/officeDocument/2006/relationships/image" Target="../media/image11.png"/></Relationships>
</file>

<file path=ppt/slides/_rels/slide190.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82.xml"/><Relationship Id="rId1" Type="http://schemas.openxmlformats.org/officeDocument/2006/relationships/slideLayout" Target="../slideLayouts/slideLayout6.xml"/><Relationship Id="rId4" Type="http://schemas.openxmlformats.org/officeDocument/2006/relationships/image" Target="../media/image139.jpeg"/></Relationships>
</file>

<file path=ppt/slides/_rels/slide191.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83.xml"/><Relationship Id="rId1" Type="http://schemas.openxmlformats.org/officeDocument/2006/relationships/slideLayout" Target="../slideLayouts/slideLayout2.xml"/><Relationship Id="rId4" Type="http://schemas.openxmlformats.org/officeDocument/2006/relationships/image" Target="../media/image141.jpeg"/></Relationships>
</file>

<file path=ppt/slides/_rels/slide19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91.xml"/><Relationship Id="rId1" Type="http://schemas.openxmlformats.org/officeDocument/2006/relationships/slideLayout" Target="../slideLayouts/slideLayout2.xml"/><Relationship Id="rId4" Type="http://schemas.openxmlformats.org/officeDocument/2006/relationships/image" Target="../media/image148.pn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0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96.xml"/><Relationship Id="rId1" Type="http://schemas.openxmlformats.org/officeDocument/2006/relationships/slideLayout" Target="../slideLayouts/slideLayout2.xml"/><Relationship Id="rId5" Type="http://schemas.openxmlformats.org/officeDocument/2006/relationships/image" Target="../media/image155.jpeg"/><Relationship Id="rId4" Type="http://schemas.openxmlformats.org/officeDocument/2006/relationships/image" Target="../media/image154.jpeg"/></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201.xml"/><Relationship Id="rId1" Type="http://schemas.openxmlformats.org/officeDocument/2006/relationships/slideLayout" Target="../slideLayouts/slideLayout6.xml"/><Relationship Id="rId5" Type="http://schemas.openxmlformats.org/officeDocument/2006/relationships/image" Target="../media/image12.sv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202.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11.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203.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12.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204.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3.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213.xml"/><Relationship Id="rId1" Type="http://schemas.openxmlformats.org/officeDocument/2006/relationships/slideLayout" Target="../slideLayouts/slideLayout6.xml"/><Relationship Id="rId5" Type="http://schemas.openxmlformats.org/officeDocument/2006/relationships/image" Target="../media/image109.jpeg"/><Relationship Id="rId4" Type="http://schemas.openxmlformats.org/officeDocument/2006/relationships/image" Target="../media/image108.png"/></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216.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25.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217.xml"/><Relationship Id="rId1" Type="http://schemas.openxmlformats.org/officeDocument/2006/relationships/slideLayout" Target="../slideLayouts/slideLayout6.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64.jpeg"/></Relationships>
</file>

<file path=ppt/slides/_rels/slide226.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21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27.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221.xml"/><Relationship Id="rId1" Type="http://schemas.openxmlformats.org/officeDocument/2006/relationships/slideLayout" Target="../slideLayouts/slideLayout2.xml"/><Relationship Id="rId4" Type="http://schemas.openxmlformats.org/officeDocument/2006/relationships/image" Target="../media/image169.jpe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225.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34.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226.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35.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227.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73.jpeg"/></Relationships>
</file>

<file path=ppt/slides/_rels/slide23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228.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75.jpeg"/></Relationships>
</file>

<file path=ppt/slides/_rels/slide237.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0.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276.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6.xml"/><Relationship Id="rId4" Type="http://schemas.openxmlformats.org/officeDocument/2006/relationships/image" Target="../media/image201.png"/></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6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7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7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1.xml"/><Relationship Id="rId1" Type="http://schemas.openxmlformats.org/officeDocument/2006/relationships/slideLayout" Target="../slideLayouts/slideLayout4.xml"/><Relationship Id="rId5" Type="http://schemas.openxmlformats.org/officeDocument/2006/relationships/image" Target="../media/image12.svg"/><Relationship Id="rId4" Type="http://schemas.openxmlformats.org/officeDocument/2006/relationships/image" Target="../media/image11.png"/></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53.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61.jpeg"/></Relationships>
</file>

<file path=ppt/slides/_rels/slide8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256" y="2383751"/>
            <a:ext cx="8825657" cy="1915647"/>
          </a:xfrm>
        </p:spPr>
        <p:txBody>
          <a:bodyPr/>
          <a:lstStyle/>
          <a:p>
            <a:pPr algn="ctr"/>
            <a:r>
              <a:rPr lang="en-US" dirty="0"/>
              <a:t>Fall Prevention in Residential Construction </a:t>
            </a:r>
          </a:p>
        </p:txBody>
      </p:sp>
      <p:sp>
        <p:nvSpPr>
          <p:cNvPr id="3" name="Text Placeholder 2"/>
          <p:cNvSpPr>
            <a:spLocks noGrp="1"/>
          </p:cNvSpPr>
          <p:nvPr>
            <p:ph type="body" idx="1"/>
          </p:nvPr>
        </p:nvSpPr>
        <p:spPr/>
        <p:txBody>
          <a:bodyPr>
            <a:normAutofit fontScale="77500" lnSpcReduction="20000"/>
          </a:bodyPr>
          <a:lstStyle/>
          <a:p>
            <a:pPr algn="ctr"/>
            <a:r>
              <a:rPr lang="en-US" dirty="0"/>
              <a:t>Fall hazard awareness, prevention, solutions, and rescue.</a:t>
            </a:r>
          </a:p>
        </p:txBody>
      </p:sp>
    </p:spTree>
    <p:extLst>
      <p:ext uri="{BB962C8B-B14F-4D97-AF65-F5344CB8AC3E}">
        <p14:creationId xmlns:p14="http://schemas.microsoft.com/office/powerpoint/2010/main" val="3091613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Image 1.01&#10;&#10;Photo shows workers on top of a roof without conventional fall protection. "/>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864175" y="1152983"/>
            <a:ext cx="7584625" cy="5787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Fall Protection – Unsafe Photos</a:t>
            </a:r>
          </a:p>
        </p:txBody>
      </p:sp>
      <p:pic>
        <p:nvPicPr>
          <p:cNvPr id="4" name="Graphic 2" descr="No sign">
            <a:extLst>
              <a:ext uri="{FF2B5EF4-FFF2-40B4-BE49-F238E27FC236}">
                <a16:creationId xmlns:a16="http://schemas.microsoft.com/office/drawing/2014/main" id="{DA6A675B-E80D-4A80-AAFB-509388BC42E4}"/>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80880" y="1014096"/>
            <a:ext cx="2008720" cy="2008720"/>
          </a:xfrm>
          <a:prstGeom prst="rect">
            <a:avLst/>
          </a:prstGeom>
        </p:spPr>
      </p:pic>
    </p:spTree>
    <p:extLst>
      <p:ext uri="{BB962C8B-B14F-4D97-AF65-F5344CB8AC3E}">
        <p14:creationId xmlns:p14="http://schemas.microsoft.com/office/powerpoint/2010/main" val="398662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Image shows a fabricated frame scaffold placed near the side of a house under construction." title="Image 2.34">
            <a:extLst>
              <a:ext uri="{FF2B5EF4-FFF2-40B4-BE49-F238E27FC236}">
                <a16:creationId xmlns:a16="http://schemas.microsoft.com/office/drawing/2014/main" id="{A6D3592D-B80C-440F-989E-2565D9372A4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66821" y="1152983"/>
            <a:ext cx="5796439" cy="449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Rectangle 3">
            <a:extLst>
              <a:ext uri="{FF2B5EF4-FFF2-40B4-BE49-F238E27FC236}">
                <a16:creationId xmlns:a16="http://schemas.microsoft.com/office/drawing/2014/main" id="{7FFDBD81-5131-45A6-B305-7F3F7DA0A5C8}"/>
              </a:ext>
            </a:extLst>
          </p:cNvPr>
          <p:cNvSpPr>
            <a:spLocks noGrp="1" noChangeArrowheads="1"/>
          </p:cNvSpPr>
          <p:nvPr>
            <p:ph idx="1"/>
          </p:nvPr>
        </p:nvSpPr>
        <p:spPr>
          <a:xfrm>
            <a:off x="269300" y="2052918"/>
            <a:ext cx="5997521" cy="4195481"/>
          </a:xfrm>
        </p:spPr>
        <p:txBody>
          <a:bodyPr/>
          <a:lstStyle/>
          <a:p>
            <a:pPr marL="0" indent="0" eaLnBrk="1" hangingPunct="1">
              <a:buFontTx/>
              <a:buNone/>
            </a:pPr>
            <a:r>
              <a:rPr lang="en-US" altLang="en-US" dirty="0"/>
              <a:t>A safe alternative to using ladders is to use:</a:t>
            </a:r>
          </a:p>
          <a:p>
            <a:pPr eaLnBrk="1" hangingPunct="1"/>
            <a:r>
              <a:rPr lang="en-US" altLang="en-US" dirty="0"/>
              <a:t>Interior and Exterior Scaffolding</a:t>
            </a:r>
          </a:p>
          <a:p>
            <a:pPr eaLnBrk="1" hangingPunct="1"/>
            <a:r>
              <a:rPr lang="en-US" altLang="en-US" dirty="0"/>
              <a:t>Aerial Lifts </a:t>
            </a:r>
          </a:p>
          <a:p>
            <a:pPr eaLnBrk="1" hangingPunct="1">
              <a:buFontTx/>
              <a:buNone/>
            </a:pPr>
            <a:r>
              <a:rPr lang="en-US" altLang="en-US" dirty="0"/>
              <a:t>...if OSHA requirements and safety practices are followed. </a:t>
            </a:r>
          </a:p>
          <a:p>
            <a:pPr lvl="1" eaLnBrk="1" hangingPunct="1">
              <a:buFontTx/>
              <a:buNone/>
            </a:pPr>
            <a:endParaRPr lang="en-US" altLang="en-US" dirty="0"/>
          </a:p>
        </p:txBody>
      </p:sp>
      <p:sp>
        <p:nvSpPr>
          <p:cNvPr id="239618" name="Rectangle 2">
            <a:extLst>
              <a:ext uri="{FF2B5EF4-FFF2-40B4-BE49-F238E27FC236}">
                <a16:creationId xmlns:a16="http://schemas.microsoft.com/office/drawing/2014/main" id="{8B367DC4-8A0D-4BF1-BBBE-520FCBBA4D3A}"/>
              </a:ext>
            </a:extLst>
          </p:cNvPr>
          <p:cNvSpPr>
            <a:spLocks noGrp="1" noChangeArrowheads="1"/>
          </p:cNvSpPr>
          <p:nvPr>
            <p:ph type="title"/>
          </p:nvPr>
        </p:nvSpPr>
        <p:spPr/>
        <p:txBody>
          <a:bodyPr/>
          <a:lstStyle/>
          <a:p>
            <a:pPr eaLnBrk="1" hangingPunct="1">
              <a:defRPr/>
            </a:pPr>
            <a:r>
              <a:rPr lang="en-US" dirty="0"/>
              <a:t>Scaffolding </a:t>
            </a:r>
            <a:endParaRPr lang="en-US" sz="3600" dirty="0"/>
          </a:p>
        </p:txBody>
      </p:sp>
    </p:spTree>
    <p:extLst>
      <p:ext uri="{BB962C8B-B14F-4D97-AF65-F5344CB8AC3E}">
        <p14:creationId xmlns:p14="http://schemas.microsoft.com/office/powerpoint/2010/main" val="398025957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Scaffolding </a:t>
            </a:r>
          </a:p>
        </p:txBody>
      </p:sp>
      <p:sp>
        <p:nvSpPr>
          <p:cNvPr id="3" name="Content Placeholder 2"/>
          <p:cNvSpPr>
            <a:spLocks noGrp="1"/>
          </p:cNvSpPr>
          <p:nvPr>
            <p:ph idx="1"/>
          </p:nvPr>
        </p:nvSpPr>
        <p:spPr/>
        <p:txBody>
          <a:bodyPr/>
          <a:lstStyle/>
          <a:p>
            <a:pPr marL="346075" indent="-346075">
              <a:buNone/>
              <a:defRPr/>
            </a:pPr>
            <a:r>
              <a:rPr lang="en-US" altLang="en-US" dirty="0"/>
              <a:t>Three basic types:</a:t>
            </a:r>
          </a:p>
          <a:p>
            <a:r>
              <a:rPr lang="en-US" altLang="en-US" b="1" dirty="0"/>
              <a:t>Supported scaffolds</a:t>
            </a:r>
            <a:r>
              <a:rPr lang="en-US" altLang="en-US" dirty="0"/>
              <a:t> -- platforms supported by rigid, load bearing members, such as poles, legs, frames, &amp; outrigger.</a:t>
            </a:r>
          </a:p>
          <a:p>
            <a:r>
              <a:rPr lang="en-US" altLang="en-US" b="1" dirty="0"/>
              <a:t>Suspended scaffolds</a:t>
            </a:r>
            <a:r>
              <a:rPr lang="en-US" altLang="en-US" dirty="0"/>
              <a:t> -- platforms suspended by ropes or other non-rigid, overhead support.</a:t>
            </a:r>
          </a:p>
          <a:p>
            <a:r>
              <a:rPr lang="en-US" altLang="en-US" b="1" dirty="0"/>
              <a:t>Aerial Lifts</a:t>
            </a:r>
            <a:r>
              <a:rPr lang="en-US" altLang="en-US" dirty="0"/>
              <a:t> -- such as “cherry pickers” or “boom trucks”.</a:t>
            </a:r>
          </a:p>
          <a:p>
            <a:endParaRPr lang="en-US" dirty="0"/>
          </a:p>
        </p:txBody>
      </p:sp>
    </p:spTree>
    <p:extLst>
      <p:ext uri="{BB962C8B-B14F-4D97-AF65-F5344CB8AC3E}">
        <p14:creationId xmlns:p14="http://schemas.microsoft.com/office/powerpoint/2010/main" val="221816880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ACD53CFD-3A9F-4DB2-A7B9-F5B4BAA275AD}"/>
              </a:ext>
            </a:extLst>
          </p:cNvPr>
          <p:cNvSpPr>
            <a:spLocks noGrp="1"/>
          </p:cNvSpPr>
          <p:nvPr>
            <p:ph type="title"/>
          </p:nvPr>
        </p:nvSpPr>
        <p:spPr/>
        <p:txBody>
          <a:bodyPr/>
          <a:lstStyle/>
          <a:p>
            <a:r>
              <a:rPr lang="en-US" altLang="en-US" sz="4000">
                <a:ea typeface="ＭＳ Ｐゴシック" panose="020B0600070205080204" pitchFamily="34" charset="-128"/>
              </a:rPr>
              <a:t>Competent Person Requirements</a:t>
            </a:r>
          </a:p>
        </p:txBody>
      </p:sp>
      <p:sp>
        <p:nvSpPr>
          <p:cNvPr id="20483" name="Content Placeholder 2">
            <a:extLst>
              <a:ext uri="{FF2B5EF4-FFF2-40B4-BE49-F238E27FC236}">
                <a16:creationId xmlns:a16="http://schemas.microsoft.com/office/drawing/2014/main" id="{FDF97CA8-E18A-4FFC-BF9A-A091C28BE868}"/>
              </a:ext>
            </a:extLst>
          </p:cNvPr>
          <p:cNvSpPr>
            <a:spLocks noGrp="1"/>
          </p:cNvSpPr>
          <p:nvPr>
            <p:ph idx="1"/>
          </p:nvPr>
        </p:nvSpPr>
        <p:spPr>
          <a:xfrm>
            <a:off x="986413" y="1517301"/>
            <a:ext cx="8229600" cy="4648200"/>
          </a:xfrm>
        </p:spPr>
        <p:txBody>
          <a:bodyPr/>
          <a:lstStyle/>
          <a:p>
            <a:r>
              <a:rPr lang="en-US" altLang="en-US" dirty="0">
                <a:ea typeface="ＭＳ Ｐゴシック" panose="020B0600070205080204" pitchFamily="34" charset="-128"/>
              </a:rPr>
              <a:t>Designated by the employer.</a:t>
            </a:r>
          </a:p>
          <a:p>
            <a:r>
              <a:rPr lang="en-US" altLang="en-US" dirty="0">
                <a:ea typeface="ＭＳ Ｐゴシック" panose="020B0600070205080204" pitchFamily="34" charset="-128"/>
              </a:rPr>
              <a:t>Has the knowledge and experience required to identify existing and predictable hazards.</a:t>
            </a:r>
          </a:p>
          <a:p>
            <a:r>
              <a:rPr lang="en-US" altLang="en-US" dirty="0">
                <a:ea typeface="ＭＳ Ｐゴシック" panose="020B0600070205080204" pitchFamily="34" charset="-128"/>
              </a:rPr>
              <a:t>Has authority to eliminate unsafe working conditions.</a:t>
            </a:r>
          </a:p>
          <a:p>
            <a:r>
              <a:rPr lang="en-US" altLang="en-US" dirty="0">
                <a:ea typeface="ＭＳ Ｐゴシック" panose="020B0600070205080204" pitchFamily="34" charset="-128"/>
              </a:rPr>
              <a:t>Has authority to stop work if unsafe conditions exists.</a:t>
            </a:r>
          </a:p>
        </p:txBody>
      </p:sp>
    </p:spTree>
    <p:extLst>
      <p:ext uri="{BB962C8B-B14F-4D97-AF65-F5344CB8AC3E}">
        <p14:creationId xmlns:p14="http://schemas.microsoft.com/office/powerpoint/2010/main" val="32213149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84A5FC31-E798-4C14-AA58-C6BCC92B6E0B}"/>
              </a:ext>
            </a:extLst>
          </p:cNvPr>
          <p:cNvSpPr>
            <a:spLocks noGrp="1"/>
          </p:cNvSpPr>
          <p:nvPr>
            <p:ph type="title"/>
          </p:nvPr>
        </p:nvSpPr>
        <p:spPr>
          <a:xfrm>
            <a:off x="646111" y="452718"/>
            <a:ext cx="10202703" cy="1400530"/>
          </a:xfrm>
        </p:spPr>
        <p:txBody>
          <a:bodyPr/>
          <a:lstStyle/>
          <a:p>
            <a:r>
              <a:rPr lang="en-US" altLang="en-US" sz="4000" dirty="0">
                <a:ea typeface="ＭＳ Ｐゴシック" panose="020B0600070205080204" pitchFamily="34" charset="-128"/>
              </a:rPr>
              <a:t>Competent Person Requirements, </a:t>
            </a:r>
            <a:r>
              <a:rPr lang="en-US" altLang="en-US" sz="2800" dirty="0">
                <a:ea typeface="ＭＳ Ｐゴシック" panose="020B0600070205080204" pitchFamily="34" charset="-128"/>
              </a:rPr>
              <a:t>continued 1</a:t>
            </a:r>
            <a:endParaRPr lang="en-US" altLang="en-US" sz="4000" dirty="0">
              <a:ea typeface="ＭＳ Ｐゴシック" panose="020B0600070205080204" pitchFamily="34" charset="-128"/>
            </a:endParaRPr>
          </a:p>
        </p:txBody>
      </p:sp>
      <p:sp>
        <p:nvSpPr>
          <p:cNvPr id="21507" name="Content Placeholder 2">
            <a:extLst>
              <a:ext uri="{FF2B5EF4-FFF2-40B4-BE49-F238E27FC236}">
                <a16:creationId xmlns:a16="http://schemas.microsoft.com/office/drawing/2014/main" id="{77FEB950-6D37-4F7D-A02C-FE3EC6C8456D}"/>
              </a:ext>
            </a:extLst>
          </p:cNvPr>
          <p:cNvSpPr>
            <a:spLocks noGrp="1"/>
          </p:cNvSpPr>
          <p:nvPr>
            <p:ph idx="1"/>
          </p:nvPr>
        </p:nvSpPr>
        <p:spPr>
          <a:xfrm>
            <a:off x="1036655" y="1678075"/>
            <a:ext cx="8229600" cy="4648200"/>
          </a:xfrm>
        </p:spPr>
        <p:txBody>
          <a:bodyPr/>
          <a:lstStyle/>
          <a:p>
            <a:r>
              <a:rPr lang="en-US" altLang="en-US" dirty="0">
                <a:ea typeface="ＭＳ Ｐゴシック" panose="020B0600070205080204" pitchFamily="34" charset="-128"/>
              </a:rPr>
              <a:t>Train employees who erect, dismantle, move, or alter scaffolds.</a:t>
            </a:r>
          </a:p>
          <a:p>
            <a:r>
              <a:rPr lang="en-US" altLang="en-US" dirty="0">
                <a:ea typeface="ＭＳ Ｐゴシック" panose="020B0600070205080204" pitchFamily="34" charset="-128"/>
              </a:rPr>
              <a:t>Determine if it is safe for employees to work on or from a scaffold during storms or high winds.</a:t>
            </a:r>
          </a:p>
          <a:p>
            <a:r>
              <a:rPr lang="en-US" altLang="en-US" dirty="0">
                <a:ea typeface="ＭＳ Ｐゴシック" panose="020B0600070205080204" pitchFamily="34" charset="-128"/>
              </a:rPr>
              <a:t>Inspect scaffolds and scaffold components for visible defects before each work shift. </a:t>
            </a:r>
          </a:p>
        </p:txBody>
      </p:sp>
    </p:spTree>
    <p:extLst>
      <p:ext uri="{BB962C8B-B14F-4D97-AF65-F5344CB8AC3E}">
        <p14:creationId xmlns:p14="http://schemas.microsoft.com/office/powerpoint/2010/main" val="55689111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99918C96-EAF1-4DF6-A7D2-F43C838A1FDA}"/>
              </a:ext>
            </a:extLst>
          </p:cNvPr>
          <p:cNvSpPr>
            <a:spLocks noGrp="1"/>
          </p:cNvSpPr>
          <p:nvPr>
            <p:ph type="title"/>
          </p:nvPr>
        </p:nvSpPr>
        <p:spPr/>
        <p:txBody>
          <a:bodyPr/>
          <a:lstStyle/>
          <a:p>
            <a:r>
              <a:rPr lang="en-US" altLang="en-US">
                <a:ea typeface="ＭＳ Ｐゴシック" panose="020B0600070205080204" pitchFamily="34" charset="-128"/>
              </a:rPr>
              <a:t>Scaffold Inspection</a:t>
            </a:r>
          </a:p>
        </p:txBody>
      </p:sp>
      <p:sp>
        <p:nvSpPr>
          <p:cNvPr id="22531" name="Content Placeholder 2">
            <a:extLst>
              <a:ext uri="{FF2B5EF4-FFF2-40B4-BE49-F238E27FC236}">
                <a16:creationId xmlns:a16="http://schemas.microsoft.com/office/drawing/2014/main" id="{6DFAE63D-E4C8-4CC0-8F99-CB48D9F20343}"/>
              </a:ext>
            </a:extLst>
          </p:cNvPr>
          <p:cNvSpPr>
            <a:spLocks noGrp="1"/>
          </p:cNvSpPr>
          <p:nvPr>
            <p:ph idx="1"/>
          </p:nvPr>
        </p:nvSpPr>
        <p:spPr>
          <a:xfrm>
            <a:off x="798007" y="1800225"/>
            <a:ext cx="4800600" cy="4221163"/>
          </a:xfrm>
        </p:spPr>
        <p:txBody>
          <a:bodyPr/>
          <a:lstStyle/>
          <a:p>
            <a:r>
              <a:rPr lang="en-US" altLang="en-US" dirty="0">
                <a:ea typeface="ＭＳ Ｐゴシック" panose="020B0600070205080204" pitchFamily="34" charset="-128"/>
              </a:rPr>
              <a:t>Competent person inspects scaffolds for visible defects before each shift and after any alterations</a:t>
            </a:r>
          </a:p>
          <a:p>
            <a:r>
              <a:rPr lang="en-US" altLang="en-US" dirty="0">
                <a:ea typeface="ＭＳ Ｐゴシック" panose="020B0600070205080204" pitchFamily="34" charset="-128"/>
              </a:rPr>
              <a:t>Defective parts must be immediately repaired</a:t>
            </a:r>
          </a:p>
          <a:p>
            <a:endParaRPr lang="en-US" altLang="en-US" dirty="0">
              <a:ea typeface="ＭＳ Ｐゴシック" panose="020B0600070205080204" pitchFamily="34" charset="-128"/>
            </a:endParaRPr>
          </a:p>
        </p:txBody>
      </p:sp>
      <p:pic>
        <p:nvPicPr>
          <p:cNvPr id="22534" name="Picture 2" descr="Image depicts a damaged bearer on a section of scaffold." title="Image 2.35">
            <a:extLst>
              <a:ext uri="{FF2B5EF4-FFF2-40B4-BE49-F238E27FC236}">
                <a16:creationId xmlns:a16="http://schemas.microsoft.com/office/drawing/2014/main" id="{B235814F-EA1C-44B0-86A2-277CE603B9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72" y="1800224"/>
            <a:ext cx="3901051" cy="4221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37262" y="2586036"/>
            <a:ext cx="2653051" cy="2653051"/>
          </a:xfrm>
          <a:prstGeom prst="rect">
            <a:avLst/>
          </a:prstGeom>
        </p:spPr>
      </p:pic>
    </p:spTree>
    <p:extLst>
      <p:ext uri="{BB962C8B-B14F-4D97-AF65-F5344CB8AC3E}">
        <p14:creationId xmlns:p14="http://schemas.microsoft.com/office/powerpoint/2010/main" val="234431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2" descr="Image depicts a fabricated frame scaffold erected on the side of a house under construction." title="Image 2.36">
            <a:extLst>
              <a:ext uri="{FF2B5EF4-FFF2-40B4-BE49-F238E27FC236}">
                <a16:creationId xmlns:a16="http://schemas.microsoft.com/office/drawing/2014/main" id="{F101E194-EEF6-4C6D-9E21-DC6374AC867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23095" y="1530572"/>
            <a:ext cx="5222816" cy="497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Content Placeholder 2">
            <a:extLst>
              <a:ext uri="{FF2B5EF4-FFF2-40B4-BE49-F238E27FC236}">
                <a16:creationId xmlns:a16="http://schemas.microsoft.com/office/drawing/2014/main" id="{2276842C-6440-4696-89C3-EC52F5FCFBA6}"/>
              </a:ext>
            </a:extLst>
          </p:cNvPr>
          <p:cNvSpPr>
            <a:spLocks noGrp="1"/>
          </p:cNvSpPr>
          <p:nvPr>
            <p:ph idx="1"/>
          </p:nvPr>
        </p:nvSpPr>
        <p:spPr>
          <a:xfrm>
            <a:off x="1036655" y="1537398"/>
            <a:ext cx="4635483" cy="4648200"/>
          </a:xfrm>
        </p:spPr>
        <p:txBody>
          <a:bodyPr>
            <a:normAutofit/>
          </a:bodyPr>
          <a:lstStyle/>
          <a:p>
            <a:r>
              <a:rPr lang="en-US" altLang="en-US" dirty="0">
                <a:ea typeface="ＭＳ Ｐゴシック" panose="020B0600070205080204" pitchFamily="34" charset="-128"/>
              </a:rPr>
              <a:t>Fabricated Frame Scaffold</a:t>
            </a:r>
          </a:p>
        </p:txBody>
      </p:sp>
      <p:sp>
        <p:nvSpPr>
          <p:cNvPr id="23554" name="Title 1">
            <a:extLst>
              <a:ext uri="{FF2B5EF4-FFF2-40B4-BE49-F238E27FC236}">
                <a16:creationId xmlns:a16="http://schemas.microsoft.com/office/drawing/2014/main" id="{3680B12A-12D7-40E0-AD29-CD2ED4046CD7}"/>
              </a:ext>
            </a:extLst>
          </p:cNvPr>
          <p:cNvSpPr>
            <a:spLocks noGrp="1"/>
          </p:cNvSpPr>
          <p:nvPr>
            <p:ph type="title"/>
          </p:nvPr>
        </p:nvSpPr>
        <p:spPr/>
        <p:txBody>
          <a:bodyPr/>
          <a:lstStyle/>
          <a:p>
            <a:r>
              <a:rPr lang="en-US" altLang="en-US">
                <a:ea typeface="ＭＳ Ｐゴシック" panose="020B0600070205080204" pitchFamily="34" charset="-128"/>
              </a:rPr>
              <a:t>Types of Common Scaffolds</a:t>
            </a:r>
          </a:p>
        </p:txBody>
      </p:sp>
    </p:spTree>
    <p:extLst>
      <p:ext uri="{BB962C8B-B14F-4D97-AF65-F5344CB8AC3E}">
        <p14:creationId xmlns:p14="http://schemas.microsoft.com/office/powerpoint/2010/main" val="413678316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2" name="Picture 3" descr="Image depicts a worker on a pump-jack scaffold." title="Image 2.37">
            <a:extLst>
              <a:ext uri="{FF2B5EF4-FFF2-40B4-BE49-F238E27FC236}">
                <a16:creationId xmlns:a16="http://schemas.microsoft.com/office/drawing/2014/main" id="{77017F3F-E1F8-49F5-8816-F94E71E80D4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37251" y="1446283"/>
            <a:ext cx="6034272" cy="452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Content Placeholder 2">
            <a:extLst>
              <a:ext uri="{FF2B5EF4-FFF2-40B4-BE49-F238E27FC236}">
                <a16:creationId xmlns:a16="http://schemas.microsoft.com/office/drawing/2014/main" id="{84AB3F7E-3678-44C6-9239-CACBD5BF20D4}"/>
              </a:ext>
            </a:extLst>
          </p:cNvPr>
          <p:cNvSpPr>
            <a:spLocks noGrp="1"/>
          </p:cNvSpPr>
          <p:nvPr>
            <p:ph idx="1"/>
          </p:nvPr>
        </p:nvSpPr>
        <p:spPr>
          <a:xfrm>
            <a:off x="1066800" y="1557494"/>
            <a:ext cx="3590925" cy="4648200"/>
          </a:xfrm>
        </p:spPr>
        <p:txBody>
          <a:bodyPr>
            <a:normAutofit/>
          </a:bodyPr>
          <a:lstStyle/>
          <a:p>
            <a:r>
              <a:rPr lang="en-US" altLang="en-US" dirty="0">
                <a:ea typeface="ＭＳ Ｐゴシック" panose="020B0600070205080204" pitchFamily="34" charset="-128"/>
              </a:rPr>
              <a:t>Pump-Jack Scaffold</a:t>
            </a:r>
          </a:p>
        </p:txBody>
      </p:sp>
      <p:sp>
        <p:nvSpPr>
          <p:cNvPr id="24578" name="Title 1">
            <a:extLst>
              <a:ext uri="{FF2B5EF4-FFF2-40B4-BE49-F238E27FC236}">
                <a16:creationId xmlns:a16="http://schemas.microsoft.com/office/drawing/2014/main" id="{7372ABB1-2F78-4B92-8185-76709B62F1C9}"/>
              </a:ext>
            </a:extLst>
          </p:cNvPr>
          <p:cNvSpPr>
            <a:spLocks noGrp="1"/>
          </p:cNvSpPr>
          <p:nvPr>
            <p:ph type="title"/>
          </p:nvPr>
        </p:nvSpPr>
        <p:spPr/>
        <p:txBody>
          <a:bodyPr/>
          <a:lstStyle/>
          <a:p>
            <a:r>
              <a:rPr lang="en-US" altLang="en-US" dirty="0">
                <a:ea typeface="ＭＳ Ｐゴシック" panose="020B0600070205080204" pitchFamily="34" charset="-128"/>
              </a:rPr>
              <a:t>Types of Common Scaffolds, </a:t>
            </a:r>
            <a:r>
              <a:rPr lang="en-US" altLang="en-US" sz="2800" dirty="0">
                <a:ea typeface="ＭＳ Ｐゴシック" panose="020B0600070205080204" pitchFamily="34" charset="-128"/>
              </a:rPr>
              <a:t>continued 1</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8856944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Ladder jack scaffold." title="Ladder Jack Scaffold"/>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86263" y="1500252"/>
            <a:ext cx="6043612" cy="4532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Content Placeholder 2">
            <a:extLst>
              <a:ext uri="{FF2B5EF4-FFF2-40B4-BE49-F238E27FC236}">
                <a16:creationId xmlns:a16="http://schemas.microsoft.com/office/drawing/2014/main" id="{6A1FB5D7-BD8E-4F17-BE79-7A6841723AA2}"/>
              </a:ext>
            </a:extLst>
          </p:cNvPr>
          <p:cNvSpPr>
            <a:spLocks noGrp="1"/>
          </p:cNvSpPr>
          <p:nvPr>
            <p:ph idx="1"/>
          </p:nvPr>
        </p:nvSpPr>
        <p:spPr>
          <a:xfrm>
            <a:off x="916075" y="1547446"/>
            <a:ext cx="3470188" cy="4648200"/>
          </a:xfrm>
        </p:spPr>
        <p:txBody>
          <a:bodyPr>
            <a:normAutofit/>
          </a:bodyPr>
          <a:lstStyle/>
          <a:p>
            <a:r>
              <a:rPr lang="en-US" altLang="en-US" dirty="0">
                <a:ea typeface="ＭＳ Ｐゴシック" panose="020B0600070205080204" pitchFamily="34" charset="-128"/>
              </a:rPr>
              <a:t>Ladder-Jack Scaffold</a:t>
            </a:r>
          </a:p>
        </p:txBody>
      </p:sp>
      <p:sp>
        <p:nvSpPr>
          <p:cNvPr id="25602" name="Title 1">
            <a:extLst>
              <a:ext uri="{FF2B5EF4-FFF2-40B4-BE49-F238E27FC236}">
                <a16:creationId xmlns:a16="http://schemas.microsoft.com/office/drawing/2014/main" id="{24299E45-23A1-4F7A-8325-1319AF336A92}"/>
              </a:ext>
            </a:extLst>
          </p:cNvPr>
          <p:cNvSpPr>
            <a:spLocks noGrp="1"/>
          </p:cNvSpPr>
          <p:nvPr>
            <p:ph type="title"/>
          </p:nvPr>
        </p:nvSpPr>
        <p:spPr/>
        <p:txBody>
          <a:bodyPr/>
          <a:lstStyle/>
          <a:p>
            <a:r>
              <a:rPr lang="en-US" altLang="en-US" dirty="0">
                <a:ea typeface="ＭＳ Ｐゴシック" panose="020B0600070205080204" pitchFamily="34" charset="-128"/>
              </a:rPr>
              <a:t>Types of Common Scaffolds, </a:t>
            </a:r>
            <a:r>
              <a:rPr lang="en-US" altLang="en-US" sz="2800" dirty="0">
                <a:ea typeface="ＭＳ Ｐゴシック" panose="020B0600070205080204" pitchFamily="34" charset="-128"/>
              </a:rPr>
              <a:t>continued 2</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6925658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2" descr="Image depicts a worker on a mobile scaffold." title="Image 2.39">
            <a:extLst>
              <a:ext uri="{FF2B5EF4-FFF2-40B4-BE49-F238E27FC236}">
                <a16:creationId xmlns:a16="http://schemas.microsoft.com/office/drawing/2014/main" id="{5901C412-4488-43D1-A1AA-85E79C36354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75548" y="1455265"/>
            <a:ext cx="4475286" cy="4972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7" name="Content Placeholder 2">
            <a:extLst>
              <a:ext uri="{FF2B5EF4-FFF2-40B4-BE49-F238E27FC236}">
                <a16:creationId xmlns:a16="http://schemas.microsoft.com/office/drawing/2014/main" id="{3D32FEA6-9293-4436-8254-F95449418AFE}"/>
              </a:ext>
            </a:extLst>
          </p:cNvPr>
          <p:cNvSpPr>
            <a:spLocks noGrp="1"/>
          </p:cNvSpPr>
          <p:nvPr>
            <p:ph idx="1"/>
          </p:nvPr>
        </p:nvSpPr>
        <p:spPr>
          <a:xfrm>
            <a:off x="946220" y="1627833"/>
            <a:ext cx="8229600" cy="4648200"/>
          </a:xfrm>
        </p:spPr>
        <p:txBody>
          <a:bodyPr>
            <a:normAutofit/>
          </a:bodyPr>
          <a:lstStyle/>
          <a:p>
            <a:r>
              <a:rPr lang="en-US" altLang="en-US" dirty="0">
                <a:ea typeface="ＭＳ Ｐゴシック" panose="020B0600070205080204" pitchFamily="34" charset="-128"/>
              </a:rPr>
              <a:t>Interior-Mobile Scaffold</a:t>
            </a:r>
          </a:p>
        </p:txBody>
      </p:sp>
      <p:sp>
        <p:nvSpPr>
          <p:cNvPr id="26626" name="Title 1">
            <a:extLst>
              <a:ext uri="{FF2B5EF4-FFF2-40B4-BE49-F238E27FC236}">
                <a16:creationId xmlns:a16="http://schemas.microsoft.com/office/drawing/2014/main" id="{887AC8B9-A4C0-444D-9298-40E927C50FB0}"/>
              </a:ext>
            </a:extLst>
          </p:cNvPr>
          <p:cNvSpPr>
            <a:spLocks noGrp="1"/>
          </p:cNvSpPr>
          <p:nvPr>
            <p:ph type="title"/>
          </p:nvPr>
        </p:nvSpPr>
        <p:spPr/>
        <p:txBody>
          <a:bodyPr/>
          <a:lstStyle/>
          <a:p>
            <a:r>
              <a:rPr lang="en-US" altLang="en-US" dirty="0">
                <a:ea typeface="ＭＳ Ｐゴシック" panose="020B0600070205080204" pitchFamily="34" charset="-128"/>
              </a:rPr>
              <a:t>Types of Common Scaffolds, </a:t>
            </a:r>
            <a:r>
              <a:rPr lang="en-US" altLang="en-US" sz="2800" dirty="0">
                <a:ea typeface="ＭＳ Ｐゴシック" panose="020B0600070205080204" pitchFamily="34" charset="-128"/>
              </a:rPr>
              <a:t>continued 3</a:t>
            </a:r>
          </a:p>
        </p:txBody>
      </p:sp>
    </p:spTree>
    <p:extLst>
      <p:ext uri="{BB962C8B-B14F-4D97-AF65-F5344CB8AC3E}">
        <p14:creationId xmlns:p14="http://schemas.microsoft.com/office/powerpoint/2010/main" val="28360830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4" name="Picture 6" descr="Image shows a trestle scaffold." title="Image 2.40">
            <a:extLst>
              <a:ext uri="{FF2B5EF4-FFF2-40B4-BE49-F238E27FC236}">
                <a16:creationId xmlns:a16="http://schemas.microsoft.com/office/drawing/2014/main" id="{3CF87533-8EE2-430F-8167-8C1C0982D27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86313" y="1517248"/>
            <a:ext cx="5407740" cy="489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Content Placeholder 2">
            <a:extLst>
              <a:ext uri="{FF2B5EF4-FFF2-40B4-BE49-F238E27FC236}">
                <a16:creationId xmlns:a16="http://schemas.microsoft.com/office/drawing/2014/main" id="{74B5320D-C579-4C8F-BC51-86A2366A8DD8}"/>
              </a:ext>
            </a:extLst>
          </p:cNvPr>
          <p:cNvSpPr>
            <a:spLocks noGrp="1"/>
          </p:cNvSpPr>
          <p:nvPr>
            <p:ph idx="1"/>
          </p:nvPr>
        </p:nvSpPr>
        <p:spPr>
          <a:xfrm>
            <a:off x="845269" y="1607736"/>
            <a:ext cx="8229600" cy="4648200"/>
          </a:xfrm>
        </p:spPr>
        <p:txBody>
          <a:bodyPr>
            <a:normAutofit/>
          </a:bodyPr>
          <a:lstStyle/>
          <a:p>
            <a:r>
              <a:rPr lang="en-US" altLang="en-US" dirty="0">
                <a:ea typeface="ＭＳ Ｐゴシック" panose="020B0600070205080204" pitchFamily="34" charset="-128"/>
              </a:rPr>
              <a:t>Trestle Scaffold</a:t>
            </a:r>
          </a:p>
        </p:txBody>
      </p:sp>
      <p:sp>
        <p:nvSpPr>
          <p:cNvPr id="27650" name="Title 1">
            <a:extLst>
              <a:ext uri="{FF2B5EF4-FFF2-40B4-BE49-F238E27FC236}">
                <a16:creationId xmlns:a16="http://schemas.microsoft.com/office/drawing/2014/main" id="{200FACE7-D306-4F9F-9E34-345B7404AC0C}"/>
              </a:ext>
            </a:extLst>
          </p:cNvPr>
          <p:cNvSpPr>
            <a:spLocks noGrp="1"/>
          </p:cNvSpPr>
          <p:nvPr>
            <p:ph type="title"/>
          </p:nvPr>
        </p:nvSpPr>
        <p:spPr/>
        <p:txBody>
          <a:bodyPr/>
          <a:lstStyle/>
          <a:p>
            <a:r>
              <a:rPr lang="en-US" altLang="en-US" dirty="0">
                <a:ea typeface="ＭＳ Ｐゴシック" panose="020B0600070205080204" pitchFamily="34" charset="-128"/>
              </a:rPr>
              <a:t>Types of Common Scaffolds, </a:t>
            </a:r>
            <a:r>
              <a:rPr lang="en-US" altLang="en-US" sz="2800" dirty="0">
                <a:ea typeface="ＭＳ Ｐゴシック" panose="020B0600070205080204" pitchFamily="34" charset="-128"/>
              </a:rPr>
              <a:t>continued 4</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085543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Introduction To Fall Protection</a:t>
            </a:r>
          </a:p>
        </p:txBody>
      </p:sp>
      <p:sp>
        <p:nvSpPr>
          <p:cNvPr id="15363" name="Rectangle 3"/>
          <p:cNvSpPr>
            <a:spLocks noGrp="1" noChangeArrowheads="1"/>
          </p:cNvSpPr>
          <p:nvPr>
            <p:ph idx="1"/>
          </p:nvPr>
        </p:nvSpPr>
        <p:spPr>
          <a:xfrm>
            <a:off x="1093263" y="1853248"/>
            <a:ext cx="9296732" cy="4195481"/>
          </a:xfrm>
        </p:spPr>
        <p:txBody>
          <a:bodyPr>
            <a:normAutofit/>
          </a:bodyPr>
          <a:lstStyle/>
          <a:p>
            <a:pPr eaLnBrk="1" hangingPunct="1"/>
            <a:r>
              <a:rPr lang="en-US" altLang="en-US" sz="3200" dirty="0">
                <a:latin typeface="Arial" panose="020B0604020202020204" pitchFamily="34" charset="0"/>
                <a:cs typeface="Arial" panose="020B0604020202020204" pitchFamily="34" charset="0"/>
              </a:rPr>
              <a:t>The goals of this course are to help you:</a:t>
            </a:r>
          </a:p>
          <a:p>
            <a:pPr lvl="1" eaLnBrk="1" hangingPunct="1"/>
            <a:r>
              <a:rPr lang="en-US" altLang="en-US" sz="2800" dirty="0">
                <a:latin typeface="Arial" panose="020B0604020202020204" pitchFamily="34" charset="0"/>
                <a:cs typeface="Arial" panose="020B0604020202020204" pitchFamily="34" charset="0"/>
              </a:rPr>
              <a:t>Understand how to identify, correct or eliminate fall hazards on your job sites.</a:t>
            </a:r>
          </a:p>
          <a:p>
            <a:pPr lvl="1" eaLnBrk="1" hangingPunct="1"/>
            <a:r>
              <a:rPr lang="en-US" altLang="en-US" sz="2800" dirty="0">
                <a:latin typeface="Arial" panose="020B0604020202020204" pitchFamily="34" charset="0"/>
                <a:cs typeface="Arial" panose="020B0604020202020204" pitchFamily="34" charset="0"/>
              </a:rPr>
              <a:t>Understand the regulatory requirements to protect and train workers to prevent falls on home building job sites.</a:t>
            </a:r>
          </a:p>
          <a:p>
            <a:pPr lvl="1" eaLnBrk="1" hangingPunct="1"/>
            <a:r>
              <a:rPr lang="en-US" altLang="en-US" sz="2800" dirty="0">
                <a:latin typeface="Arial" panose="020B0604020202020204" pitchFamily="34" charset="0"/>
                <a:cs typeface="Arial" panose="020B0604020202020204" pitchFamily="34" charset="0"/>
              </a:rPr>
              <a:t>Gain a more thorough understanding of OSHA regulations applicable to home building.</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8" name="Picture 2" descr="Image depicts a top-plate scaffold" title="Image 2.41">
            <a:extLst>
              <a:ext uri="{FF2B5EF4-FFF2-40B4-BE49-F238E27FC236}">
                <a16:creationId xmlns:a16="http://schemas.microsoft.com/office/drawing/2014/main" id="{A6813A95-3EAA-4A58-9948-0443C0320BC6}"/>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018123" y="1607736"/>
            <a:ext cx="6961399" cy="4307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5" name="Content Placeholder 2">
            <a:extLst>
              <a:ext uri="{FF2B5EF4-FFF2-40B4-BE49-F238E27FC236}">
                <a16:creationId xmlns:a16="http://schemas.microsoft.com/office/drawing/2014/main" id="{4890D138-BE84-49B0-936B-6CEB4F2BDB76}"/>
              </a:ext>
            </a:extLst>
          </p:cNvPr>
          <p:cNvSpPr>
            <a:spLocks noGrp="1"/>
          </p:cNvSpPr>
          <p:nvPr>
            <p:ph idx="1"/>
          </p:nvPr>
        </p:nvSpPr>
        <p:spPr>
          <a:xfrm>
            <a:off x="966317" y="1607736"/>
            <a:ext cx="2877021" cy="4648200"/>
          </a:xfrm>
        </p:spPr>
        <p:txBody>
          <a:bodyPr>
            <a:normAutofit/>
          </a:bodyPr>
          <a:lstStyle/>
          <a:p>
            <a:r>
              <a:rPr lang="en-US" altLang="en-US" dirty="0">
                <a:ea typeface="ＭＳ Ｐゴシック" panose="020B0600070205080204" pitchFamily="34" charset="-128"/>
              </a:rPr>
              <a:t>Top-Plate Scaffold</a:t>
            </a:r>
          </a:p>
        </p:txBody>
      </p:sp>
      <p:sp>
        <p:nvSpPr>
          <p:cNvPr id="28674" name="Title 1">
            <a:extLst>
              <a:ext uri="{FF2B5EF4-FFF2-40B4-BE49-F238E27FC236}">
                <a16:creationId xmlns:a16="http://schemas.microsoft.com/office/drawing/2014/main" id="{F27F7188-C712-43DB-9996-64027A5EC078}"/>
              </a:ext>
            </a:extLst>
          </p:cNvPr>
          <p:cNvSpPr>
            <a:spLocks noGrp="1"/>
          </p:cNvSpPr>
          <p:nvPr>
            <p:ph type="title"/>
          </p:nvPr>
        </p:nvSpPr>
        <p:spPr/>
        <p:txBody>
          <a:bodyPr/>
          <a:lstStyle/>
          <a:p>
            <a:r>
              <a:rPr lang="en-US" altLang="en-US" dirty="0">
                <a:ea typeface="ＭＳ Ｐゴシック" panose="020B0600070205080204" pitchFamily="34" charset="-128"/>
              </a:rPr>
              <a:t>Types of Common Scaffolds, </a:t>
            </a:r>
            <a:r>
              <a:rPr lang="en-US" altLang="en-US" sz="2800" dirty="0">
                <a:ea typeface="ＭＳ Ｐゴシック" panose="020B0600070205080204" pitchFamily="34" charset="-128"/>
              </a:rPr>
              <a:t>continued 5</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83087401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a:extLst>
              <a:ext uri="{FF2B5EF4-FFF2-40B4-BE49-F238E27FC236}">
                <a16:creationId xmlns:a16="http://schemas.microsoft.com/office/drawing/2014/main" id="{97A01C84-D305-46CB-A214-386294B1634E}"/>
              </a:ext>
            </a:extLst>
          </p:cNvPr>
          <p:cNvSpPr>
            <a:spLocks noGrp="1" noChangeArrowheads="1"/>
          </p:cNvSpPr>
          <p:nvPr>
            <p:ph type="title"/>
          </p:nvPr>
        </p:nvSpPr>
        <p:spPr/>
        <p:txBody>
          <a:bodyPr/>
          <a:lstStyle/>
          <a:p>
            <a:pPr eaLnBrk="1" hangingPunct="1">
              <a:defRPr/>
            </a:pPr>
            <a:r>
              <a:rPr lang="en-US"/>
              <a:t>Interior and Exterior Scaffolding</a:t>
            </a:r>
          </a:p>
        </p:txBody>
      </p:sp>
      <p:sp>
        <p:nvSpPr>
          <p:cNvPr id="82947" name="Rectangle 3">
            <a:extLst>
              <a:ext uri="{FF2B5EF4-FFF2-40B4-BE49-F238E27FC236}">
                <a16:creationId xmlns:a16="http://schemas.microsoft.com/office/drawing/2014/main" id="{8BA30637-9092-4337-9219-1DD801F6560C}"/>
              </a:ext>
            </a:extLst>
          </p:cNvPr>
          <p:cNvSpPr>
            <a:spLocks noGrp="1" noChangeArrowheads="1"/>
          </p:cNvSpPr>
          <p:nvPr>
            <p:ph idx="1"/>
          </p:nvPr>
        </p:nvSpPr>
        <p:spPr/>
        <p:txBody>
          <a:bodyPr/>
          <a:lstStyle/>
          <a:p>
            <a:pPr eaLnBrk="1" hangingPunct="1"/>
            <a:r>
              <a:rPr lang="en-US" altLang="en-US" dirty="0"/>
              <a:t>Job-built scaffolding that is improperly constructed is extremely hazardous. </a:t>
            </a:r>
          </a:p>
          <a:p>
            <a:pPr eaLnBrk="1" hangingPunct="1"/>
            <a:r>
              <a:rPr lang="en-US" altLang="en-US" dirty="0"/>
              <a:t>Various types and brands of interior and exterior scaffolding are commercially available.  </a:t>
            </a:r>
          </a:p>
          <a:p>
            <a:pPr lvl="1" eaLnBrk="1" hangingPunct="1"/>
            <a:r>
              <a:rPr lang="en-US" altLang="en-US" dirty="0"/>
              <a:t>Always, follow the manufacturer’s safety instructions.</a:t>
            </a:r>
          </a:p>
          <a:p>
            <a:pPr lvl="1" eaLnBrk="1" hangingPunct="1">
              <a:buFontTx/>
              <a:buNone/>
            </a:pPr>
            <a:endParaRPr lang="en-US" altLang="en-US" dirty="0"/>
          </a:p>
        </p:txBody>
      </p:sp>
    </p:spTree>
    <p:extLst>
      <p:ext uri="{BB962C8B-B14F-4D97-AF65-F5344CB8AC3E}">
        <p14:creationId xmlns:p14="http://schemas.microsoft.com/office/powerpoint/2010/main" val="2370449019"/>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2E9ACC19-BDAE-44B4-AE02-A9DD73C1A018}"/>
              </a:ext>
            </a:extLst>
          </p:cNvPr>
          <p:cNvSpPr>
            <a:spLocks noGrp="1"/>
          </p:cNvSpPr>
          <p:nvPr>
            <p:ph type="title"/>
          </p:nvPr>
        </p:nvSpPr>
        <p:spPr/>
        <p:txBody>
          <a:bodyPr/>
          <a:lstStyle/>
          <a:p>
            <a:r>
              <a:rPr lang="en-US" altLang="en-US">
                <a:ea typeface="ＭＳ Ｐゴシック" panose="020B0600070205080204" pitchFamily="34" charset="-128"/>
              </a:rPr>
              <a:t>Common Hazards on Jobsites</a:t>
            </a:r>
          </a:p>
        </p:txBody>
      </p:sp>
      <p:sp>
        <p:nvSpPr>
          <p:cNvPr id="13315" name="Content Placeholder 2">
            <a:extLst>
              <a:ext uri="{FF2B5EF4-FFF2-40B4-BE49-F238E27FC236}">
                <a16:creationId xmlns:a16="http://schemas.microsoft.com/office/drawing/2014/main" id="{6D6DA8A1-1A8B-477E-8FF8-1DDEE3D100B4}"/>
              </a:ext>
            </a:extLst>
          </p:cNvPr>
          <p:cNvSpPr>
            <a:spLocks noGrp="1"/>
          </p:cNvSpPr>
          <p:nvPr>
            <p:ph idx="1"/>
          </p:nvPr>
        </p:nvSpPr>
        <p:spPr>
          <a:xfrm>
            <a:off x="731520" y="1642156"/>
            <a:ext cx="8998634" cy="5347924"/>
          </a:xfrm>
        </p:spPr>
        <p:txBody>
          <a:bodyPr>
            <a:normAutofit/>
          </a:bodyPr>
          <a:lstStyle/>
          <a:p>
            <a:r>
              <a:rPr lang="en-US" altLang="en-US" sz="2400" dirty="0"/>
              <a:t>Defective wood planks and inadequate planking overhang.</a:t>
            </a:r>
          </a:p>
          <a:p>
            <a:r>
              <a:rPr lang="en-US" altLang="en-US" sz="2400" dirty="0"/>
              <a:t>Unsafe access to scaffold.</a:t>
            </a:r>
          </a:p>
          <a:p>
            <a:r>
              <a:rPr lang="en-US" altLang="en-US" sz="2400" dirty="0"/>
              <a:t>Cross bracing not adequate.</a:t>
            </a:r>
          </a:p>
          <a:p>
            <a:r>
              <a:rPr lang="en-US" altLang="en-US" sz="2400" dirty="0"/>
              <a:t>Inadequate footings.</a:t>
            </a:r>
          </a:p>
          <a:p>
            <a:r>
              <a:rPr lang="en-US" altLang="en-US" sz="2400" dirty="0"/>
              <a:t>Bridging of scaffolds. </a:t>
            </a:r>
          </a:p>
          <a:p>
            <a:r>
              <a:rPr lang="en-US" altLang="en-US" sz="2400" dirty="0"/>
              <a:t>Working within 10 feet of overhead power lines (discuss in greater detail)</a:t>
            </a:r>
          </a:p>
          <a:p>
            <a:pPr marL="0" indent="0">
              <a:buNone/>
              <a:defRPr/>
            </a:pPr>
            <a:r>
              <a:rPr lang="en-US" altLang="en-US" sz="2400" dirty="0">
                <a:latin typeface="Arial" charset="0"/>
                <a:ea typeface="ＭＳ Ｐゴシック" pitchFamily="34" charset="-128"/>
                <a:cs typeface="Arial" charset="0"/>
              </a:rPr>
              <a:t> </a:t>
            </a:r>
          </a:p>
          <a:p>
            <a:pPr lvl="3">
              <a:buFont typeface="Arial" charset="0"/>
              <a:buChar char="–"/>
              <a:defRPr/>
            </a:pPr>
            <a:endParaRPr lang="en-US" altLang="en-US" sz="1600" dirty="0">
              <a:latin typeface="Arial" charset="0"/>
              <a:ea typeface="ＭＳ Ｐゴシック" pitchFamily="34" charset="-128"/>
              <a:cs typeface="Arial" charset="0"/>
            </a:endParaRPr>
          </a:p>
        </p:txBody>
      </p:sp>
    </p:spTree>
    <p:extLst>
      <p:ext uri="{BB962C8B-B14F-4D97-AF65-F5344CB8AC3E}">
        <p14:creationId xmlns:p14="http://schemas.microsoft.com/office/powerpoint/2010/main" val="6331606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B80BAC54-1429-4601-8908-15A1CCB88DFF}"/>
              </a:ext>
            </a:extLst>
          </p:cNvPr>
          <p:cNvSpPr>
            <a:spLocks noGrp="1"/>
          </p:cNvSpPr>
          <p:nvPr>
            <p:ph type="title"/>
          </p:nvPr>
        </p:nvSpPr>
        <p:spPr/>
        <p:txBody>
          <a:bodyPr/>
          <a:lstStyle/>
          <a:p>
            <a:r>
              <a:rPr lang="en-US" altLang="en-US">
                <a:ea typeface="ＭＳ Ｐゴシック" panose="020B0600070205080204" pitchFamily="34" charset="-128"/>
              </a:rPr>
              <a:t>Training Requirements</a:t>
            </a:r>
          </a:p>
        </p:txBody>
      </p:sp>
      <p:sp>
        <p:nvSpPr>
          <p:cNvPr id="33795" name="Content Placeholder 2">
            <a:extLst>
              <a:ext uri="{FF2B5EF4-FFF2-40B4-BE49-F238E27FC236}">
                <a16:creationId xmlns:a16="http://schemas.microsoft.com/office/drawing/2014/main" id="{1647379B-FBE8-4F34-BBCB-5C9A0A720308}"/>
              </a:ext>
            </a:extLst>
          </p:cNvPr>
          <p:cNvSpPr>
            <a:spLocks noGrp="1"/>
          </p:cNvSpPr>
          <p:nvPr>
            <p:ph idx="1"/>
          </p:nvPr>
        </p:nvSpPr>
        <p:spPr>
          <a:xfrm>
            <a:off x="1104293" y="1630888"/>
            <a:ext cx="8946541" cy="4195481"/>
          </a:xfrm>
        </p:spPr>
        <p:txBody>
          <a:bodyPr>
            <a:normAutofit lnSpcReduction="10000"/>
          </a:bodyPr>
          <a:lstStyle/>
          <a:p>
            <a:r>
              <a:rPr lang="en-US" altLang="en-US" dirty="0">
                <a:ea typeface="ＭＳ Ｐゴシック" panose="020B0600070205080204" pitchFamily="34" charset="-128"/>
              </a:rPr>
              <a:t>All employees must be trained prior to working on scaffolds.</a:t>
            </a:r>
          </a:p>
          <a:p>
            <a:r>
              <a:rPr lang="en-US" altLang="en-US" dirty="0">
                <a:ea typeface="ＭＳ Ｐゴシック" panose="020B0600070205080204" pitchFamily="34" charset="-128"/>
              </a:rPr>
              <a:t>Qualified person must conduct the training and include the following:</a:t>
            </a:r>
          </a:p>
          <a:p>
            <a:pPr lvl="1"/>
            <a:r>
              <a:rPr lang="en-US" altLang="en-US" sz="2000" dirty="0">
                <a:ea typeface="ＭＳ Ｐゴシック" panose="020B0600070205080204" pitchFamily="34" charset="-128"/>
              </a:rPr>
              <a:t>Electrical Hazards	</a:t>
            </a:r>
          </a:p>
          <a:p>
            <a:pPr lvl="1"/>
            <a:r>
              <a:rPr lang="en-US" altLang="en-US" sz="2000" dirty="0">
                <a:ea typeface="ＭＳ Ｐゴシック" panose="020B0600070205080204" pitchFamily="34" charset="-128"/>
              </a:rPr>
              <a:t>Fall Protection</a:t>
            </a:r>
          </a:p>
          <a:p>
            <a:pPr lvl="1"/>
            <a:r>
              <a:rPr lang="en-US" altLang="en-US" sz="2000" dirty="0">
                <a:ea typeface="ＭＳ Ｐゴシック" panose="020B0600070205080204" pitchFamily="34" charset="-128"/>
              </a:rPr>
              <a:t>Falling Object Protection</a:t>
            </a:r>
          </a:p>
          <a:p>
            <a:pPr lvl="1"/>
            <a:r>
              <a:rPr lang="en-US" altLang="en-US" sz="2000" dirty="0">
                <a:ea typeface="ＭＳ Ｐゴシック" panose="020B0600070205080204" pitchFamily="34" charset="-128"/>
              </a:rPr>
              <a:t>Proper Use</a:t>
            </a:r>
          </a:p>
          <a:p>
            <a:pPr lvl="1"/>
            <a:r>
              <a:rPr lang="en-US" altLang="en-US" sz="2000" dirty="0">
                <a:ea typeface="ＭＳ Ｐゴシック" panose="020B0600070205080204" pitchFamily="34" charset="-128"/>
              </a:rPr>
              <a:t>Material Handling</a:t>
            </a:r>
          </a:p>
          <a:p>
            <a:pPr lvl="1"/>
            <a:r>
              <a:rPr lang="en-US" altLang="en-US" sz="2000" dirty="0">
                <a:ea typeface="ＭＳ Ｐゴシック" panose="020B0600070205080204" pitchFamily="34" charset="-128"/>
              </a:rPr>
              <a:t>Load-carrying Capacities</a:t>
            </a: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77182298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Basic Requirements</a:t>
            </a:r>
            <a:endParaRPr lang="en-US" dirty="0"/>
          </a:p>
        </p:txBody>
      </p:sp>
      <p:sp>
        <p:nvSpPr>
          <p:cNvPr id="3" name="Content Placeholder 2"/>
          <p:cNvSpPr>
            <a:spLocks noGrp="1"/>
          </p:cNvSpPr>
          <p:nvPr>
            <p:ph idx="1"/>
          </p:nvPr>
        </p:nvSpPr>
        <p:spPr>
          <a:xfrm>
            <a:off x="760901" y="1796096"/>
            <a:ext cx="8946541" cy="4195481"/>
          </a:xfrm>
        </p:spPr>
        <p:txBody>
          <a:bodyPr/>
          <a:lstStyle/>
          <a:p>
            <a:pPr>
              <a:lnSpc>
                <a:spcPct val="90000"/>
              </a:lnSpc>
            </a:pPr>
            <a:r>
              <a:rPr lang="en-US" altLang="en-US" dirty="0">
                <a:ea typeface="ＭＳ Ｐゴシック" panose="020B0600070205080204" pitchFamily="34" charset="-128"/>
              </a:rPr>
              <a:t>Scaffolding that is more than </a:t>
            </a:r>
            <a:r>
              <a:rPr lang="en-US" altLang="en-US" b="1" dirty="0">
                <a:ea typeface="ＭＳ Ｐゴシック" panose="020B0600070205080204" pitchFamily="34" charset="-128"/>
              </a:rPr>
              <a:t>10 ft. </a:t>
            </a:r>
            <a:r>
              <a:rPr lang="en-US" altLang="en-US" dirty="0">
                <a:ea typeface="ＭＳ Ｐゴシック" panose="020B0600070205080204" pitchFamily="34" charset="-128"/>
              </a:rPr>
              <a:t>or higher must be equipped with guardrails.</a:t>
            </a:r>
          </a:p>
          <a:p>
            <a:pPr>
              <a:lnSpc>
                <a:spcPct val="90000"/>
              </a:lnSpc>
            </a:pPr>
            <a:r>
              <a:rPr lang="en-US" altLang="en-US" dirty="0">
                <a:ea typeface="ＭＳ Ｐゴシック" panose="020B0600070205080204" pitchFamily="34" charset="-128"/>
              </a:rPr>
              <a:t>A </a:t>
            </a:r>
            <a:r>
              <a:rPr lang="en-US" altLang="en-US" i="1" dirty="0">
                <a:ea typeface="ＭＳ Ｐゴシック" panose="020B0600070205080204" pitchFamily="34" charset="-128"/>
              </a:rPr>
              <a:t>competent person </a:t>
            </a:r>
            <a:r>
              <a:rPr lang="en-US" altLang="en-US" dirty="0">
                <a:ea typeface="ＭＳ Ｐゴシック" panose="020B0600070205080204" pitchFamily="34" charset="-128"/>
              </a:rPr>
              <a:t>must supervise the set-up and take down of all scaffolding.</a:t>
            </a:r>
          </a:p>
          <a:p>
            <a:pPr>
              <a:lnSpc>
                <a:spcPct val="90000"/>
              </a:lnSpc>
            </a:pPr>
            <a:r>
              <a:rPr lang="en-US" altLang="en-US" dirty="0">
                <a:ea typeface="ＭＳ Ｐゴシック" panose="020B0600070205080204" pitchFamily="34" charset="-128"/>
              </a:rPr>
              <a:t>Scaffolding must be fully planked, and planks must be secured so they cannot move.</a:t>
            </a:r>
          </a:p>
          <a:p>
            <a:endParaRPr lang="en-US" dirty="0"/>
          </a:p>
        </p:txBody>
      </p:sp>
    </p:spTree>
    <p:extLst>
      <p:ext uri="{BB962C8B-B14F-4D97-AF65-F5344CB8AC3E}">
        <p14:creationId xmlns:p14="http://schemas.microsoft.com/office/powerpoint/2010/main" val="22004380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CEC824DE-E839-427E-9706-7871FA5CCF99}"/>
              </a:ext>
            </a:extLst>
          </p:cNvPr>
          <p:cNvSpPr>
            <a:spLocks noGrp="1"/>
          </p:cNvSpPr>
          <p:nvPr>
            <p:ph type="title"/>
          </p:nvPr>
        </p:nvSpPr>
        <p:spPr/>
        <p:txBody>
          <a:bodyPr/>
          <a:lstStyle/>
          <a:p>
            <a:r>
              <a:rPr lang="en-US" altLang="en-US" dirty="0">
                <a:ea typeface="ＭＳ Ｐゴシック" panose="020B0600070205080204" pitchFamily="34" charset="-128"/>
              </a:rPr>
              <a:t>Basic Requirements, </a:t>
            </a:r>
            <a:r>
              <a:rPr lang="en-US" altLang="en-US" sz="2800" dirty="0">
                <a:ea typeface="ＭＳ Ｐゴシック" panose="020B0600070205080204" pitchFamily="34" charset="-128"/>
              </a:rPr>
              <a:t>continued 1</a:t>
            </a:r>
            <a:endParaRPr lang="en-US" altLang="en-US" dirty="0">
              <a:ea typeface="ＭＳ Ｐゴシック" panose="020B0600070205080204" pitchFamily="34" charset="-128"/>
            </a:endParaRPr>
          </a:p>
        </p:txBody>
      </p:sp>
      <p:sp>
        <p:nvSpPr>
          <p:cNvPr id="36867" name="Content Placeholder 2">
            <a:extLst>
              <a:ext uri="{FF2B5EF4-FFF2-40B4-BE49-F238E27FC236}">
                <a16:creationId xmlns:a16="http://schemas.microsoft.com/office/drawing/2014/main" id="{A0707936-7228-4FFA-A93B-C9DA041C94AC}"/>
              </a:ext>
            </a:extLst>
          </p:cNvPr>
          <p:cNvSpPr>
            <a:spLocks noGrp="1"/>
          </p:cNvSpPr>
          <p:nvPr>
            <p:ph idx="1"/>
          </p:nvPr>
        </p:nvSpPr>
        <p:spPr>
          <a:xfrm>
            <a:off x="761393" y="1724661"/>
            <a:ext cx="8946541" cy="4195481"/>
          </a:xfrm>
        </p:spPr>
        <p:txBody>
          <a:bodyPr/>
          <a:lstStyle/>
          <a:p>
            <a:r>
              <a:rPr lang="en-US" altLang="en-US" dirty="0">
                <a:ea typeface="ＭＳ Ｐゴシック" panose="020B0600070205080204" pitchFamily="34" charset="-128"/>
              </a:rPr>
              <a:t>Erect/dismantle all scaffolds according to the manufacturer's Instructions </a:t>
            </a:r>
          </a:p>
          <a:p>
            <a:r>
              <a:rPr lang="en-US" altLang="en-US" dirty="0">
                <a:ea typeface="ＭＳ Ｐゴシック" panose="020B0600070205080204" pitchFamily="34" charset="-128"/>
              </a:rPr>
              <a:t>Capacity</a:t>
            </a:r>
          </a:p>
          <a:p>
            <a:pPr marL="742950" lvl="2" indent="-342900">
              <a:buFont typeface="Courier New" panose="02070309020205020404" pitchFamily="49" charset="0"/>
              <a:buChar char="o"/>
            </a:pPr>
            <a:r>
              <a:rPr lang="en-US" altLang="en-US" sz="2800" dirty="0">
                <a:ea typeface="ＭＳ Ｐゴシック" panose="020B0600070205080204" pitchFamily="34" charset="-128"/>
              </a:rPr>
              <a:t>Must support 4x Intended Load</a:t>
            </a:r>
          </a:p>
          <a:p>
            <a:r>
              <a:rPr lang="en-US" altLang="en-US" dirty="0">
                <a:ea typeface="ＭＳ Ｐゴシック" panose="020B0600070205080204" pitchFamily="34" charset="-128"/>
              </a:rPr>
              <a:t>Stable Footings</a:t>
            </a:r>
          </a:p>
          <a:p>
            <a:pPr marL="742950" lvl="2" indent="-342900">
              <a:buFont typeface="Courier New" panose="02070309020205020404" pitchFamily="49" charset="0"/>
              <a:buChar char="o"/>
            </a:pPr>
            <a:r>
              <a:rPr lang="en-US" altLang="en-US" sz="2800" dirty="0">
                <a:ea typeface="ＭＳ Ｐゴシック" panose="020B0600070205080204" pitchFamily="34" charset="-128"/>
              </a:rPr>
              <a:t>Base Plate, Screw Jacks &amp; Mudsills</a:t>
            </a:r>
          </a:p>
          <a:p>
            <a:pPr lvl="3"/>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66331654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3E95B822-6C5A-4770-BFE8-0B83E062F393}"/>
              </a:ext>
            </a:extLst>
          </p:cNvPr>
          <p:cNvSpPr>
            <a:spLocks noGrp="1"/>
          </p:cNvSpPr>
          <p:nvPr>
            <p:ph type="title"/>
          </p:nvPr>
        </p:nvSpPr>
        <p:spPr/>
        <p:txBody>
          <a:bodyPr/>
          <a:lstStyle/>
          <a:p>
            <a:r>
              <a:rPr lang="en-US" altLang="en-US" dirty="0">
                <a:ea typeface="ＭＳ Ｐゴシック" panose="020B0600070205080204" pitchFamily="34" charset="-128"/>
              </a:rPr>
              <a:t>Basic Requirements, </a:t>
            </a:r>
            <a:r>
              <a:rPr lang="en-US" altLang="en-US" sz="2800" dirty="0">
                <a:ea typeface="ＭＳ Ｐゴシック" panose="020B0600070205080204" pitchFamily="34" charset="-128"/>
              </a:rPr>
              <a:t>continued 2</a:t>
            </a:r>
            <a:endParaRPr lang="en-US" altLang="en-US" dirty="0">
              <a:ea typeface="ＭＳ Ｐゴシック" panose="020B0600070205080204" pitchFamily="34" charset="-128"/>
            </a:endParaRPr>
          </a:p>
        </p:txBody>
      </p:sp>
      <p:sp>
        <p:nvSpPr>
          <p:cNvPr id="37891" name="Content Placeholder 2">
            <a:extLst>
              <a:ext uri="{FF2B5EF4-FFF2-40B4-BE49-F238E27FC236}">
                <a16:creationId xmlns:a16="http://schemas.microsoft.com/office/drawing/2014/main" id="{F557DCBC-040E-42BE-803F-0E36E20E07B8}"/>
              </a:ext>
            </a:extLst>
          </p:cNvPr>
          <p:cNvSpPr>
            <a:spLocks noGrp="1"/>
          </p:cNvSpPr>
          <p:nvPr>
            <p:ph idx="1"/>
          </p:nvPr>
        </p:nvSpPr>
        <p:spPr>
          <a:xfrm>
            <a:off x="717551" y="1729801"/>
            <a:ext cx="8946541" cy="4195481"/>
          </a:xfrm>
        </p:spPr>
        <p:txBody>
          <a:bodyPr/>
          <a:lstStyle/>
          <a:p>
            <a:r>
              <a:rPr lang="en-US" altLang="en-US" dirty="0">
                <a:ea typeface="ＭＳ Ｐゴシック" panose="020B0600070205080204" pitchFamily="34" charset="-128"/>
              </a:rPr>
              <a:t>Scaffolds must be capable of supporting its own weight and at least 4 times the anticipated load.</a:t>
            </a:r>
          </a:p>
          <a:p>
            <a:r>
              <a:rPr lang="en-US" altLang="en-US" dirty="0">
                <a:ea typeface="ＭＳ Ｐゴシック" panose="020B0600070205080204" pitchFamily="34" charset="-128"/>
              </a:rPr>
              <a:t>Expected load includes:</a:t>
            </a:r>
          </a:p>
          <a:p>
            <a:pPr lvl="2"/>
            <a:r>
              <a:rPr lang="en-US" altLang="en-US" dirty="0">
                <a:ea typeface="ＭＳ Ｐゴシック" panose="020B0600070205080204" pitchFamily="34" charset="-128"/>
              </a:rPr>
              <a:t>Workers </a:t>
            </a:r>
          </a:p>
          <a:p>
            <a:pPr lvl="2"/>
            <a:r>
              <a:rPr lang="en-US" altLang="en-US" dirty="0">
                <a:ea typeface="ＭＳ Ｐゴシック" panose="020B0600070205080204" pitchFamily="34" charset="-128"/>
              </a:rPr>
              <a:t>Equipment</a:t>
            </a:r>
          </a:p>
          <a:p>
            <a:pPr lvl="2"/>
            <a:r>
              <a:rPr lang="en-US" altLang="en-US" dirty="0">
                <a:ea typeface="ＭＳ Ｐゴシック" panose="020B0600070205080204" pitchFamily="34" charset="-128"/>
              </a:rPr>
              <a:t>Tools </a:t>
            </a:r>
          </a:p>
          <a:p>
            <a:pPr lvl="2"/>
            <a:r>
              <a:rPr lang="en-US" altLang="en-US" dirty="0">
                <a:ea typeface="ＭＳ Ｐゴシック" panose="020B0600070205080204" pitchFamily="34" charset="-128"/>
              </a:rPr>
              <a:t>Materials  </a:t>
            </a:r>
          </a:p>
          <a:p>
            <a:pPr lvl="3"/>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7708617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8" name="Picture 2" descr="Image shows a fabricated frame scaffold placed closely to the side of a home under construction." title="Image 2.42">
            <a:extLst>
              <a:ext uri="{FF2B5EF4-FFF2-40B4-BE49-F238E27FC236}">
                <a16:creationId xmlns:a16="http://schemas.microsoft.com/office/drawing/2014/main" id="{63C61602-843C-422B-90F3-90B2E9F43320}"/>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58069" y="2672862"/>
            <a:ext cx="7750175"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5" name="Content Placeholder 2">
            <a:extLst>
              <a:ext uri="{FF2B5EF4-FFF2-40B4-BE49-F238E27FC236}">
                <a16:creationId xmlns:a16="http://schemas.microsoft.com/office/drawing/2014/main" id="{97887647-4741-4E2F-9476-804C6C195CEE}"/>
              </a:ext>
            </a:extLst>
          </p:cNvPr>
          <p:cNvSpPr>
            <a:spLocks noGrp="1"/>
          </p:cNvSpPr>
          <p:nvPr>
            <p:ph idx="1"/>
          </p:nvPr>
        </p:nvSpPr>
        <p:spPr>
          <a:xfrm>
            <a:off x="875201" y="1580645"/>
            <a:ext cx="8946541" cy="4195481"/>
          </a:xfrm>
        </p:spPr>
        <p:txBody>
          <a:bodyPr/>
          <a:lstStyle/>
          <a:p>
            <a:pPr>
              <a:lnSpc>
                <a:spcPct val="75000"/>
              </a:lnSpc>
            </a:pPr>
            <a:r>
              <a:rPr lang="en-US" altLang="en-US" dirty="0">
                <a:ea typeface="ＭＳ Ｐゴシック" panose="020B0600070205080204" pitchFamily="34" charset="-128"/>
              </a:rPr>
              <a:t>Front edge of all platforms must be within 14” of face of work (i.e., structure).</a:t>
            </a:r>
          </a:p>
          <a:p>
            <a:pPr lvl="3"/>
            <a:endParaRPr lang="en-US" altLang="en-US" dirty="0">
              <a:ea typeface="ＭＳ Ｐゴシック" panose="020B0600070205080204" pitchFamily="34" charset="-128"/>
            </a:endParaRPr>
          </a:p>
        </p:txBody>
      </p:sp>
      <p:sp>
        <p:nvSpPr>
          <p:cNvPr id="38914" name="Title 1">
            <a:extLst>
              <a:ext uri="{FF2B5EF4-FFF2-40B4-BE49-F238E27FC236}">
                <a16:creationId xmlns:a16="http://schemas.microsoft.com/office/drawing/2014/main" id="{9609816D-93B5-42B2-AA01-4178ACC82805}"/>
              </a:ext>
            </a:extLst>
          </p:cNvPr>
          <p:cNvSpPr>
            <a:spLocks noGrp="1"/>
          </p:cNvSpPr>
          <p:nvPr>
            <p:ph type="title"/>
          </p:nvPr>
        </p:nvSpPr>
        <p:spPr/>
        <p:txBody>
          <a:bodyPr/>
          <a:lstStyle/>
          <a:p>
            <a:r>
              <a:rPr lang="en-US" altLang="en-US" dirty="0">
                <a:ea typeface="ＭＳ Ｐゴシック" panose="020B0600070205080204" pitchFamily="34" charset="-128"/>
              </a:rPr>
              <a:t>Requirements on Jobsites</a:t>
            </a:r>
          </a:p>
        </p:txBody>
      </p:sp>
    </p:spTree>
    <p:extLst>
      <p:ext uri="{BB962C8B-B14F-4D97-AF65-F5344CB8AC3E}">
        <p14:creationId xmlns:p14="http://schemas.microsoft.com/office/powerpoint/2010/main" val="16373772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leats installed on scaffold plank using 2x4 lumber to prevent movement." title="Image 2.43 b"/>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83572" y="2557463"/>
            <a:ext cx="3831946"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2" descr="Image depicts planks on a fabricated frame scaffold extending past the end of supports. " title="Image 2.43 a">
            <a:extLst>
              <a:ext uri="{FF2B5EF4-FFF2-40B4-BE49-F238E27FC236}">
                <a16:creationId xmlns:a16="http://schemas.microsoft.com/office/drawing/2014/main" id="{2E94E568-2D07-49CB-AA71-290FD8D4DCA3}"/>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828805" y="2557463"/>
            <a:ext cx="3848289"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9" name="Content Placeholder 2">
            <a:extLst>
              <a:ext uri="{FF2B5EF4-FFF2-40B4-BE49-F238E27FC236}">
                <a16:creationId xmlns:a16="http://schemas.microsoft.com/office/drawing/2014/main" id="{D9DE27BF-BC72-4D7D-9E1D-8D3D74010BD0}"/>
              </a:ext>
            </a:extLst>
          </p:cNvPr>
          <p:cNvSpPr>
            <a:spLocks noGrp="1"/>
          </p:cNvSpPr>
          <p:nvPr>
            <p:ph idx="1"/>
          </p:nvPr>
        </p:nvSpPr>
        <p:spPr>
          <a:xfrm>
            <a:off x="952588" y="1696081"/>
            <a:ext cx="10505988" cy="3902782"/>
          </a:xfrm>
        </p:spPr>
        <p:txBody>
          <a:bodyPr/>
          <a:lstStyle/>
          <a:p>
            <a:pPr>
              <a:lnSpc>
                <a:spcPct val="75000"/>
              </a:lnSpc>
            </a:pPr>
            <a:r>
              <a:rPr lang="en-US" altLang="en-US" dirty="0">
                <a:ea typeface="ＭＳ Ｐゴシック" panose="020B0600070205080204" pitchFamily="34" charset="-128"/>
              </a:rPr>
              <a:t>Planks – must extend 6’’ to 12” past the end of supports </a:t>
            </a:r>
            <a:r>
              <a:rPr lang="en-US" altLang="en-US" b="1" u="sng" dirty="0">
                <a:ea typeface="ＭＳ Ｐゴシック" panose="020B0600070205080204" pitchFamily="34" charset="-128"/>
              </a:rPr>
              <a:t>or</a:t>
            </a:r>
            <a:r>
              <a:rPr lang="en-US" altLang="en-US" dirty="0">
                <a:ea typeface="ＭＳ Ｐゴシック" panose="020B0600070205080204" pitchFamily="34" charset="-128"/>
              </a:rPr>
              <a:t> be cleated.</a:t>
            </a:r>
          </a:p>
          <a:p>
            <a:pPr lvl="3"/>
            <a:endParaRPr lang="en-US" altLang="en-US" dirty="0">
              <a:ea typeface="ＭＳ Ｐゴシック" panose="020B0600070205080204" pitchFamily="34" charset="-128"/>
            </a:endParaRPr>
          </a:p>
        </p:txBody>
      </p:sp>
      <p:sp>
        <p:nvSpPr>
          <p:cNvPr id="39938" name="Title 1">
            <a:extLst>
              <a:ext uri="{FF2B5EF4-FFF2-40B4-BE49-F238E27FC236}">
                <a16:creationId xmlns:a16="http://schemas.microsoft.com/office/drawing/2014/main" id="{7E16CE75-D756-4CC4-A722-BA48AA6AB5B1}"/>
              </a:ext>
            </a:extLst>
          </p:cNvPr>
          <p:cNvSpPr>
            <a:spLocks noGrp="1"/>
          </p:cNvSpPr>
          <p:nvPr>
            <p:ph type="title"/>
          </p:nvPr>
        </p:nvSpPr>
        <p:spPr/>
        <p:txBody>
          <a:bodyPr/>
          <a:lstStyle/>
          <a:p>
            <a:r>
              <a:rPr lang="en-US" altLang="en-US" dirty="0">
                <a:ea typeface="ＭＳ Ｐゴシック" panose="020B0600070205080204" pitchFamily="34" charset="-128"/>
              </a:rPr>
              <a:t>Requirements on Jobsites, </a:t>
            </a:r>
            <a:r>
              <a:rPr lang="en-US" altLang="en-US" sz="2800" dirty="0">
                <a:ea typeface="ＭＳ Ｐゴシック" panose="020B0600070205080204" pitchFamily="34" charset="-128"/>
              </a:rPr>
              <a:t>continued 1</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72477897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2" descr="Image depicts base plate and mudsill on a fabricated frame scaffold." title="Image 2.44">
            <a:extLst>
              <a:ext uri="{FF2B5EF4-FFF2-40B4-BE49-F238E27FC236}">
                <a16:creationId xmlns:a16="http://schemas.microsoft.com/office/drawing/2014/main" id="{E484819E-8640-44F8-BAFB-AB5FE178E1A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93088" y="2474407"/>
            <a:ext cx="60960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Content Placeholder 2">
            <a:extLst>
              <a:ext uri="{FF2B5EF4-FFF2-40B4-BE49-F238E27FC236}">
                <a16:creationId xmlns:a16="http://schemas.microsoft.com/office/drawing/2014/main" id="{9B0EECF6-2C7C-421A-97F2-5A5D1E2E9B28}"/>
              </a:ext>
            </a:extLst>
          </p:cNvPr>
          <p:cNvSpPr>
            <a:spLocks noGrp="1"/>
          </p:cNvSpPr>
          <p:nvPr>
            <p:ph idx="1"/>
          </p:nvPr>
        </p:nvSpPr>
        <p:spPr>
          <a:xfrm>
            <a:off x="875201" y="1610790"/>
            <a:ext cx="8946541" cy="4195481"/>
          </a:xfrm>
        </p:spPr>
        <p:txBody>
          <a:bodyPr/>
          <a:lstStyle/>
          <a:p>
            <a:r>
              <a:rPr lang="en-US" altLang="en-US" dirty="0">
                <a:ea typeface="ＭＳ Ｐゴシック" panose="020B0600070205080204" pitchFamily="34" charset="-128"/>
              </a:rPr>
              <a:t>Base Plate &amp; Mudsill are Required</a:t>
            </a:r>
          </a:p>
          <a:p>
            <a:pPr lvl="3"/>
            <a:endParaRPr lang="en-US" altLang="en-US" dirty="0">
              <a:ea typeface="ＭＳ Ｐゴシック" panose="020B0600070205080204" pitchFamily="34" charset="-128"/>
            </a:endParaRPr>
          </a:p>
        </p:txBody>
      </p:sp>
      <p:sp>
        <p:nvSpPr>
          <p:cNvPr id="41986" name="Title 1">
            <a:extLst>
              <a:ext uri="{FF2B5EF4-FFF2-40B4-BE49-F238E27FC236}">
                <a16:creationId xmlns:a16="http://schemas.microsoft.com/office/drawing/2014/main" id="{06863DFF-1F70-446E-9199-2FEE4D03EC3C}"/>
              </a:ext>
            </a:extLst>
          </p:cNvPr>
          <p:cNvSpPr>
            <a:spLocks noGrp="1"/>
          </p:cNvSpPr>
          <p:nvPr>
            <p:ph type="title"/>
          </p:nvPr>
        </p:nvSpPr>
        <p:spPr/>
        <p:txBody>
          <a:bodyPr/>
          <a:lstStyle/>
          <a:p>
            <a:r>
              <a:rPr lang="en-US" altLang="en-US" dirty="0">
                <a:ea typeface="ＭＳ Ｐゴシック" panose="020B0600070205080204" pitchFamily="34" charset="-128"/>
              </a:rPr>
              <a:t>Requirements on Jobsites, </a:t>
            </a:r>
            <a:r>
              <a:rPr lang="en-US" altLang="en-US" sz="2800" dirty="0">
                <a:ea typeface="ＭＳ Ｐゴシック" panose="020B0600070205080204" pitchFamily="34" charset="-128"/>
              </a:rPr>
              <a:t>continued 2</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157429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Introduction To Fall Protection</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7411" name="Rectangle 3"/>
          <p:cNvSpPr>
            <a:spLocks noGrp="1" noChangeArrowheads="1"/>
          </p:cNvSpPr>
          <p:nvPr>
            <p:ph idx="1"/>
          </p:nvPr>
        </p:nvSpPr>
        <p:spPr>
          <a:xfrm>
            <a:off x="1075175" y="1600201"/>
            <a:ext cx="9592826" cy="4740309"/>
          </a:xfrm>
        </p:spPr>
        <p:txBody>
          <a:bodyPr>
            <a:normAutofit/>
          </a:bodyPr>
          <a:lstStyle/>
          <a:p>
            <a:pPr eaLnBrk="1" hangingPunct="1"/>
            <a:r>
              <a:rPr lang="en-US" altLang="en-US" sz="3200" dirty="0">
                <a:latin typeface="Arial" panose="020B0604020202020204" pitchFamily="34" charset="0"/>
                <a:cs typeface="Arial" panose="020B0604020202020204" pitchFamily="34" charset="0"/>
              </a:rPr>
              <a:t>Participants can use the information from this seminar to:</a:t>
            </a:r>
          </a:p>
          <a:p>
            <a:pPr lvl="1" eaLnBrk="1" hangingPunct="1"/>
            <a:r>
              <a:rPr lang="en-US" altLang="en-US" sz="2800" dirty="0">
                <a:latin typeface="Arial" panose="020B0604020202020204" pitchFamily="34" charset="0"/>
                <a:cs typeface="Arial" panose="020B0604020202020204" pitchFamily="34" charset="0"/>
              </a:rPr>
              <a:t>Provide training to employees.</a:t>
            </a:r>
          </a:p>
          <a:p>
            <a:pPr lvl="1" eaLnBrk="1" hangingPunct="1"/>
            <a:r>
              <a:rPr lang="en-US" altLang="en-US" sz="2800" dirty="0">
                <a:latin typeface="Arial" panose="020B0604020202020204" pitchFamily="34" charset="0"/>
                <a:cs typeface="Arial" panose="020B0604020202020204" pitchFamily="34" charset="0"/>
              </a:rPr>
              <a:t>Develop fall protection best practices for employees to use on the jobsite. </a:t>
            </a:r>
          </a:p>
          <a:p>
            <a:pPr lvl="1" eaLnBrk="1" hangingPunct="1"/>
            <a:r>
              <a:rPr lang="en-US" altLang="en-US" sz="2800" dirty="0">
                <a:latin typeface="Arial" panose="020B0604020202020204" pitchFamily="34" charset="0"/>
                <a:cs typeface="Arial" panose="020B0604020202020204" pitchFamily="34" charset="0"/>
              </a:rPr>
              <a:t>Understand the types of conventional fall protection systems that can be used on home building jobsites. </a:t>
            </a:r>
            <a:endParaRPr lang="en-US" altLang="en-US" sz="2800" b="1" dirty="0">
              <a:latin typeface="Arial" panose="020B0604020202020204" pitchFamily="34" charset="0"/>
              <a:cs typeface="Arial" panose="020B0604020202020204" pitchFamily="34" charset="0"/>
            </a:endParaRPr>
          </a:p>
          <a:p>
            <a:pPr eaLnBrk="1" hangingPunct="1">
              <a:buFontTx/>
              <a:buNone/>
            </a:pPr>
            <a:r>
              <a:rPr lang="en-US" altLang="en-US" dirty="0">
                <a:latin typeface="Arial" panose="020B0604020202020204" pitchFamily="34" charset="0"/>
                <a:cs typeface="Arial" panose="020B0604020202020204" pitchFamily="34" charset="0"/>
              </a:rPr>
              <a:t>	</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5966A4F9-6D70-4763-A46B-AAE5F38FF8D6}"/>
              </a:ext>
            </a:extLst>
          </p:cNvPr>
          <p:cNvSpPr>
            <a:spLocks noGrp="1"/>
          </p:cNvSpPr>
          <p:nvPr>
            <p:ph type="title"/>
          </p:nvPr>
        </p:nvSpPr>
        <p:spPr/>
        <p:txBody>
          <a:bodyPr/>
          <a:lstStyle/>
          <a:p>
            <a:r>
              <a:rPr lang="en-US" altLang="en-US" dirty="0">
                <a:ea typeface="ＭＳ Ｐゴシック" panose="020B0600070205080204" pitchFamily="34" charset="-128"/>
              </a:rPr>
              <a:t>Requirements on Jobsites, </a:t>
            </a:r>
            <a:r>
              <a:rPr lang="en-US" altLang="en-US" sz="2800" dirty="0">
                <a:ea typeface="ＭＳ Ｐゴシック" panose="020B0600070205080204" pitchFamily="34" charset="-128"/>
              </a:rPr>
              <a:t>continued 3</a:t>
            </a:r>
            <a:endParaRPr lang="en-US" altLang="en-US" dirty="0">
              <a:ea typeface="ＭＳ Ｐゴシック" panose="020B0600070205080204" pitchFamily="34" charset="-128"/>
            </a:endParaRPr>
          </a:p>
        </p:txBody>
      </p:sp>
      <p:sp>
        <p:nvSpPr>
          <p:cNvPr id="43011" name="Content Placeholder 2">
            <a:extLst>
              <a:ext uri="{FF2B5EF4-FFF2-40B4-BE49-F238E27FC236}">
                <a16:creationId xmlns:a16="http://schemas.microsoft.com/office/drawing/2014/main" id="{B692E27A-00A3-47D2-8DB3-18BE10C842D1}"/>
              </a:ext>
            </a:extLst>
          </p:cNvPr>
          <p:cNvSpPr>
            <a:spLocks noGrp="1"/>
          </p:cNvSpPr>
          <p:nvPr>
            <p:ph idx="1"/>
          </p:nvPr>
        </p:nvSpPr>
        <p:spPr>
          <a:xfrm>
            <a:off x="835967" y="1994617"/>
            <a:ext cx="4343400" cy="4221163"/>
          </a:xfrm>
        </p:spPr>
        <p:txBody>
          <a:bodyPr/>
          <a:lstStyle/>
          <a:p>
            <a:r>
              <a:rPr lang="en-US" altLang="en-US" dirty="0">
                <a:ea typeface="ＭＳ Ｐゴシック" panose="020B0600070205080204" pitchFamily="34" charset="-128"/>
              </a:rPr>
              <a:t>Masonry Bricks &amp; Blocks are </a:t>
            </a:r>
            <a:r>
              <a:rPr lang="en-US" altLang="en-US" b="1" dirty="0">
                <a:ea typeface="ＭＳ Ｐゴシック" panose="020B0600070205080204" pitchFamily="34" charset="-128"/>
              </a:rPr>
              <a:t>not </a:t>
            </a:r>
            <a:r>
              <a:rPr lang="en-US" altLang="en-US" dirty="0">
                <a:ea typeface="ＭＳ Ｐゴシック" panose="020B0600070205080204" pitchFamily="34" charset="-128"/>
              </a:rPr>
              <a:t>acceptable scaffold bases. </a:t>
            </a:r>
          </a:p>
          <a:p>
            <a:pPr lvl="3"/>
            <a:endParaRPr lang="en-US" altLang="en-US" dirty="0">
              <a:ea typeface="ＭＳ Ｐゴシック" panose="020B0600070205080204" pitchFamily="34" charset="-128"/>
            </a:endParaRPr>
          </a:p>
        </p:txBody>
      </p:sp>
      <p:pic>
        <p:nvPicPr>
          <p:cNvPr id="43014" name="Picture 3" descr="Image depicts a fabricated frame scaffold placed on masonry blocks." title="Image 2.45">
            <a:extLst>
              <a:ext uri="{FF2B5EF4-FFF2-40B4-BE49-F238E27FC236}">
                <a16:creationId xmlns:a16="http://schemas.microsoft.com/office/drawing/2014/main" id="{FC10D8BF-3506-4848-9A1C-FD00FC7089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2634" y="1809673"/>
            <a:ext cx="4648200"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58592" y="3314699"/>
            <a:ext cx="1931509" cy="1931509"/>
          </a:xfrm>
          <a:prstGeom prst="rect">
            <a:avLst/>
          </a:prstGeom>
        </p:spPr>
      </p:pic>
      <p:pic>
        <p:nvPicPr>
          <p:cNvPr id="8"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13368" y="4280453"/>
            <a:ext cx="1931509" cy="1931509"/>
          </a:xfrm>
          <a:prstGeom prst="rect">
            <a:avLst/>
          </a:prstGeom>
        </p:spPr>
      </p:pic>
    </p:spTree>
    <p:extLst>
      <p:ext uri="{BB962C8B-B14F-4D97-AF65-F5344CB8AC3E}">
        <p14:creationId xmlns:p14="http://schemas.microsoft.com/office/powerpoint/2010/main" val="204997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8" name="Picture 2" descr="Image depicts scaffold planking." title="Image 2.46">
            <a:extLst>
              <a:ext uri="{FF2B5EF4-FFF2-40B4-BE49-F238E27FC236}">
                <a16:creationId xmlns:a16="http://schemas.microsoft.com/office/drawing/2014/main" id="{8A50A001-9AE7-4063-B3AB-13748C10FAC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66800" y="4267200"/>
            <a:ext cx="91440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35" name="Content Placeholder 2">
            <a:extLst>
              <a:ext uri="{FF2B5EF4-FFF2-40B4-BE49-F238E27FC236}">
                <a16:creationId xmlns:a16="http://schemas.microsoft.com/office/drawing/2014/main" id="{17E66B57-6079-45F7-A955-C556B7A68CBA}"/>
              </a:ext>
            </a:extLst>
          </p:cNvPr>
          <p:cNvSpPr>
            <a:spLocks noGrp="1"/>
          </p:cNvSpPr>
          <p:nvPr>
            <p:ph idx="1"/>
          </p:nvPr>
        </p:nvSpPr>
        <p:spPr>
          <a:xfrm>
            <a:off x="1378299" y="1445290"/>
            <a:ext cx="8229600" cy="4221163"/>
          </a:xfrm>
        </p:spPr>
        <p:txBody>
          <a:bodyPr/>
          <a:lstStyle/>
          <a:p>
            <a:r>
              <a:rPr lang="en-US" altLang="en-US" sz="2400" dirty="0">
                <a:ea typeface="ＭＳ Ｐゴシック" panose="020B0600070205080204" pitchFamily="34" charset="-128"/>
              </a:rPr>
              <a:t>Each platform on all working levels must be fully planked and secured to prevent movement.</a:t>
            </a:r>
          </a:p>
          <a:p>
            <a:r>
              <a:rPr lang="en-US" altLang="en-US" sz="2400" dirty="0">
                <a:ea typeface="ＭＳ Ｐゴシック" panose="020B0600070205080204" pitchFamily="34" charset="-128"/>
              </a:rPr>
              <a:t>No more than a 1” space between decking/platform units and upright supports.</a:t>
            </a:r>
          </a:p>
          <a:p>
            <a:r>
              <a:rPr lang="en-US" altLang="en-US" sz="2400" dirty="0">
                <a:ea typeface="ＭＳ Ｐゴシック" panose="020B0600070205080204" pitchFamily="34" charset="-128"/>
              </a:rPr>
              <a:t>Wood scaffold planks must be nominal 2” x 10”.</a:t>
            </a:r>
          </a:p>
          <a:p>
            <a:r>
              <a:rPr lang="en-US" altLang="en-US" sz="2400" dirty="0">
                <a:ea typeface="ＭＳ Ｐゴシック" panose="020B0600070205080204" pitchFamily="34" charset="-128"/>
              </a:rPr>
              <a:t>Must be Scaffold Grade Planks or equivalent.</a:t>
            </a:r>
          </a:p>
          <a:p>
            <a:pPr lvl="3"/>
            <a:endParaRPr lang="en-US" altLang="en-US" sz="1400" dirty="0">
              <a:ea typeface="ＭＳ Ｐゴシック" panose="020B0600070205080204" pitchFamily="34" charset="-128"/>
            </a:endParaRPr>
          </a:p>
        </p:txBody>
      </p:sp>
      <p:sp>
        <p:nvSpPr>
          <p:cNvPr id="44034" name="Title 1">
            <a:extLst>
              <a:ext uri="{FF2B5EF4-FFF2-40B4-BE49-F238E27FC236}">
                <a16:creationId xmlns:a16="http://schemas.microsoft.com/office/drawing/2014/main" id="{44B63C26-E621-4ED9-8803-324F8624F09B}"/>
              </a:ext>
            </a:extLst>
          </p:cNvPr>
          <p:cNvSpPr>
            <a:spLocks noGrp="1"/>
          </p:cNvSpPr>
          <p:nvPr>
            <p:ph type="title"/>
          </p:nvPr>
        </p:nvSpPr>
        <p:spPr/>
        <p:txBody>
          <a:bodyPr/>
          <a:lstStyle/>
          <a:p>
            <a:r>
              <a:rPr lang="en-US" altLang="en-US" dirty="0">
                <a:ea typeface="ＭＳ Ｐゴシック" panose="020B0600070205080204" pitchFamily="34" charset="-128"/>
              </a:rPr>
              <a:t>Requirements on Jobsites, </a:t>
            </a:r>
            <a:r>
              <a:rPr lang="en-US" altLang="en-US" sz="2800" dirty="0">
                <a:ea typeface="ＭＳ Ｐゴシック" panose="020B0600070205080204" pitchFamily="34" charset="-128"/>
              </a:rPr>
              <a:t>continued 4</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616288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7AC04323-7039-49C9-A994-3DB2E445401D}"/>
              </a:ext>
            </a:extLst>
          </p:cNvPr>
          <p:cNvSpPr>
            <a:spLocks noGrp="1"/>
          </p:cNvSpPr>
          <p:nvPr>
            <p:ph type="title"/>
          </p:nvPr>
        </p:nvSpPr>
        <p:spPr/>
        <p:txBody>
          <a:bodyPr/>
          <a:lstStyle/>
          <a:p>
            <a:r>
              <a:rPr lang="en-US" altLang="en-US">
                <a:ea typeface="ＭＳ Ｐゴシック" panose="020B0600070205080204" pitchFamily="34" charset="-128"/>
              </a:rPr>
              <a:t>Scaffold Access</a:t>
            </a:r>
          </a:p>
        </p:txBody>
      </p:sp>
      <p:sp>
        <p:nvSpPr>
          <p:cNvPr id="45059" name="Content Placeholder 2">
            <a:extLst>
              <a:ext uri="{FF2B5EF4-FFF2-40B4-BE49-F238E27FC236}">
                <a16:creationId xmlns:a16="http://schemas.microsoft.com/office/drawing/2014/main" id="{B3D04D3C-9BF6-4BF2-96FE-5699462B87EB}"/>
              </a:ext>
            </a:extLst>
          </p:cNvPr>
          <p:cNvSpPr>
            <a:spLocks noGrp="1"/>
          </p:cNvSpPr>
          <p:nvPr>
            <p:ph idx="1"/>
          </p:nvPr>
        </p:nvSpPr>
        <p:spPr>
          <a:xfrm>
            <a:off x="1032974" y="1671081"/>
            <a:ext cx="8946541" cy="4195481"/>
          </a:xfrm>
        </p:spPr>
        <p:txBody>
          <a:bodyPr/>
          <a:lstStyle/>
          <a:p>
            <a:r>
              <a:rPr lang="en-US" altLang="en-US" dirty="0">
                <a:ea typeface="ＭＳ Ｐゴシック" panose="020B0600070205080204" pitchFamily="34" charset="-128"/>
              </a:rPr>
              <a:t>Ladders needed if access to scaffold is more than 2 feet.</a:t>
            </a:r>
          </a:p>
          <a:p>
            <a:r>
              <a:rPr lang="en-US" altLang="en-US" dirty="0">
                <a:ea typeface="ＭＳ Ｐゴシック" panose="020B0600070205080204" pitchFamily="34" charset="-128"/>
              </a:rPr>
              <a:t>Do </a:t>
            </a:r>
            <a:r>
              <a:rPr lang="en-US" altLang="en-US" b="1" dirty="0">
                <a:ea typeface="ＭＳ Ｐゴシック" panose="020B0600070205080204" pitchFamily="34" charset="-128"/>
              </a:rPr>
              <a:t>not</a:t>
            </a:r>
            <a:r>
              <a:rPr lang="en-US" altLang="en-US" dirty="0">
                <a:ea typeface="ＭＳ Ｐゴシック" panose="020B0600070205080204" pitchFamily="34" charset="-128"/>
              </a:rPr>
              <a:t> climb cross bracing.</a:t>
            </a:r>
          </a:p>
          <a:p>
            <a:r>
              <a:rPr lang="en-US" altLang="en-US" dirty="0">
                <a:ea typeface="ＭＳ Ｐゴシック" panose="020B0600070205080204" pitchFamily="34" charset="-128"/>
              </a:rPr>
              <a:t>Place ladders securely.</a:t>
            </a:r>
          </a:p>
          <a:p>
            <a:pPr lvl="1"/>
            <a:r>
              <a:rPr lang="en-US" altLang="en-US" dirty="0">
                <a:ea typeface="ＭＳ Ｐゴシック" panose="020B0600070205080204" pitchFamily="34" charset="-128"/>
              </a:rPr>
              <a:t>Ladders must be positioned so they will not tip the</a:t>
            </a:r>
            <a:r>
              <a:rPr lang="en-US" altLang="en-US" sz="3200" dirty="0">
                <a:ea typeface="ＭＳ Ｐゴシック" panose="020B0600070205080204" pitchFamily="34" charset="-128"/>
              </a:rPr>
              <a:t> </a:t>
            </a:r>
            <a:r>
              <a:rPr lang="en-US" altLang="en-US" dirty="0">
                <a:ea typeface="ＭＳ Ｐゴシック" panose="020B0600070205080204" pitchFamily="34" charset="-128"/>
              </a:rPr>
              <a:t>scaffold.</a:t>
            </a:r>
          </a:p>
          <a:p>
            <a:r>
              <a:rPr lang="en-US" altLang="en-US" dirty="0">
                <a:ea typeface="ＭＳ Ｐゴシック" panose="020B0600070205080204" pitchFamily="34" charset="-128"/>
              </a:rPr>
              <a:t>OSHA permits direct access from another scaffold, structure, or personnel hoist.</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89571150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 depicts a ladder being used to access  a fabricated frame scaffold." title="Image 2.47">
            <a:extLst>
              <a:ext uri="{FF2B5EF4-FFF2-40B4-BE49-F238E27FC236}">
                <a16:creationId xmlns:a16="http://schemas.microsoft.com/office/drawing/2014/main" id="{DB19003B-3EAD-44C0-AB7D-F56C44CB30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665784" y="1681130"/>
            <a:ext cx="6466385" cy="4020161"/>
          </a:xfrm>
          <a:prstGeom prst="rect">
            <a:avLst/>
          </a:prstGeom>
          <a:noFill/>
        </p:spPr>
      </p:pic>
      <p:sp>
        <p:nvSpPr>
          <p:cNvPr id="45059" name="Content Placeholder 2">
            <a:extLst>
              <a:ext uri="{FF2B5EF4-FFF2-40B4-BE49-F238E27FC236}">
                <a16:creationId xmlns:a16="http://schemas.microsoft.com/office/drawing/2014/main" id="{B3D04D3C-9BF6-4BF2-96FE-5699462B87EB}"/>
              </a:ext>
            </a:extLst>
          </p:cNvPr>
          <p:cNvSpPr>
            <a:spLocks noGrp="1"/>
          </p:cNvSpPr>
          <p:nvPr>
            <p:ph idx="1"/>
          </p:nvPr>
        </p:nvSpPr>
        <p:spPr>
          <a:xfrm>
            <a:off x="440121" y="1853248"/>
            <a:ext cx="3679703" cy="4195481"/>
          </a:xfrm>
        </p:spPr>
        <p:txBody>
          <a:bodyPr/>
          <a:lstStyle/>
          <a:p>
            <a:r>
              <a:rPr lang="en-US" altLang="en-US" dirty="0">
                <a:ea typeface="ＭＳ Ｐゴシック" panose="020B0600070205080204" pitchFamily="34" charset="-128"/>
              </a:rPr>
              <a:t>Ladders needed if access to scaffold is more than 2 feet.</a:t>
            </a:r>
          </a:p>
          <a:p>
            <a:endParaRPr lang="en-US" altLang="en-US" dirty="0">
              <a:ea typeface="ＭＳ Ｐゴシック" panose="020B0600070205080204" pitchFamily="34" charset="-128"/>
            </a:endParaRPr>
          </a:p>
        </p:txBody>
      </p:sp>
      <p:sp>
        <p:nvSpPr>
          <p:cNvPr id="45058" name="Title 1">
            <a:extLst>
              <a:ext uri="{FF2B5EF4-FFF2-40B4-BE49-F238E27FC236}">
                <a16:creationId xmlns:a16="http://schemas.microsoft.com/office/drawing/2014/main" id="{7AC04323-7039-49C9-A994-3DB2E445401D}"/>
              </a:ext>
            </a:extLst>
          </p:cNvPr>
          <p:cNvSpPr>
            <a:spLocks noGrp="1"/>
          </p:cNvSpPr>
          <p:nvPr>
            <p:ph type="title"/>
          </p:nvPr>
        </p:nvSpPr>
        <p:spPr/>
        <p:txBody>
          <a:bodyPr/>
          <a:lstStyle/>
          <a:p>
            <a:r>
              <a:rPr lang="en-US" altLang="en-US" dirty="0">
                <a:ea typeface="ＭＳ Ｐゴシック" panose="020B0600070205080204" pitchFamily="34" charset="-128"/>
              </a:rPr>
              <a:t>Scaffold Access, </a:t>
            </a:r>
            <a:r>
              <a:rPr lang="en-US" altLang="en-US" sz="2800" dirty="0">
                <a:ea typeface="ＭＳ Ｐゴシック" panose="020B0600070205080204" pitchFamily="34" charset="-128"/>
              </a:rPr>
              <a:t>continued 1</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5701680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B36900AC-3153-4343-9DB2-509E5743AA7E}"/>
              </a:ext>
            </a:extLst>
          </p:cNvPr>
          <p:cNvSpPr>
            <a:spLocks noGrp="1" noChangeArrowheads="1"/>
          </p:cNvSpPr>
          <p:nvPr>
            <p:ph type="title"/>
          </p:nvPr>
        </p:nvSpPr>
        <p:spPr/>
        <p:txBody>
          <a:bodyPr/>
          <a:lstStyle/>
          <a:p>
            <a:pPr eaLnBrk="1" hangingPunct="1">
              <a:defRPr/>
            </a:pPr>
            <a:r>
              <a:rPr lang="en-US"/>
              <a:t>Guardrail</a:t>
            </a:r>
            <a:r>
              <a:rPr lang="en-US" sz="3600"/>
              <a:t> </a:t>
            </a:r>
            <a:r>
              <a:rPr lang="en-US"/>
              <a:t>Requirements- Scaffolds</a:t>
            </a:r>
          </a:p>
        </p:txBody>
      </p:sp>
      <p:sp>
        <p:nvSpPr>
          <p:cNvPr id="91139" name="Rectangle 3">
            <a:extLst>
              <a:ext uri="{FF2B5EF4-FFF2-40B4-BE49-F238E27FC236}">
                <a16:creationId xmlns:a16="http://schemas.microsoft.com/office/drawing/2014/main" id="{0DD735F4-3171-410C-B796-AC5A9656BC19}"/>
              </a:ext>
            </a:extLst>
          </p:cNvPr>
          <p:cNvSpPr>
            <a:spLocks noGrp="1" noChangeArrowheads="1"/>
          </p:cNvSpPr>
          <p:nvPr>
            <p:ph idx="1"/>
          </p:nvPr>
        </p:nvSpPr>
        <p:spPr>
          <a:xfrm>
            <a:off x="890772" y="1670538"/>
            <a:ext cx="8915400" cy="4724400"/>
          </a:xfrm>
        </p:spPr>
        <p:txBody>
          <a:bodyPr/>
          <a:lstStyle/>
          <a:p>
            <a:pPr eaLnBrk="1" hangingPunct="1"/>
            <a:r>
              <a:rPr lang="en-US" altLang="en-US" dirty="0"/>
              <a:t>Toprails Between 38” and 45” High</a:t>
            </a:r>
          </a:p>
          <a:p>
            <a:pPr eaLnBrk="1" hangingPunct="1"/>
            <a:r>
              <a:rPr lang="en-US" altLang="en-US" dirty="0"/>
              <a:t>Guardrails to 200 </a:t>
            </a:r>
            <a:r>
              <a:rPr lang="en-US" altLang="en-US" dirty="0" err="1"/>
              <a:t>lbs</a:t>
            </a:r>
            <a:r>
              <a:rPr lang="en-US" altLang="en-US" dirty="0"/>
              <a:t>/</a:t>
            </a:r>
            <a:r>
              <a:rPr lang="en-US" altLang="en-US" dirty="0" err="1"/>
              <a:t>Midrails</a:t>
            </a:r>
            <a:r>
              <a:rPr lang="en-US" altLang="en-US" dirty="0"/>
              <a:t> to min. 75 </a:t>
            </a:r>
            <a:r>
              <a:rPr lang="en-US" altLang="en-US" dirty="0" err="1"/>
              <a:t>lbs</a:t>
            </a:r>
            <a:r>
              <a:rPr lang="en-US" altLang="en-US" dirty="0"/>
              <a:t> – 150 </a:t>
            </a:r>
            <a:r>
              <a:rPr lang="en-US" altLang="en-US" dirty="0" err="1"/>
              <a:t>lbs</a:t>
            </a:r>
            <a:r>
              <a:rPr lang="en-US" altLang="en-US" dirty="0"/>
              <a:t> depending on Toprail capacity. </a:t>
            </a:r>
          </a:p>
          <a:p>
            <a:pPr eaLnBrk="1" hangingPunct="1"/>
            <a:r>
              <a:rPr lang="en-US" altLang="en-US" dirty="0"/>
              <a:t>Cross Bracing OK as Guardrail if Between 20” and 30” for Midrail; 38” to 48” for Toprail</a:t>
            </a:r>
          </a:p>
          <a:p>
            <a:pPr eaLnBrk="1" hangingPunct="1"/>
            <a:r>
              <a:rPr lang="en-US" altLang="en-US" dirty="0"/>
              <a:t>Protect from Falling Objects</a:t>
            </a:r>
          </a:p>
          <a:p>
            <a:pPr lvl="1" eaLnBrk="1" hangingPunct="1"/>
            <a:r>
              <a:rPr lang="en-US" altLang="en-US" dirty="0"/>
              <a:t>All Workers on Scaffolds MUST Wear Hard Hats</a:t>
            </a:r>
          </a:p>
          <a:p>
            <a:pPr eaLnBrk="1" hangingPunct="1"/>
            <a:endParaRPr lang="en-US" altLang="en-US" dirty="0"/>
          </a:p>
        </p:txBody>
      </p:sp>
    </p:spTree>
    <p:extLst>
      <p:ext uri="{BB962C8B-B14F-4D97-AF65-F5344CB8AC3E}">
        <p14:creationId xmlns:p14="http://schemas.microsoft.com/office/powerpoint/2010/main" val="1048861866"/>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8200" y="452718"/>
            <a:ext cx="7942634" cy="1241145"/>
          </a:xfrm>
        </p:spPr>
        <p:txBody>
          <a:bodyPr/>
          <a:lstStyle/>
          <a:p>
            <a:r>
              <a:rPr lang="en-US" dirty="0"/>
              <a:t>Cross Bracing OK as Top Rail</a:t>
            </a:r>
          </a:p>
        </p:txBody>
      </p:sp>
      <p:pic>
        <p:nvPicPr>
          <p:cNvPr id="3" name="Picture 3" descr="Image depicts workers on a fabricated frame scaffold." title="Image 2.48">
            <a:extLst>
              <a:ext uri="{FF2B5EF4-FFF2-40B4-BE49-F238E27FC236}">
                <a16:creationId xmlns:a16="http://schemas.microsoft.com/office/drawing/2014/main" id="{D22303FC-65B4-4790-9A4B-E5CE200592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524000" y="0"/>
            <a:ext cx="9144000" cy="6858000"/>
          </a:xfrm>
          <a:prstGeom prst="rect">
            <a:avLst/>
          </a:prstGeom>
          <a:solidFill>
            <a:srgbClr val="FF0000"/>
          </a:solidFill>
        </p:spPr>
      </p:pic>
      <p:sp>
        <p:nvSpPr>
          <p:cNvPr id="4" name="AutoShape 4" descr="Arrow pointing to midrail of guardrail system on scaffold." title="Arrow">
            <a:extLst>
              <a:ext uri="{FF2B5EF4-FFF2-40B4-BE49-F238E27FC236}">
                <a16:creationId xmlns:a16="http://schemas.microsoft.com/office/drawing/2014/main" id="{026D9BCF-0ECC-45EB-AB97-31FCB18B0829}"/>
              </a:ext>
            </a:extLst>
          </p:cNvPr>
          <p:cNvSpPr>
            <a:spLocks noChangeArrowheads="1"/>
          </p:cNvSpPr>
          <p:nvPr/>
        </p:nvSpPr>
        <p:spPr bwMode="auto">
          <a:xfrm>
            <a:off x="6934200" y="4343400"/>
            <a:ext cx="152400" cy="685800"/>
          </a:xfrm>
          <a:prstGeom prst="upArrow">
            <a:avLst>
              <a:gd name="adj1" fmla="val 50000"/>
              <a:gd name="adj2" fmla="val 112500"/>
            </a:avLst>
          </a:prstGeom>
          <a:solidFill>
            <a:srgbClr val="FF0000"/>
          </a:solidFill>
          <a:ln w="9525">
            <a:solidFill>
              <a:schemeClr val="tx1"/>
            </a:solidFill>
            <a:miter lim="800000"/>
            <a:headEnd/>
            <a:tailEnd/>
          </a:ln>
        </p:spPr>
        <p:txBody>
          <a:bodyPr wrap="none"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endParaRPr lang="en-US" altLang="en-US" sz="1800">
              <a:solidFill>
                <a:schemeClr val="tx1"/>
              </a:solidFill>
            </a:endParaRPr>
          </a:p>
        </p:txBody>
      </p:sp>
      <p:sp>
        <p:nvSpPr>
          <p:cNvPr id="5" name="AutoShape 5" descr="Arrow pointing to toprail of guardrail system on scaffold." title="Arrow">
            <a:extLst>
              <a:ext uri="{FF2B5EF4-FFF2-40B4-BE49-F238E27FC236}">
                <a16:creationId xmlns:a16="http://schemas.microsoft.com/office/drawing/2014/main" id="{F75D989F-38DC-42B1-A884-6E3CAAE3F467}"/>
              </a:ext>
            </a:extLst>
          </p:cNvPr>
          <p:cNvSpPr>
            <a:spLocks noChangeArrowheads="1"/>
          </p:cNvSpPr>
          <p:nvPr/>
        </p:nvSpPr>
        <p:spPr bwMode="auto">
          <a:xfrm>
            <a:off x="6934200" y="3111500"/>
            <a:ext cx="152400" cy="533400"/>
          </a:xfrm>
          <a:prstGeom prst="downArrow">
            <a:avLst>
              <a:gd name="adj1" fmla="val 50000"/>
              <a:gd name="adj2" fmla="val 87500"/>
            </a:avLst>
          </a:prstGeom>
          <a:solidFill>
            <a:srgbClr val="FF0000"/>
          </a:solidFill>
          <a:ln w="9525">
            <a:solidFill>
              <a:schemeClr val="tx1"/>
            </a:solidFill>
            <a:miter lim="800000"/>
            <a:headEnd/>
            <a:tailEnd/>
          </a:ln>
        </p:spPr>
        <p:txBody>
          <a:bodyPr wrap="none"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endParaRPr lang="en-US" altLang="en-US" sz="1800">
              <a:solidFill>
                <a:schemeClr val="tx1"/>
              </a:solidFill>
            </a:endParaRPr>
          </a:p>
        </p:txBody>
      </p:sp>
      <p:sp>
        <p:nvSpPr>
          <p:cNvPr id="6" name="Text Box 6" descr="Midrail of guardrail system on scaffold." title="Midrail">
            <a:extLst>
              <a:ext uri="{FF2B5EF4-FFF2-40B4-BE49-F238E27FC236}">
                <a16:creationId xmlns:a16="http://schemas.microsoft.com/office/drawing/2014/main" id="{53791C93-6B88-4825-BE7B-83E0FC7A03E0}"/>
              </a:ext>
            </a:extLst>
          </p:cNvPr>
          <p:cNvSpPr txBox="1">
            <a:spLocks noChangeArrowheads="1"/>
          </p:cNvSpPr>
          <p:nvPr/>
        </p:nvSpPr>
        <p:spPr bwMode="auto">
          <a:xfrm>
            <a:off x="6781800" y="5029201"/>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spcBef>
                <a:spcPct val="50000"/>
              </a:spcBef>
              <a:buFontTx/>
              <a:buNone/>
            </a:pPr>
            <a:endParaRPr lang="en-US" altLang="en-US" sz="1800">
              <a:solidFill>
                <a:schemeClr val="tx1"/>
              </a:solidFill>
            </a:endParaRPr>
          </a:p>
        </p:txBody>
      </p:sp>
      <p:sp>
        <p:nvSpPr>
          <p:cNvPr id="7" name="Text Box 7">
            <a:extLst>
              <a:ext uri="{FF2B5EF4-FFF2-40B4-BE49-F238E27FC236}">
                <a16:creationId xmlns:a16="http://schemas.microsoft.com/office/drawing/2014/main" id="{2E997331-1C71-4068-A83C-2DAAC281B4C1}"/>
              </a:ext>
            </a:extLst>
          </p:cNvPr>
          <p:cNvSpPr txBox="1">
            <a:spLocks noChangeArrowheads="1"/>
          </p:cNvSpPr>
          <p:nvPr/>
        </p:nvSpPr>
        <p:spPr bwMode="auto">
          <a:xfrm>
            <a:off x="6473825" y="5040313"/>
            <a:ext cx="1066800" cy="400050"/>
          </a:xfrm>
          <a:prstGeom prst="rect">
            <a:avLst/>
          </a:prstGeom>
          <a:solidFill>
            <a:schemeClr val="bg1"/>
          </a:solidFill>
          <a:ln w="9525">
            <a:solidFill>
              <a:srgbClr val="FF0000"/>
            </a:solidFill>
            <a:miter lim="800000"/>
            <a:headEnd/>
            <a:tailEnd/>
          </a:ln>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50000"/>
              </a:spcBef>
              <a:buFontTx/>
              <a:buNone/>
            </a:pPr>
            <a:r>
              <a:rPr lang="en-US" altLang="en-US" sz="2000" b="1">
                <a:solidFill>
                  <a:schemeClr val="tx1"/>
                </a:solidFill>
              </a:rPr>
              <a:t>Midrail</a:t>
            </a:r>
            <a:endParaRPr lang="en-US" altLang="en-US" sz="1800" b="1">
              <a:solidFill>
                <a:schemeClr val="tx1"/>
              </a:solidFill>
            </a:endParaRPr>
          </a:p>
        </p:txBody>
      </p:sp>
      <p:sp>
        <p:nvSpPr>
          <p:cNvPr id="8" name="Text Box 8">
            <a:extLst>
              <a:ext uri="{FF2B5EF4-FFF2-40B4-BE49-F238E27FC236}">
                <a16:creationId xmlns:a16="http://schemas.microsoft.com/office/drawing/2014/main" id="{BF7F006B-3B45-464C-BC2C-DBCE696DB117}"/>
              </a:ext>
            </a:extLst>
          </p:cNvPr>
          <p:cNvSpPr txBox="1">
            <a:spLocks noChangeArrowheads="1"/>
          </p:cNvSpPr>
          <p:nvPr/>
        </p:nvSpPr>
        <p:spPr bwMode="auto">
          <a:xfrm>
            <a:off x="6489700" y="2730500"/>
            <a:ext cx="1066800" cy="400050"/>
          </a:xfrm>
          <a:prstGeom prst="rect">
            <a:avLst/>
          </a:prstGeom>
          <a:solidFill>
            <a:schemeClr val="bg1"/>
          </a:solidFill>
          <a:ln w="9525">
            <a:solidFill>
              <a:srgbClr val="FF0000"/>
            </a:solidFill>
            <a:miter lim="800000"/>
            <a:headEnd/>
            <a:tailEnd/>
          </a:ln>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50000"/>
              </a:spcBef>
              <a:buFontTx/>
              <a:buNone/>
            </a:pPr>
            <a:r>
              <a:rPr lang="en-US" altLang="en-US" sz="2000" b="1" dirty="0" err="1">
                <a:solidFill>
                  <a:schemeClr val="tx1"/>
                </a:solidFill>
              </a:rPr>
              <a:t>Toprail</a:t>
            </a:r>
            <a:endParaRPr lang="en-US" altLang="en-US" sz="2000" b="1" dirty="0">
              <a:solidFill>
                <a:schemeClr val="tx1"/>
              </a:solidFill>
            </a:endParaRPr>
          </a:p>
        </p:txBody>
      </p:sp>
      <p:sp>
        <p:nvSpPr>
          <p:cNvPr id="9" name="Rectangle 18">
            <a:extLst>
              <a:ext uri="{FF2B5EF4-FFF2-40B4-BE49-F238E27FC236}">
                <a16:creationId xmlns:a16="http://schemas.microsoft.com/office/drawing/2014/main" id="{1CEAD6BC-8551-4375-BB00-987A09BDA080}"/>
              </a:ext>
            </a:extLst>
          </p:cNvPr>
          <p:cNvSpPr>
            <a:spLocks noChangeArrowheads="1"/>
          </p:cNvSpPr>
          <p:nvPr/>
        </p:nvSpPr>
        <p:spPr bwMode="auto">
          <a:xfrm>
            <a:off x="1524000" y="228600"/>
            <a:ext cx="9163050" cy="533400"/>
          </a:xfrm>
          <a:prstGeom prst="rect">
            <a:avLst/>
          </a:prstGeom>
          <a:solidFill>
            <a:srgbClr val="FF0000"/>
          </a:solidFill>
          <a:ln w="9525">
            <a:noFill/>
            <a:miter lim="800000"/>
            <a:headEnd/>
            <a:tailEnd/>
          </a:ln>
          <a:effectLst/>
        </p:spPr>
        <p:txBody>
          <a:bodyPr anchor="ctr"/>
          <a:lstStyle/>
          <a:p>
            <a:pPr algn="ctr" eaLnBrk="1" hangingPunct="1">
              <a:defRPr/>
            </a:pPr>
            <a:r>
              <a:rPr lang="en-US" sz="2800" b="1" dirty="0">
                <a:solidFill>
                  <a:schemeClr val="bg1"/>
                </a:solidFill>
                <a:effectLst>
                  <a:outerShdw blurRad="38100" dist="38100" dir="2700000" algn="tl">
                    <a:srgbClr val="000000"/>
                  </a:outerShdw>
                </a:effectLst>
                <a:latin typeface="Arial" charset="0"/>
              </a:rPr>
              <a:t>Cross Bracing OK as Toprail</a:t>
            </a:r>
          </a:p>
        </p:txBody>
      </p:sp>
      <p:sp>
        <p:nvSpPr>
          <p:cNvPr id="10" name="Text Box 5" descr="Check mark indicated cross bracing ok as toprail of guardrail system on scaffold." title="Checkmark">
            <a:extLst>
              <a:ext uri="{FF2B5EF4-FFF2-40B4-BE49-F238E27FC236}">
                <a16:creationId xmlns:a16="http://schemas.microsoft.com/office/drawing/2014/main" id="{3D498D5A-54F5-430B-9EE2-77803E796140}"/>
              </a:ext>
            </a:extLst>
          </p:cNvPr>
          <p:cNvSpPr txBox="1">
            <a:spLocks noChangeArrowheads="1"/>
          </p:cNvSpPr>
          <p:nvPr/>
        </p:nvSpPr>
        <p:spPr bwMode="auto">
          <a:xfrm>
            <a:off x="7620001" y="3352800"/>
            <a:ext cx="3827463" cy="431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Clr>
                <a:srgbClr val="00FF00"/>
              </a:buClr>
              <a:buFont typeface="Wingdings" panose="05000000000000000000" pitchFamily="2" charset="2"/>
              <a:buChar char="ü"/>
            </a:pPr>
            <a:r>
              <a:rPr lang="en-US" altLang="en-US" sz="27700" dirty="0">
                <a:solidFill>
                  <a:schemeClr val="tx1"/>
                </a:solidFill>
                <a:latin typeface="Times New Roman" panose="02020603050405020304" pitchFamily="18" charset="0"/>
              </a:rPr>
              <a:t> </a:t>
            </a:r>
          </a:p>
        </p:txBody>
      </p:sp>
    </p:spTree>
    <p:extLst>
      <p:ext uri="{BB962C8B-B14F-4D97-AF65-F5344CB8AC3E}">
        <p14:creationId xmlns:p14="http://schemas.microsoft.com/office/powerpoint/2010/main" val="291455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11852" y="201839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Picture 4" descr="Image depicts a fabricated frame scaffold on masonry blocks." title="Image 2.49">
            <a:hlinkClick r:id="rId3" action="ppaction://hlinkfile"/>
            <a:extLst>
              <a:ext uri="{FF2B5EF4-FFF2-40B4-BE49-F238E27FC236}">
                <a16:creationId xmlns:a16="http://schemas.microsoft.com/office/drawing/2014/main" id="{026EF8C5-B7A8-4932-B55C-99374EDC64A0}"/>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822560" y="1653534"/>
            <a:ext cx="6336324" cy="4576234"/>
          </a:xfrm>
        </p:spPr>
      </p:pic>
      <p:pic>
        <p:nvPicPr>
          <p:cNvPr id="11"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58617" y="1853248"/>
            <a:ext cx="1931509" cy="1931509"/>
          </a:xfrm>
          <a:prstGeom prst="rect">
            <a:avLst/>
          </a:prstGeom>
        </p:spPr>
      </p:pic>
      <p:pic>
        <p:nvPicPr>
          <p:cNvPr id="12"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87279" y="3228974"/>
            <a:ext cx="1931509" cy="1931509"/>
          </a:xfrm>
          <a:prstGeom prst="rect">
            <a:avLst/>
          </a:prstGeom>
        </p:spPr>
      </p:pic>
      <p:pic>
        <p:nvPicPr>
          <p:cNvPr id="13"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97826" y="4298259"/>
            <a:ext cx="1931509" cy="1931509"/>
          </a:xfrm>
          <a:prstGeom prst="rect">
            <a:avLst/>
          </a:prstGeom>
        </p:spPr>
      </p:pic>
      <p:pic>
        <p:nvPicPr>
          <p:cNvPr id="14"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69332" y="4194728"/>
            <a:ext cx="1931509" cy="1931509"/>
          </a:xfrm>
          <a:prstGeom prst="rect">
            <a:avLst/>
          </a:prstGeom>
        </p:spPr>
      </p:pic>
    </p:spTree>
    <p:extLst>
      <p:ext uri="{BB962C8B-B14F-4D97-AF65-F5344CB8AC3E}">
        <p14:creationId xmlns:p14="http://schemas.microsoft.com/office/powerpoint/2010/main" val="20674852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1</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8" name="Picture 4" descr="Image depicts a scaffold with many safety hazards. " title="Image 2.50">
            <a:extLst>
              <a:ext uri="{FF2B5EF4-FFF2-40B4-BE49-F238E27FC236}">
                <a16:creationId xmlns:a16="http://schemas.microsoft.com/office/drawing/2014/main" id="{E1E33939-BB35-4583-94D0-03E1A88DFA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139922" y="1688718"/>
            <a:ext cx="6035675" cy="4525963"/>
          </a:xfrm>
          <a:prstGeom prst="rect">
            <a:avLst/>
          </a:prstGeom>
          <a:noFill/>
        </p:spPr>
      </p:pic>
      <p:pic>
        <p:nvPicPr>
          <p:cNvPr id="6"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49050" y="2814637"/>
            <a:ext cx="2645884" cy="2645884"/>
          </a:xfrm>
          <a:prstGeom prst="rect">
            <a:avLst/>
          </a:prstGeom>
        </p:spPr>
      </p:pic>
    </p:spTree>
    <p:extLst>
      <p:ext uri="{BB962C8B-B14F-4D97-AF65-F5344CB8AC3E}">
        <p14:creationId xmlns:p14="http://schemas.microsoft.com/office/powerpoint/2010/main" val="26318047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2</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6" name="Picture 2" descr="Image depicts a worker standing on a job-made scaffold." title="Image 2.51">
            <a:extLst>
              <a:ext uri="{FF2B5EF4-FFF2-40B4-BE49-F238E27FC236}">
                <a16:creationId xmlns:a16="http://schemas.microsoft.com/office/drawing/2014/main" id="{57F16F87-8750-4AAC-9556-5B3AA46EFE2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27490" y="1808821"/>
            <a:ext cx="5530850" cy="414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phic 6" descr="No sign">
            <a:extLst>
              <a:ext uri="{FF2B5EF4-FFF2-40B4-BE49-F238E27FC236}">
                <a16:creationId xmlns:a16="http://schemas.microsoft.com/office/drawing/2014/main" id="{CD2648F0-DFC2-4559-88CC-F36164D9D0D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17374" y="3571876"/>
            <a:ext cx="2262484" cy="2262484"/>
          </a:xfrm>
          <a:prstGeom prst="rect">
            <a:avLst/>
          </a:prstGeom>
        </p:spPr>
      </p:pic>
    </p:spTree>
    <p:extLst>
      <p:ext uri="{BB962C8B-B14F-4D97-AF65-F5344CB8AC3E}">
        <p14:creationId xmlns:p14="http://schemas.microsoft.com/office/powerpoint/2010/main" val="33547457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3</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Picture 3" descr="Image depicts a worker standing on materials placed on top of a mobile scaffold." title="Image 2.52">
            <a:extLst>
              <a:ext uri="{FF2B5EF4-FFF2-40B4-BE49-F238E27FC236}">
                <a16:creationId xmlns:a16="http://schemas.microsoft.com/office/drawing/2014/main" id="{EC223BD7-8874-4051-AF71-51AB61CDB64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34318" y="1853248"/>
            <a:ext cx="53340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Graphic 5" descr="No sign">
            <a:extLst>
              <a:ext uri="{FF2B5EF4-FFF2-40B4-BE49-F238E27FC236}">
                <a16:creationId xmlns:a16="http://schemas.microsoft.com/office/drawing/2014/main" id="{F03B5431-3DB1-48E8-8EA7-EB269DC81DCF}"/>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72187" y="3253778"/>
            <a:ext cx="2267584" cy="2267584"/>
          </a:xfrm>
          <a:prstGeom prst="rect">
            <a:avLst/>
          </a:prstGeom>
        </p:spPr>
      </p:pic>
    </p:spTree>
    <p:extLst>
      <p:ext uri="{BB962C8B-B14F-4D97-AF65-F5344CB8AC3E}">
        <p14:creationId xmlns:p14="http://schemas.microsoft.com/office/powerpoint/2010/main" val="24761258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Why Is Fall Protection Important?</a:t>
            </a:r>
            <a:endParaRPr lang="en-US" dirty="0">
              <a:latin typeface="Arial" panose="020B0604020202020204" pitchFamily="34" charset="0"/>
              <a:cs typeface="Arial" panose="020B0604020202020204" pitchFamily="34" charset="0"/>
            </a:endParaRPr>
          </a:p>
        </p:txBody>
      </p:sp>
      <p:sp>
        <p:nvSpPr>
          <p:cNvPr id="19459" name="Rectangle 3"/>
          <p:cNvSpPr>
            <a:spLocks noGrp="1" noChangeArrowheads="1"/>
          </p:cNvSpPr>
          <p:nvPr>
            <p:ph idx="1"/>
          </p:nvPr>
        </p:nvSpPr>
        <p:spPr>
          <a:xfrm>
            <a:off x="924449" y="1490211"/>
            <a:ext cx="10448401" cy="4920637"/>
          </a:xfrm>
        </p:spPr>
        <p:txBody>
          <a:bodyPr>
            <a:normAutofit/>
          </a:bodyPr>
          <a:lstStyle/>
          <a:p>
            <a:pPr eaLnBrk="1" hangingPunct="1"/>
            <a:r>
              <a:rPr lang="en-US" altLang="en-US" dirty="0">
                <a:latin typeface="Arial" panose="020B0604020202020204" pitchFamily="34" charset="0"/>
                <a:cs typeface="Arial" panose="020B0604020202020204" pitchFamily="34" charset="0"/>
              </a:rPr>
              <a:t>Falls are the leading cause of serious </a:t>
            </a:r>
            <a:r>
              <a:rPr lang="en-US" altLang="en-US" b="1" u="sng" dirty="0">
                <a:latin typeface="Arial" panose="020B0604020202020204" pitchFamily="34" charset="0"/>
                <a:cs typeface="Arial" panose="020B0604020202020204" pitchFamily="34" charset="0"/>
              </a:rPr>
              <a:t>and</a:t>
            </a:r>
            <a:r>
              <a:rPr lang="en-US" altLang="en-US" dirty="0">
                <a:latin typeface="Arial" panose="020B0604020202020204" pitchFamily="34" charset="0"/>
                <a:cs typeface="Arial" panose="020B0604020202020204" pitchFamily="34" charset="0"/>
              </a:rPr>
              <a:t> fatal injuries in residential construction. </a:t>
            </a:r>
          </a:p>
          <a:p>
            <a:r>
              <a:rPr lang="en-US" dirty="0">
                <a:latin typeface="Arial" panose="020B0604020202020204" pitchFamily="34" charset="0"/>
                <a:cs typeface="Arial" panose="020B0604020202020204" pitchFamily="34" charset="0"/>
              </a:rPr>
              <a:t>Between 2003 and 2010: 1,917 workers died in the U.S. residential construction industry.</a:t>
            </a:r>
          </a:p>
          <a:p>
            <a:pPr lvl="1"/>
            <a:r>
              <a:rPr lang="en-US" dirty="0">
                <a:latin typeface="Arial" panose="020B0604020202020204" pitchFamily="34" charset="0"/>
                <a:cs typeface="Arial" panose="020B0604020202020204" pitchFamily="34" charset="0"/>
              </a:rPr>
              <a:t>Nearly half (45.3%) of the fatalities were from falls.</a:t>
            </a:r>
          </a:p>
          <a:p>
            <a:pPr lvl="1"/>
            <a:r>
              <a:rPr lang="en-US" altLang="en-US" dirty="0">
                <a:latin typeface="Arial" panose="020B0604020202020204" pitchFamily="34" charset="0"/>
                <a:cs typeface="Arial" panose="020B0604020202020204" pitchFamily="34" charset="0"/>
              </a:rPr>
              <a:t>In the residential </a:t>
            </a:r>
            <a:r>
              <a:rPr lang="en-US" altLang="en-US" b="1" dirty="0">
                <a:latin typeface="Arial" panose="020B0604020202020204" pitchFamily="34" charset="0"/>
                <a:cs typeface="Arial" panose="020B0604020202020204" pitchFamily="34" charset="0"/>
              </a:rPr>
              <a:t>roofing </a:t>
            </a:r>
            <a:r>
              <a:rPr lang="en-US" altLang="en-US" dirty="0">
                <a:latin typeface="Arial" panose="020B0604020202020204" pitchFamily="34" charset="0"/>
                <a:cs typeface="Arial" panose="020B0604020202020204" pitchFamily="34" charset="0"/>
              </a:rPr>
              <a:t>industry, 80.2% of fatalities were from falls.</a:t>
            </a:r>
          </a:p>
          <a:p>
            <a:pPr lvl="1"/>
            <a:r>
              <a:rPr lang="en-US" altLang="en-US" dirty="0">
                <a:latin typeface="Arial" panose="020B0604020202020204" pitchFamily="34" charset="0"/>
                <a:cs typeface="Arial" panose="020B0604020202020204" pitchFamily="34" charset="0"/>
              </a:rPr>
              <a:t>Falls from </a:t>
            </a:r>
            <a:r>
              <a:rPr lang="en-US" altLang="en-US" b="1" dirty="0">
                <a:latin typeface="Arial" panose="020B0604020202020204" pitchFamily="34" charset="0"/>
                <a:cs typeface="Arial" panose="020B0604020202020204" pitchFamily="34" charset="0"/>
              </a:rPr>
              <a:t>ladders</a:t>
            </a:r>
            <a:r>
              <a:rPr lang="en-US" altLang="en-US" dirty="0">
                <a:latin typeface="Arial" panose="020B0604020202020204" pitchFamily="34" charset="0"/>
                <a:cs typeface="Arial" panose="020B0604020202020204" pitchFamily="34" charset="0"/>
              </a:rPr>
              <a:t> accounted for 23.0% of fatal falls in residential construction.</a:t>
            </a:r>
          </a:p>
          <a:p>
            <a:pPr marL="0" indent="0" eaLnBrk="1" hangingPunct="1">
              <a:buNone/>
            </a:pPr>
            <a:endParaRPr lang="en-US" altLang="en-US" dirty="0"/>
          </a:p>
        </p:txBody>
      </p:sp>
    </p:spTree>
    <p:extLst>
      <p:ext uri="{BB962C8B-B14F-4D97-AF65-F5344CB8AC3E}">
        <p14:creationId xmlns:p14="http://schemas.microsoft.com/office/powerpoint/2010/main" val="211444084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4</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6" name="Picture 2" descr="Image depicts bricks placed on fabricated frame planking." title="Image 2.53">
            <a:extLst>
              <a:ext uri="{FF2B5EF4-FFF2-40B4-BE49-F238E27FC236}">
                <a16:creationId xmlns:a16="http://schemas.microsoft.com/office/drawing/2014/main" id="{614A9F74-1B0A-4497-966F-698C0D6E3E2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64434" y="1853248"/>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phic 6" descr="No sign">
            <a:extLst>
              <a:ext uri="{FF2B5EF4-FFF2-40B4-BE49-F238E27FC236}">
                <a16:creationId xmlns:a16="http://schemas.microsoft.com/office/drawing/2014/main" id="{721E99F3-8642-4C21-8EAF-3D99D951A48E}"/>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9313" y="2530483"/>
            <a:ext cx="2703739" cy="2703739"/>
          </a:xfrm>
          <a:prstGeom prst="rect">
            <a:avLst/>
          </a:prstGeom>
        </p:spPr>
      </p:pic>
    </p:spTree>
    <p:extLst>
      <p:ext uri="{BB962C8B-B14F-4D97-AF65-F5344CB8AC3E}">
        <p14:creationId xmlns:p14="http://schemas.microsoft.com/office/powerpoint/2010/main" val="9633758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5</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Picture 2" descr="Image depicts a worker standing on a job-made scaffold with numerous safety hazards. " title="Image 2.54">
            <a:extLst>
              <a:ext uri="{FF2B5EF4-FFF2-40B4-BE49-F238E27FC236}">
                <a16:creationId xmlns:a16="http://schemas.microsoft.com/office/drawing/2014/main" id="{EF0DAC20-4984-46D9-B58B-197E79A929B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2450" y="1624485"/>
            <a:ext cx="5791200" cy="416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Graphic 5" descr="No sign">
            <a:extLst>
              <a:ext uri="{FF2B5EF4-FFF2-40B4-BE49-F238E27FC236}">
                <a16:creationId xmlns:a16="http://schemas.microsoft.com/office/drawing/2014/main" id="{B526D66D-E22D-45A1-A2E9-06A3A79A25BD}"/>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92450" y="3890021"/>
            <a:ext cx="1977614" cy="1977614"/>
          </a:xfrm>
          <a:prstGeom prst="rect">
            <a:avLst/>
          </a:prstGeom>
        </p:spPr>
      </p:pic>
      <p:pic>
        <p:nvPicPr>
          <p:cNvPr id="8" name="Graphic 7" descr="No sign">
            <a:extLst>
              <a:ext uri="{FF2B5EF4-FFF2-40B4-BE49-F238E27FC236}">
                <a16:creationId xmlns:a16="http://schemas.microsoft.com/office/drawing/2014/main" id="{2997430F-33CE-4CDA-8ADF-146B5C7E2532}"/>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31050" y="2831272"/>
            <a:ext cx="1977614" cy="1977614"/>
          </a:xfrm>
          <a:prstGeom prst="rect">
            <a:avLst/>
          </a:prstGeom>
        </p:spPr>
      </p:pic>
    </p:spTree>
    <p:extLst>
      <p:ext uri="{BB962C8B-B14F-4D97-AF65-F5344CB8AC3E}">
        <p14:creationId xmlns:p14="http://schemas.microsoft.com/office/powerpoint/2010/main" val="10126911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6</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6" name="Picture 2" descr="Image depicts a fabricated frame scaffold with numerous safety hazards. " title="Image 2.55">
            <a:extLst>
              <a:ext uri="{FF2B5EF4-FFF2-40B4-BE49-F238E27FC236}">
                <a16:creationId xmlns:a16="http://schemas.microsoft.com/office/drawing/2014/main" id="{A3C530F5-3F41-4335-A5CB-2B40C7B5043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00959" y="1837396"/>
            <a:ext cx="5349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phic 6" descr="No sign">
            <a:extLst>
              <a:ext uri="{FF2B5EF4-FFF2-40B4-BE49-F238E27FC236}">
                <a16:creationId xmlns:a16="http://schemas.microsoft.com/office/drawing/2014/main" id="{913F5265-F58C-409E-84E3-095EE0F0B1FE}"/>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41100" y="3128021"/>
            <a:ext cx="1977614" cy="1977614"/>
          </a:xfrm>
          <a:prstGeom prst="rect">
            <a:avLst/>
          </a:prstGeom>
        </p:spPr>
      </p:pic>
    </p:spTree>
    <p:extLst>
      <p:ext uri="{BB962C8B-B14F-4D97-AF65-F5344CB8AC3E}">
        <p14:creationId xmlns:p14="http://schemas.microsoft.com/office/powerpoint/2010/main" val="6980094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7</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Picture 2" descr="Image depicts a job-made scaffold with nuermous safety hazards." title="Image 2.56">
            <a:extLst>
              <a:ext uri="{FF2B5EF4-FFF2-40B4-BE49-F238E27FC236}">
                <a16:creationId xmlns:a16="http://schemas.microsoft.com/office/drawing/2014/main" id="{853CB85D-B976-4D8D-8D12-50F77C8477E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35834" y="1853248"/>
            <a:ext cx="5715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Graphic 5" descr="No sign">
            <a:extLst>
              <a:ext uri="{FF2B5EF4-FFF2-40B4-BE49-F238E27FC236}">
                <a16:creationId xmlns:a16="http://schemas.microsoft.com/office/drawing/2014/main" id="{42F46FBC-DE9F-4148-8FAA-9D80EA16F25D}"/>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43600" y="2830521"/>
            <a:ext cx="2275114" cy="2275114"/>
          </a:xfrm>
          <a:prstGeom prst="rect">
            <a:avLst/>
          </a:prstGeom>
        </p:spPr>
      </p:pic>
    </p:spTree>
    <p:extLst>
      <p:ext uri="{BB962C8B-B14F-4D97-AF65-F5344CB8AC3E}">
        <p14:creationId xmlns:p14="http://schemas.microsoft.com/office/powerpoint/2010/main" val="41552221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8</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167473" y="2105684"/>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6" name="Picture 2" descr="Image depicts a worker climbing the cross bracing of a fabricated frame scaffold." title="Image 2.57">
            <a:extLst>
              <a:ext uri="{FF2B5EF4-FFF2-40B4-BE49-F238E27FC236}">
                <a16:creationId xmlns:a16="http://schemas.microsoft.com/office/drawing/2014/main" id="{7483E738-A2EA-4458-ABB5-2D6F2F06567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434" y="1581778"/>
            <a:ext cx="58674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phic 6" descr="No sign">
            <a:extLst>
              <a:ext uri="{FF2B5EF4-FFF2-40B4-BE49-F238E27FC236}">
                <a16:creationId xmlns:a16="http://schemas.microsoft.com/office/drawing/2014/main" id="{D87EA346-4504-4427-B228-360AC3497E0A}"/>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48472" y="2715937"/>
            <a:ext cx="2575151" cy="2575151"/>
          </a:xfrm>
          <a:prstGeom prst="rect">
            <a:avLst/>
          </a:prstGeom>
        </p:spPr>
      </p:pic>
    </p:spTree>
    <p:extLst>
      <p:ext uri="{BB962C8B-B14F-4D97-AF65-F5344CB8AC3E}">
        <p14:creationId xmlns:p14="http://schemas.microsoft.com/office/powerpoint/2010/main" val="7213339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a:extLst>
              <a:ext uri="{FF2B5EF4-FFF2-40B4-BE49-F238E27FC236}">
                <a16:creationId xmlns:a16="http://schemas.microsoft.com/office/drawing/2014/main" id="{3D51E5E8-3062-46F3-91B7-973E4BD17857}"/>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9</a:t>
            </a:r>
            <a:endParaRPr lang="en-US" dirty="0"/>
          </a:p>
        </p:txBody>
      </p:sp>
      <p:pic>
        <p:nvPicPr>
          <p:cNvPr id="105475" name="Picture 3" descr="Image depicts a damaged section of scaffold planking." title="Image 2.58">
            <a:extLst>
              <a:ext uri="{FF2B5EF4-FFF2-40B4-BE49-F238E27FC236}">
                <a16:creationId xmlns:a16="http://schemas.microsoft.com/office/drawing/2014/main" id="{8A961B25-4E68-4B0D-A2D8-76C59A7D9E53}"/>
              </a:ext>
            </a:extLst>
          </p:cNvPr>
          <p:cNvPicPr>
            <a:picLocks noGrp="1" noChangeAspect="1" noChangeArrowheads="1"/>
          </p:cNvPicPr>
          <p:nvPr>
            <p:ph idx="1"/>
          </p:nvPr>
        </p:nvPicPr>
        <p:blipFill>
          <a:blip r:embed="rId3">
            <a:lum bright="18000"/>
            <a:extLst>
              <a:ext uri="{28A0092B-C50C-407E-A947-70E740481C1C}">
                <a14:useLocalDpi xmlns:a14="http://schemas.microsoft.com/office/drawing/2010/main" val="0"/>
              </a:ext>
            </a:extLst>
          </a:blip>
          <a:srcRect/>
          <a:stretch>
            <a:fillRect/>
          </a:stretch>
        </p:blipFill>
        <p:spPr>
          <a:xfrm>
            <a:off x="1524000" y="1346478"/>
            <a:ext cx="7348695" cy="5511521"/>
          </a:xfrm>
          <a:solidFill>
            <a:schemeClr val="bg1"/>
          </a:solidFill>
        </p:spPr>
      </p:pic>
      <p:pic>
        <p:nvPicPr>
          <p:cNvPr id="4" name="Graphic 3" descr="No sign">
            <a:extLst>
              <a:ext uri="{FF2B5EF4-FFF2-40B4-BE49-F238E27FC236}">
                <a16:creationId xmlns:a16="http://schemas.microsoft.com/office/drawing/2014/main" id="{81D59783-73F1-4852-894A-D12DFE46918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3288" y="3454409"/>
            <a:ext cx="2603726" cy="2603726"/>
          </a:xfrm>
          <a:prstGeom prst="rect">
            <a:avLst/>
          </a:prstGeom>
        </p:spPr>
      </p:pic>
    </p:spTree>
    <p:extLst>
      <p:ext uri="{BB962C8B-B14F-4D97-AF65-F5344CB8AC3E}">
        <p14:creationId xmlns:p14="http://schemas.microsoft.com/office/powerpoint/2010/main" val="41367582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46" name="Rectangle 10">
            <a:extLst>
              <a:ext uri="{FF2B5EF4-FFF2-40B4-BE49-F238E27FC236}">
                <a16:creationId xmlns:a16="http://schemas.microsoft.com/office/drawing/2014/main" id="{BD39069A-248C-4DFB-BDA1-7D6009BC15F6}"/>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10</a:t>
            </a:r>
            <a:endParaRPr lang="en-US" dirty="0"/>
          </a:p>
        </p:txBody>
      </p:sp>
      <p:pic>
        <p:nvPicPr>
          <p:cNvPr id="107523" name="Picture 9" descr="Image depicts bricks placed on damaged sections of scaffold planking." title="Image 2.59">
            <a:extLst>
              <a:ext uri="{FF2B5EF4-FFF2-40B4-BE49-F238E27FC236}">
                <a16:creationId xmlns:a16="http://schemas.microsoft.com/office/drawing/2014/main" id="{FD2CA871-28DE-4D59-A971-DCBD2DC07A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15112" y="1519814"/>
            <a:ext cx="6897775" cy="5058014"/>
          </a:xfrm>
          <a:noFill/>
        </p:spPr>
      </p:pic>
      <p:pic>
        <p:nvPicPr>
          <p:cNvPr id="4" name="Graphic 3" descr="No sign">
            <a:extLst>
              <a:ext uri="{FF2B5EF4-FFF2-40B4-BE49-F238E27FC236}">
                <a16:creationId xmlns:a16="http://schemas.microsoft.com/office/drawing/2014/main" id="{8BC6BA0F-CA8D-4599-B66D-6C38D3A2C3A7}"/>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00512" y="2527762"/>
            <a:ext cx="3303814" cy="3303814"/>
          </a:xfrm>
          <a:prstGeom prst="rect">
            <a:avLst/>
          </a:prstGeom>
        </p:spPr>
      </p:pic>
    </p:spTree>
    <p:extLst>
      <p:ext uri="{BB962C8B-B14F-4D97-AF65-F5344CB8AC3E}">
        <p14:creationId xmlns:p14="http://schemas.microsoft.com/office/powerpoint/2010/main" val="596780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1" name="Rectangle 5">
            <a:extLst>
              <a:ext uri="{FF2B5EF4-FFF2-40B4-BE49-F238E27FC236}">
                <a16:creationId xmlns:a16="http://schemas.microsoft.com/office/drawing/2014/main" id="{04C238F2-311D-4747-B900-8DE04C75F9A7}"/>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11</a:t>
            </a:r>
            <a:endParaRPr lang="en-US" dirty="0"/>
          </a:p>
        </p:txBody>
      </p:sp>
      <p:pic>
        <p:nvPicPr>
          <p:cNvPr id="125955" name="Picture 4" descr="Image depicts a job-made scaffold with workers working from it. " title="Image 2.60">
            <a:extLst>
              <a:ext uri="{FF2B5EF4-FFF2-40B4-BE49-F238E27FC236}">
                <a16:creationId xmlns:a16="http://schemas.microsoft.com/office/drawing/2014/main" id="{5265F463-C4DC-47C6-96F2-822C7B898E0A}"/>
              </a:ext>
            </a:extLst>
          </p:cNvPr>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0" y="1117879"/>
            <a:ext cx="7653495" cy="5740121"/>
          </a:xfrm>
          <a:noFill/>
        </p:spPr>
      </p:pic>
      <p:pic>
        <p:nvPicPr>
          <p:cNvPr id="4" name="Picture 4" descr="Image depicts a job-made scaffold with workers working from it. " title="Image 2.60">
            <a:extLst>
              <a:ext uri="{FF2B5EF4-FFF2-40B4-BE49-F238E27FC236}">
                <a16:creationId xmlns:a16="http://schemas.microsoft.com/office/drawing/2014/main" id="{D9B3DF82-EECA-465B-865E-9BC561381A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9825" y="1625256"/>
            <a:ext cx="4702175" cy="36576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Graphic 4" descr="No sign">
            <a:extLst>
              <a:ext uri="{FF2B5EF4-FFF2-40B4-BE49-F238E27FC236}">
                <a16:creationId xmlns:a16="http://schemas.microsoft.com/office/drawing/2014/main" id="{E35A5EB2-9DD3-4C17-8993-1155EF71A9B6}"/>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24608" y="1853248"/>
            <a:ext cx="2996279" cy="2996279"/>
          </a:xfrm>
          <a:prstGeom prst="rect">
            <a:avLst/>
          </a:prstGeom>
        </p:spPr>
      </p:pic>
    </p:spTree>
    <p:extLst>
      <p:ext uri="{BB962C8B-B14F-4D97-AF65-F5344CB8AC3E}">
        <p14:creationId xmlns:p14="http://schemas.microsoft.com/office/powerpoint/2010/main" val="34796113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9" name="Rectangle 5">
            <a:extLst>
              <a:ext uri="{FF2B5EF4-FFF2-40B4-BE49-F238E27FC236}">
                <a16:creationId xmlns:a16="http://schemas.microsoft.com/office/drawing/2014/main" id="{A41B293D-F42E-41A8-A2E4-3FCE53D4415E}"/>
              </a:ext>
            </a:extLst>
          </p:cNvPr>
          <p:cNvSpPr>
            <a:spLocks noGrp="1" noChangeArrowheads="1"/>
          </p:cNvSpPr>
          <p:nvPr>
            <p:ph type="title"/>
          </p:nvPr>
        </p:nvSpPr>
        <p:spPr>
          <a:xfrm>
            <a:off x="646111" y="452718"/>
            <a:ext cx="11220992" cy="1400530"/>
          </a:xfrm>
        </p:spPr>
        <p:txBody>
          <a:bodyPr/>
          <a:lstStyle/>
          <a:p>
            <a:pPr eaLnBrk="1" hangingPunct="1">
              <a:defRPr/>
            </a:pPr>
            <a:r>
              <a:rPr lang="en-US" dirty="0"/>
              <a:t>Safe Practices - Fully Planked Scaffold</a:t>
            </a:r>
          </a:p>
        </p:txBody>
      </p:sp>
      <p:pic>
        <p:nvPicPr>
          <p:cNvPr id="111619" name="Picture 4" descr="Image depicts a properly constructed fabricated frame scaffold with planking." title="Image 2.61">
            <a:extLst>
              <a:ext uri="{FF2B5EF4-FFF2-40B4-BE49-F238E27FC236}">
                <a16:creationId xmlns:a16="http://schemas.microsoft.com/office/drawing/2014/main" id="{5BE970ED-E95B-47B4-825F-E7315A57DB7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98560" y="1490506"/>
            <a:ext cx="6858000" cy="4953000"/>
          </a:xfrm>
          <a:noFill/>
        </p:spPr>
      </p:pic>
    </p:spTree>
    <p:extLst>
      <p:ext uri="{BB962C8B-B14F-4D97-AF65-F5344CB8AC3E}">
        <p14:creationId xmlns:p14="http://schemas.microsoft.com/office/powerpoint/2010/main" val="548064144"/>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depicts a worker on a pump-jack scaffold." title="Image 2.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1319429"/>
            <a:ext cx="7172325" cy="5372100"/>
          </a:xfrm>
          <a:prstGeom prst="rect">
            <a:avLst/>
          </a:prstGeom>
        </p:spPr>
      </p:pic>
      <p:sp>
        <p:nvSpPr>
          <p:cNvPr id="249858" name="Rectangle 2">
            <a:extLst>
              <a:ext uri="{FF2B5EF4-FFF2-40B4-BE49-F238E27FC236}">
                <a16:creationId xmlns:a16="http://schemas.microsoft.com/office/drawing/2014/main" id="{F3135AA4-6E26-425B-8D92-7F6C29D655D6}"/>
              </a:ext>
            </a:extLst>
          </p:cNvPr>
          <p:cNvSpPr>
            <a:spLocks noGrp="1" noChangeArrowheads="1"/>
          </p:cNvSpPr>
          <p:nvPr>
            <p:ph type="title"/>
          </p:nvPr>
        </p:nvSpPr>
        <p:spPr>
          <a:xfrm>
            <a:off x="646111" y="452718"/>
            <a:ext cx="11100412" cy="1400530"/>
          </a:xfrm>
        </p:spPr>
        <p:txBody>
          <a:bodyPr/>
          <a:lstStyle/>
          <a:p>
            <a:pPr eaLnBrk="1" hangingPunct="1">
              <a:defRPr/>
            </a:pPr>
            <a:r>
              <a:rPr lang="en-US" dirty="0"/>
              <a:t>Safe Practices – Pump-Jack Scaffold</a:t>
            </a:r>
          </a:p>
        </p:txBody>
      </p:sp>
    </p:spTree>
    <p:extLst>
      <p:ext uri="{BB962C8B-B14F-4D97-AF65-F5344CB8AC3E}">
        <p14:creationId xmlns:p14="http://schemas.microsoft.com/office/powerpoint/2010/main" val="67047193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sketball hoop." title="Image 1.03">
            <a:extLst>
              <a:ext uri="{FF2B5EF4-FFF2-40B4-BE49-F238E27FC236}">
                <a16:creationId xmlns:a16="http://schemas.microsoft.com/office/drawing/2014/main" id="{260FF2F4-A318-44CB-AD00-6B9D5EDFB962}"/>
              </a:ext>
            </a:extLst>
          </p:cNvPr>
          <p:cNvPicPr>
            <a:picLocks noChangeAspect="1"/>
          </p:cNvPicPr>
          <p:nvPr/>
        </p:nvPicPr>
        <p:blipFill>
          <a:blip r:embed="rId3"/>
          <a:stretch>
            <a:fillRect/>
          </a:stretch>
        </p:blipFill>
        <p:spPr>
          <a:xfrm>
            <a:off x="6943777" y="4113530"/>
            <a:ext cx="3295650" cy="2552700"/>
          </a:xfrm>
          <a:prstGeom prst="rect">
            <a:avLst/>
          </a:prstGeom>
        </p:spPr>
      </p:pic>
      <p:pic>
        <p:nvPicPr>
          <p:cNvPr id="2" name="Picture 1" descr="Image depicts a 5-yard line on a football field. " title="Image 1.02">
            <a:extLst>
              <a:ext uri="{FF2B5EF4-FFF2-40B4-BE49-F238E27FC236}">
                <a16:creationId xmlns:a16="http://schemas.microsoft.com/office/drawing/2014/main" id="{E5EA92A9-F4B1-4DCE-AE3C-98B0BB840862}"/>
              </a:ext>
            </a:extLst>
          </p:cNvPr>
          <p:cNvPicPr>
            <a:picLocks noChangeAspect="1"/>
          </p:cNvPicPr>
          <p:nvPr/>
        </p:nvPicPr>
        <p:blipFill>
          <a:blip r:embed="rId4"/>
          <a:stretch>
            <a:fillRect/>
          </a:stretch>
        </p:blipFill>
        <p:spPr>
          <a:xfrm>
            <a:off x="6943778" y="1600743"/>
            <a:ext cx="3295650" cy="2295525"/>
          </a:xfrm>
          <a:prstGeom prst="rect">
            <a:avLst/>
          </a:prstGeom>
        </p:spPr>
      </p:pic>
      <p:sp>
        <p:nvSpPr>
          <p:cNvPr id="19459" name="Rectangle 3"/>
          <p:cNvSpPr>
            <a:spLocks noGrp="1" noChangeArrowheads="1"/>
          </p:cNvSpPr>
          <p:nvPr>
            <p:ph idx="1"/>
          </p:nvPr>
        </p:nvSpPr>
        <p:spPr>
          <a:xfrm>
            <a:off x="931164" y="1626686"/>
            <a:ext cx="5727560" cy="4195481"/>
          </a:xfrm>
        </p:spPr>
        <p:txBody>
          <a:bodyPr>
            <a:normAutofit/>
          </a:bodyPr>
          <a:lstStyle/>
          <a:p>
            <a:r>
              <a:rPr lang="en-US" dirty="0">
                <a:latin typeface="Arial" panose="020B0604020202020204" pitchFamily="34" charset="0"/>
                <a:cs typeface="Arial" panose="020B0604020202020204" pitchFamily="34" charset="0"/>
              </a:rPr>
              <a:t>More than 40% of fatal falls occurred from heights 15 feet or lower. </a:t>
            </a:r>
          </a:p>
          <a:p>
            <a:pPr lvl="1"/>
            <a:r>
              <a:rPr lang="en-US" altLang="en-US" dirty="0">
                <a:latin typeface="Arial" panose="020B0604020202020204" pitchFamily="34" charset="0"/>
                <a:cs typeface="Arial" panose="020B0604020202020204" pitchFamily="34" charset="0"/>
              </a:rPr>
              <a:t>15 feet is only 5-yards on a football field.</a:t>
            </a:r>
          </a:p>
          <a:p>
            <a:pPr lvl="1"/>
            <a:endParaRPr lang="en-US" altLang="en-US" dirty="0">
              <a:latin typeface="Arial" panose="020B0604020202020204" pitchFamily="34" charset="0"/>
              <a:cs typeface="Arial" panose="020B0604020202020204" pitchFamily="34" charset="0"/>
            </a:endParaRPr>
          </a:p>
          <a:p>
            <a:pPr lvl="1"/>
            <a:r>
              <a:rPr lang="en-US" altLang="en-US" dirty="0">
                <a:latin typeface="Arial" panose="020B0604020202020204" pitchFamily="34" charset="0"/>
                <a:cs typeface="Arial" panose="020B0604020202020204" pitchFamily="34" charset="0"/>
              </a:rPr>
              <a:t>15 feet is only 1.5 times the height of a basketball rim. </a:t>
            </a:r>
          </a:p>
          <a:p>
            <a:pPr lvl="1"/>
            <a:endParaRPr lang="en-US" altLang="en-US" dirty="0">
              <a:latin typeface="Arial" panose="020B0604020202020204" pitchFamily="34" charset="0"/>
              <a:cs typeface="Arial" panose="020B0604020202020204" pitchFamily="34" charset="0"/>
            </a:endParaRPr>
          </a:p>
          <a:p>
            <a:pPr lvl="1"/>
            <a:endParaRPr lang="en-US" altLang="en-US" dirty="0"/>
          </a:p>
        </p:txBody>
      </p:sp>
      <p:sp>
        <p:nvSpPr>
          <p:cNvPr id="19458"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How far is too far to fall?</a:t>
            </a:r>
            <a:endParaRPr lang="en-US" dirty="0">
              <a:latin typeface="Arial" panose="020B0604020202020204" pitchFamily="34" charset="0"/>
              <a:cs typeface="Arial" panose="020B0604020202020204" pitchFamily="34"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depicts a worker using a PFAS on a ladder jack scaffold." title="Image 2.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755" y="1063137"/>
            <a:ext cx="7629525" cy="5724525"/>
          </a:xfrm>
          <a:prstGeom prst="rect">
            <a:avLst/>
          </a:prstGeom>
        </p:spPr>
      </p:pic>
      <p:sp>
        <p:nvSpPr>
          <p:cNvPr id="250882" name="Rectangle 2">
            <a:extLst>
              <a:ext uri="{FF2B5EF4-FFF2-40B4-BE49-F238E27FC236}">
                <a16:creationId xmlns:a16="http://schemas.microsoft.com/office/drawing/2014/main" id="{BCDF93B0-45BB-456E-BA7F-0FE8D790568E}"/>
              </a:ext>
            </a:extLst>
          </p:cNvPr>
          <p:cNvSpPr>
            <a:spLocks noGrp="1" noChangeArrowheads="1"/>
          </p:cNvSpPr>
          <p:nvPr>
            <p:ph type="title"/>
          </p:nvPr>
        </p:nvSpPr>
        <p:spPr>
          <a:xfrm>
            <a:off x="676256" y="369560"/>
            <a:ext cx="9404723" cy="1400530"/>
          </a:xfrm>
        </p:spPr>
        <p:txBody>
          <a:bodyPr/>
          <a:lstStyle/>
          <a:p>
            <a:pPr eaLnBrk="1" hangingPunct="1">
              <a:defRPr/>
            </a:pPr>
            <a:r>
              <a:rPr lang="en-US" sz="3600" dirty="0"/>
              <a:t>PFAS Used with Ladder Jack Scaffold</a:t>
            </a:r>
          </a:p>
        </p:txBody>
      </p:sp>
    </p:spTree>
    <p:extLst>
      <p:ext uri="{BB962C8B-B14F-4D97-AF65-F5344CB8AC3E}">
        <p14:creationId xmlns:p14="http://schemas.microsoft.com/office/powerpoint/2010/main" val="3832306785"/>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a:extLst>
              <a:ext uri="{FF2B5EF4-FFF2-40B4-BE49-F238E27FC236}">
                <a16:creationId xmlns:a16="http://schemas.microsoft.com/office/drawing/2014/main" id="{D45BC4DD-9F1D-47E3-BE0B-F0F2AD038F5A}"/>
              </a:ext>
            </a:extLst>
          </p:cNvPr>
          <p:cNvSpPr>
            <a:spLocks noGrp="1" noChangeArrowheads="1"/>
          </p:cNvSpPr>
          <p:nvPr>
            <p:ph type="title"/>
          </p:nvPr>
        </p:nvSpPr>
        <p:spPr/>
        <p:txBody>
          <a:bodyPr/>
          <a:lstStyle/>
          <a:p>
            <a:pPr eaLnBrk="1" hangingPunct="1">
              <a:defRPr/>
            </a:pPr>
            <a:r>
              <a:rPr lang="en-US"/>
              <a:t>Aerial Lifts</a:t>
            </a:r>
          </a:p>
        </p:txBody>
      </p:sp>
      <p:sp>
        <p:nvSpPr>
          <p:cNvPr id="132099" name="Rectangle 3">
            <a:extLst>
              <a:ext uri="{FF2B5EF4-FFF2-40B4-BE49-F238E27FC236}">
                <a16:creationId xmlns:a16="http://schemas.microsoft.com/office/drawing/2014/main" id="{114C3B0E-70F4-4B0C-A03C-06C3BA9C0C24}"/>
              </a:ext>
            </a:extLst>
          </p:cNvPr>
          <p:cNvSpPr>
            <a:spLocks noGrp="1" noChangeArrowheads="1"/>
          </p:cNvSpPr>
          <p:nvPr>
            <p:ph idx="1"/>
          </p:nvPr>
        </p:nvSpPr>
        <p:spPr>
          <a:xfrm>
            <a:off x="1104293" y="1693689"/>
            <a:ext cx="8946541" cy="4195481"/>
          </a:xfrm>
        </p:spPr>
        <p:txBody>
          <a:bodyPr>
            <a:normAutofit fontScale="92500" lnSpcReduction="20000"/>
          </a:bodyPr>
          <a:lstStyle/>
          <a:p>
            <a:pPr eaLnBrk="1" hangingPunct="1"/>
            <a:r>
              <a:rPr lang="en-US" altLang="en-US" dirty="0"/>
              <a:t>Aerial lifts (e.g., JLG boom lift) or approved personnel lift baskets on rough terrain forklifts is a safe alternative to working from:</a:t>
            </a:r>
          </a:p>
          <a:p>
            <a:pPr lvl="2" eaLnBrk="1" hangingPunct="1"/>
            <a:r>
              <a:rPr lang="en-US" altLang="en-US" dirty="0"/>
              <a:t>Ladders, or</a:t>
            </a:r>
            <a:r>
              <a:rPr lang="en-US" altLang="en-US" b="1" dirty="0"/>
              <a:t> </a:t>
            </a:r>
          </a:p>
          <a:p>
            <a:pPr lvl="2" eaLnBrk="1" hangingPunct="1"/>
            <a:r>
              <a:rPr lang="en-US" altLang="en-US" dirty="0"/>
              <a:t>other types of scaffolding. </a:t>
            </a:r>
          </a:p>
          <a:p>
            <a:pPr eaLnBrk="1" hangingPunct="1"/>
            <a:r>
              <a:rPr lang="en-US" altLang="en-US" dirty="0"/>
              <a:t>An aerial lift can be used for the installations of:</a:t>
            </a:r>
          </a:p>
          <a:p>
            <a:pPr lvl="2" eaLnBrk="1" hangingPunct="1"/>
            <a:r>
              <a:rPr lang="en-US" altLang="en-US" dirty="0"/>
              <a:t>windows</a:t>
            </a:r>
          </a:p>
          <a:p>
            <a:pPr lvl="2" eaLnBrk="1" hangingPunct="1"/>
            <a:r>
              <a:rPr lang="en-US" altLang="en-US" dirty="0"/>
              <a:t>soffit</a:t>
            </a:r>
          </a:p>
          <a:p>
            <a:pPr lvl="2" eaLnBrk="1" hangingPunct="1"/>
            <a:r>
              <a:rPr lang="en-US" altLang="en-US" dirty="0"/>
              <a:t>fascia</a:t>
            </a:r>
          </a:p>
          <a:p>
            <a:pPr lvl="2" eaLnBrk="1" hangingPunct="1"/>
            <a:r>
              <a:rPr lang="en-US" altLang="en-US" dirty="0"/>
              <a:t>gutters</a:t>
            </a:r>
          </a:p>
          <a:p>
            <a:pPr lvl="2" eaLnBrk="1" hangingPunct="1"/>
            <a:r>
              <a:rPr lang="en-US" altLang="en-US" dirty="0"/>
              <a:t>siding</a:t>
            </a:r>
          </a:p>
        </p:txBody>
      </p:sp>
    </p:spTree>
    <p:extLst>
      <p:ext uri="{BB962C8B-B14F-4D97-AF65-F5344CB8AC3E}">
        <p14:creationId xmlns:p14="http://schemas.microsoft.com/office/powerpoint/2010/main" val="3913601097"/>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depicts an aerial lift on a jobsite." title="Image 2.6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31748" y="1371600"/>
            <a:ext cx="8534400" cy="5334000"/>
          </a:xfrm>
          <a:prstGeom prst="rect">
            <a:avLst/>
          </a:prstGeom>
        </p:spPr>
      </p:pic>
      <p:sp>
        <p:nvSpPr>
          <p:cNvPr id="2" name="Title 1">
            <a:extLst>
              <a:ext uri="{FF2B5EF4-FFF2-40B4-BE49-F238E27FC236}">
                <a16:creationId xmlns:a16="http://schemas.microsoft.com/office/drawing/2014/main" id="{4B3C197D-0B2B-405D-A4DE-315978726DAB}"/>
              </a:ext>
            </a:extLst>
          </p:cNvPr>
          <p:cNvSpPr>
            <a:spLocks noGrp="1"/>
          </p:cNvSpPr>
          <p:nvPr>
            <p:ph type="title"/>
          </p:nvPr>
        </p:nvSpPr>
        <p:spPr/>
        <p:txBody>
          <a:bodyPr/>
          <a:lstStyle/>
          <a:p>
            <a:pPr>
              <a:defRPr/>
            </a:pPr>
            <a:r>
              <a:rPr lang="en-US" dirty="0"/>
              <a:t>Aerial Lifts, </a:t>
            </a:r>
            <a:r>
              <a:rPr lang="en-US" sz="2800" dirty="0"/>
              <a:t>continued 1</a:t>
            </a:r>
          </a:p>
        </p:txBody>
      </p:sp>
    </p:spTree>
    <p:extLst>
      <p:ext uri="{BB962C8B-B14F-4D97-AF65-F5344CB8AC3E}">
        <p14:creationId xmlns:p14="http://schemas.microsoft.com/office/powerpoint/2010/main" val="3378268313"/>
      </p:ext>
    </p:ext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6" name="Picture 6" descr="Image depicts a worker using a PFAS attached to an aerial lift basket." title="Image 2.66">
            <a:extLst>
              <a:ext uri="{FF2B5EF4-FFF2-40B4-BE49-F238E27FC236}">
                <a16:creationId xmlns:a16="http://schemas.microsoft.com/office/drawing/2014/main" id="{5D5A6DFE-B630-445F-8F77-4F5E30B302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1447800"/>
            <a:ext cx="4754563"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5" name="Content Placeholder 3" descr="Image depicts a man basket attached to an off-road forklift. " title="Image 2.65">
            <a:extLst>
              <a:ext uri="{FF2B5EF4-FFF2-40B4-BE49-F238E27FC236}">
                <a16:creationId xmlns:a16="http://schemas.microsoft.com/office/drawing/2014/main" id="{B23843D2-9CAD-489D-A210-87411717A6DF}"/>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1143000" y="1447800"/>
            <a:ext cx="4648200" cy="5410200"/>
          </a:xfrm>
        </p:spPr>
      </p:pic>
      <p:sp>
        <p:nvSpPr>
          <p:cNvPr id="8" name="Title 1">
            <a:extLst>
              <a:ext uri="{FF2B5EF4-FFF2-40B4-BE49-F238E27FC236}">
                <a16:creationId xmlns:a16="http://schemas.microsoft.com/office/drawing/2014/main" id="{13267750-B4C1-43E8-9B92-CE93D33030B9}"/>
              </a:ext>
            </a:extLst>
          </p:cNvPr>
          <p:cNvSpPr>
            <a:spLocks noGrp="1"/>
          </p:cNvSpPr>
          <p:nvPr>
            <p:ph type="title"/>
          </p:nvPr>
        </p:nvSpPr>
        <p:spPr/>
        <p:txBody>
          <a:bodyPr/>
          <a:lstStyle/>
          <a:p>
            <a:pPr>
              <a:defRPr/>
            </a:pPr>
            <a:r>
              <a:rPr lang="en-US" dirty="0"/>
              <a:t>Aerial Lifts, </a:t>
            </a:r>
            <a:r>
              <a:rPr lang="en-US" sz="2800" dirty="0"/>
              <a:t>continued 2</a:t>
            </a:r>
          </a:p>
        </p:txBody>
      </p:sp>
    </p:spTree>
    <p:extLst>
      <p:ext uri="{BB962C8B-B14F-4D97-AF65-F5344CB8AC3E}">
        <p14:creationId xmlns:p14="http://schemas.microsoft.com/office/powerpoint/2010/main" val="587700318"/>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a:extLst>
              <a:ext uri="{FF2B5EF4-FFF2-40B4-BE49-F238E27FC236}">
                <a16:creationId xmlns:a16="http://schemas.microsoft.com/office/drawing/2014/main" id="{584DF039-7BA1-4DF3-998D-0F213CF4696C}"/>
              </a:ext>
            </a:extLst>
          </p:cNvPr>
          <p:cNvSpPr>
            <a:spLocks noGrp="1" noChangeArrowheads="1"/>
          </p:cNvSpPr>
          <p:nvPr>
            <p:ph type="title"/>
          </p:nvPr>
        </p:nvSpPr>
        <p:spPr/>
        <p:txBody>
          <a:bodyPr/>
          <a:lstStyle/>
          <a:p>
            <a:pPr eaLnBrk="1" hangingPunct="1">
              <a:defRPr/>
            </a:pPr>
            <a:r>
              <a:rPr lang="en-US" dirty="0"/>
              <a:t>Aerial Lifts, </a:t>
            </a:r>
            <a:r>
              <a:rPr lang="en-US" sz="2800" dirty="0"/>
              <a:t>continued 3</a:t>
            </a:r>
            <a:endParaRPr lang="en-US" sz="3200" dirty="0"/>
          </a:p>
        </p:txBody>
      </p:sp>
      <p:sp>
        <p:nvSpPr>
          <p:cNvPr id="254979" name="Rectangle 3">
            <a:extLst>
              <a:ext uri="{FF2B5EF4-FFF2-40B4-BE49-F238E27FC236}">
                <a16:creationId xmlns:a16="http://schemas.microsoft.com/office/drawing/2014/main" id="{A0F7D479-08B2-4F20-AC9C-1F0FF043B2C9}"/>
              </a:ext>
            </a:extLst>
          </p:cNvPr>
          <p:cNvSpPr>
            <a:spLocks noGrp="1" noChangeArrowheads="1"/>
          </p:cNvSpPr>
          <p:nvPr>
            <p:ph idx="1"/>
          </p:nvPr>
        </p:nvSpPr>
        <p:spPr>
          <a:xfrm>
            <a:off x="1981200" y="1600200"/>
            <a:ext cx="8229600" cy="4343400"/>
          </a:xfrm>
          <a:solidFill>
            <a:schemeClr val="bg1"/>
          </a:solidFill>
          <a:ln w="38100" cap="flat" cmpd="dbl" algn="ctr">
            <a:solidFill>
              <a:schemeClr val="tx1"/>
            </a:solidFill>
            <a:miter lim="800000"/>
            <a:headEnd/>
            <a:tailEnd/>
          </a:ln>
          <a:effectLst>
            <a:outerShdw dist="35921" dir="2700000" algn="ctr" rotWithShape="0">
              <a:schemeClr val="bg2"/>
            </a:outerShdw>
          </a:effectLst>
        </p:spPr>
        <p:txBody>
          <a:bodyPr>
            <a:normAutofit lnSpcReduction="10000"/>
          </a:bodyPr>
          <a:lstStyle/>
          <a:p>
            <a:pPr marL="609600" indent="-609600">
              <a:buNone/>
            </a:pPr>
            <a:r>
              <a:rPr lang="en-US" altLang="en-US" sz="2400" dirty="0"/>
              <a:t>The </a:t>
            </a:r>
            <a:r>
              <a:rPr lang="en-US" altLang="en-US" sz="2400" dirty="0">
                <a:solidFill>
                  <a:srgbClr val="FF3300"/>
                </a:solidFill>
              </a:rPr>
              <a:t>competent person</a:t>
            </a:r>
            <a:r>
              <a:rPr lang="en-US" altLang="en-US" sz="2400" dirty="0"/>
              <a:t> should:</a:t>
            </a:r>
          </a:p>
          <a:p>
            <a:pPr marL="609600" indent="-609600"/>
            <a:r>
              <a:rPr lang="en-US" altLang="en-US" sz="2400" dirty="0"/>
              <a:t>Restrict operation of aerial lifts or forklift vehicles to trained and authorized personnel.</a:t>
            </a:r>
          </a:p>
          <a:p>
            <a:pPr marL="609600" indent="-609600"/>
            <a:r>
              <a:rPr lang="en-US" altLang="en-US" sz="2400" dirty="0"/>
              <a:t>Use only commercially built personnel baskets designed for lifting workers. </a:t>
            </a:r>
          </a:p>
          <a:p>
            <a:pPr marL="990600" lvl="1" indent="-533400"/>
            <a:r>
              <a:rPr lang="en-US" altLang="en-US" dirty="0"/>
              <a:t>Follow the American National Standards Institute’s (ANSI) standards for using personnel lift baskets.</a:t>
            </a:r>
          </a:p>
          <a:p>
            <a:pPr marL="609600" indent="-609600"/>
            <a:r>
              <a:rPr lang="en-US" altLang="en-US" sz="2400" dirty="0"/>
              <a:t>Make certain that homemade boxes lifted by a forklift are not used—homemade boxes are unacceptable.</a:t>
            </a:r>
          </a:p>
        </p:txBody>
      </p:sp>
    </p:spTree>
    <p:extLst>
      <p:ext uri="{BB962C8B-B14F-4D97-AF65-F5344CB8AC3E}">
        <p14:creationId xmlns:p14="http://schemas.microsoft.com/office/powerpoint/2010/main" val="22491273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497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497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54979">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5497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ED6C6106-340F-4603-94E8-92D479B1279A}"/>
              </a:ext>
            </a:extLst>
          </p:cNvPr>
          <p:cNvSpPr>
            <a:spLocks noGrp="1" noChangeArrowheads="1"/>
          </p:cNvSpPr>
          <p:nvPr>
            <p:ph type="title"/>
          </p:nvPr>
        </p:nvSpPr>
        <p:spPr/>
        <p:txBody>
          <a:bodyPr/>
          <a:lstStyle/>
          <a:p>
            <a:pPr eaLnBrk="1" hangingPunct="1">
              <a:defRPr/>
            </a:pPr>
            <a:r>
              <a:rPr lang="en-US" dirty="0"/>
              <a:t>Aerial Lifts, </a:t>
            </a:r>
            <a:r>
              <a:rPr lang="en-US" sz="2800" dirty="0"/>
              <a:t>continued 4</a:t>
            </a:r>
            <a:endParaRPr lang="en-US" sz="3200" dirty="0"/>
          </a:p>
        </p:txBody>
      </p:sp>
      <p:sp>
        <p:nvSpPr>
          <p:cNvPr id="140291" name="Rectangle 3">
            <a:extLst>
              <a:ext uri="{FF2B5EF4-FFF2-40B4-BE49-F238E27FC236}">
                <a16:creationId xmlns:a16="http://schemas.microsoft.com/office/drawing/2014/main" id="{0D370B8E-3898-440A-96B4-4FFB2BD5F6E7}"/>
              </a:ext>
            </a:extLst>
          </p:cNvPr>
          <p:cNvSpPr>
            <a:spLocks noGrp="1" noChangeArrowheads="1"/>
          </p:cNvSpPr>
          <p:nvPr>
            <p:ph idx="1"/>
          </p:nvPr>
        </p:nvSpPr>
        <p:spPr/>
        <p:txBody>
          <a:bodyPr/>
          <a:lstStyle/>
          <a:p>
            <a:pPr eaLnBrk="1" hangingPunct="1">
              <a:buFontTx/>
              <a:buNone/>
            </a:pPr>
            <a:r>
              <a:rPr lang="en-US" altLang="en-US" sz="3600"/>
              <a:t>When in the lift:</a:t>
            </a:r>
          </a:p>
          <a:p>
            <a:pPr eaLnBrk="1" hangingPunct="1"/>
            <a:r>
              <a:rPr lang="en-US" altLang="en-US" sz="3600"/>
              <a:t>Wear a full body harness.</a:t>
            </a:r>
          </a:p>
          <a:p>
            <a:pPr eaLnBrk="1" hangingPunct="1"/>
            <a:r>
              <a:rPr lang="en-US" altLang="en-US" sz="3600"/>
              <a:t>Attach the lanyard to the boom or an approved anchor point inside the basket.</a:t>
            </a:r>
          </a:p>
          <a:p>
            <a:pPr eaLnBrk="1" hangingPunct="1"/>
            <a:endParaRPr lang="en-US" altLang="en-US"/>
          </a:p>
        </p:txBody>
      </p:sp>
    </p:spTree>
    <p:extLst>
      <p:ext uri="{BB962C8B-B14F-4D97-AF65-F5344CB8AC3E}">
        <p14:creationId xmlns:p14="http://schemas.microsoft.com/office/powerpoint/2010/main" val="720644435"/>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depicts a worker in a man basket attached to an aerial lift. " title="Image 2.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3682" y="1318729"/>
            <a:ext cx="7115175" cy="5334000"/>
          </a:xfrm>
          <a:prstGeom prst="rect">
            <a:avLst/>
          </a:prstGeom>
        </p:spPr>
      </p:pic>
      <p:sp>
        <p:nvSpPr>
          <p:cNvPr id="257026" name="Rectangle 2">
            <a:extLst>
              <a:ext uri="{FF2B5EF4-FFF2-40B4-BE49-F238E27FC236}">
                <a16:creationId xmlns:a16="http://schemas.microsoft.com/office/drawing/2014/main" id="{B971E685-B7EF-4E0F-8221-6BCEABF5073E}"/>
              </a:ext>
            </a:extLst>
          </p:cNvPr>
          <p:cNvSpPr>
            <a:spLocks noGrp="1" noChangeArrowheads="1"/>
          </p:cNvSpPr>
          <p:nvPr>
            <p:ph type="title"/>
          </p:nvPr>
        </p:nvSpPr>
        <p:spPr/>
        <p:txBody>
          <a:bodyPr/>
          <a:lstStyle/>
          <a:p>
            <a:pPr eaLnBrk="1" hangingPunct="1">
              <a:defRPr/>
            </a:pPr>
            <a:r>
              <a:rPr lang="en-US" dirty="0"/>
              <a:t>Proper use of PFAS in Basket</a:t>
            </a:r>
          </a:p>
        </p:txBody>
      </p:sp>
    </p:spTree>
    <p:extLst>
      <p:ext uri="{BB962C8B-B14F-4D97-AF65-F5344CB8AC3E}">
        <p14:creationId xmlns:p14="http://schemas.microsoft.com/office/powerpoint/2010/main" val="1349601859"/>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a:extLst>
              <a:ext uri="{FF2B5EF4-FFF2-40B4-BE49-F238E27FC236}">
                <a16:creationId xmlns:a16="http://schemas.microsoft.com/office/drawing/2014/main" id="{FDF1D229-0AA9-461D-88E0-443C8B0811B6}"/>
              </a:ext>
            </a:extLst>
          </p:cNvPr>
          <p:cNvSpPr>
            <a:spLocks noGrp="1" noChangeArrowheads="1"/>
          </p:cNvSpPr>
          <p:nvPr>
            <p:ph type="title"/>
          </p:nvPr>
        </p:nvSpPr>
        <p:spPr/>
        <p:txBody>
          <a:bodyPr/>
          <a:lstStyle/>
          <a:p>
            <a:pPr eaLnBrk="1" hangingPunct="1">
              <a:defRPr/>
            </a:pPr>
            <a:r>
              <a:rPr lang="en-US" dirty="0"/>
              <a:t>Aerial Lifts, </a:t>
            </a:r>
            <a:r>
              <a:rPr lang="en-US" sz="2800" dirty="0"/>
              <a:t>continued 5</a:t>
            </a:r>
            <a:endParaRPr lang="en-US" sz="3200" dirty="0"/>
          </a:p>
        </p:txBody>
      </p:sp>
      <p:sp>
        <p:nvSpPr>
          <p:cNvPr id="146435" name="Rectangle 3">
            <a:extLst>
              <a:ext uri="{FF2B5EF4-FFF2-40B4-BE49-F238E27FC236}">
                <a16:creationId xmlns:a16="http://schemas.microsoft.com/office/drawing/2014/main" id="{E62E8B20-55B7-41C0-91F3-A62E4133E08E}"/>
              </a:ext>
            </a:extLst>
          </p:cNvPr>
          <p:cNvSpPr>
            <a:spLocks noGrp="1" noChangeArrowheads="1"/>
          </p:cNvSpPr>
          <p:nvPr>
            <p:ph idx="1"/>
          </p:nvPr>
        </p:nvSpPr>
        <p:spPr/>
        <p:txBody>
          <a:bodyPr/>
          <a:lstStyle/>
          <a:p>
            <a:pPr eaLnBrk="1" hangingPunct="1">
              <a:lnSpc>
                <a:spcPct val="90000"/>
              </a:lnSpc>
              <a:buFontTx/>
              <a:buNone/>
            </a:pPr>
            <a:r>
              <a:rPr lang="en-US" altLang="en-US" dirty="0"/>
              <a:t>When in the lift:</a:t>
            </a:r>
          </a:p>
          <a:p>
            <a:pPr eaLnBrk="1" hangingPunct="1">
              <a:lnSpc>
                <a:spcPct val="90000"/>
              </a:lnSpc>
            </a:pPr>
            <a:r>
              <a:rPr lang="en-US" altLang="en-US" dirty="0"/>
              <a:t>Always stand on the floor of the basket. </a:t>
            </a:r>
          </a:p>
          <a:p>
            <a:pPr eaLnBrk="1" hangingPunct="1">
              <a:lnSpc>
                <a:spcPct val="90000"/>
              </a:lnSpc>
            </a:pPr>
            <a:r>
              <a:rPr lang="en-US" altLang="en-US" dirty="0"/>
              <a:t>Do not sit or climb on the edge of the basket, lean over the edge, or climb out of the basket.</a:t>
            </a:r>
          </a:p>
          <a:p>
            <a:pPr eaLnBrk="1" hangingPunct="1">
              <a:lnSpc>
                <a:spcPct val="90000"/>
              </a:lnSpc>
            </a:pPr>
            <a:r>
              <a:rPr lang="en-US" altLang="en-US" dirty="0"/>
              <a:t>Do not use a ladder or other objects to increase reach.</a:t>
            </a:r>
          </a:p>
        </p:txBody>
      </p:sp>
    </p:spTree>
    <p:extLst>
      <p:ext uri="{BB962C8B-B14F-4D97-AF65-F5344CB8AC3E}">
        <p14:creationId xmlns:p14="http://schemas.microsoft.com/office/powerpoint/2010/main" val="2635132956"/>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a:extLst>
              <a:ext uri="{FF2B5EF4-FFF2-40B4-BE49-F238E27FC236}">
                <a16:creationId xmlns:a16="http://schemas.microsoft.com/office/drawing/2014/main" id="{2BCBD162-8C3B-458D-8389-456A487504A9}"/>
              </a:ext>
            </a:extLst>
          </p:cNvPr>
          <p:cNvSpPr>
            <a:spLocks noGrp="1" noChangeArrowheads="1"/>
          </p:cNvSpPr>
          <p:nvPr>
            <p:ph type="title"/>
          </p:nvPr>
        </p:nvSpPr>
        <p:spPr/>
        <p:txBody>
          <a:bodyPr/>
          <a:lstStyle/>
          <a:p>
            <a:pPr eaLnBrk="1" hangingPunct="1">
              <a:defRPr/>
            </a:pPr>
            <a:r>
              <a:rPr lang="en-US" dirty="0"/>
              <a:t>Aerial Lifts, </a:t>
            </a:r>
            <a:r>
              <a:rPr lang="en-US" sz="2800" dirty="0"/>
              <a:t>continued 6</a:t>
            </a:r>
            <a:endParaRPr lang="en-US" sz="3200" dirty="0"/>
          </a:p>
        </p:txBody>
      </p:sp>
      <p:sp>
        <p:nvSpPr>
          <p:cNvPr id="148483" name="Rectangle 3">
            <a:extLst>
              <a:ext uri="{FF2B5EF4-FFF2-40B4-BE49-F238E27FC236}">
                <a16:creationId xmlns:a16="http://schemas.microsoft.com/office/drawing/2014/main" id="{9E452F4C-5614-4603-8044-AC9FA117E584}"/>
              </a:ext>
            </a:extLst>
          </p:cNvPr>
          <p:cNvSpPr>
            <a:spLocks noGrp="1" noChangeArrowheads="1"/>
          </p:cNvSpPr>
          <p:nvPr>
            <p:ph idx="1"/>
          </p:nvPr>
        </p:nvSpPr>
        <p:spPr>
          <a:xfrm>
            <a:off x="1104293" y="1575398"/>
            <a:ext cx="8946541" cy="4195481"/>
          </a:xfrm>
        </p:spPr>
        <p:txBody>
          <a:bodyPr/>
          <a:lstStyle/>
          <a:p>
            <a:pPr eaLnBrk="1" hangingPunct="1">
              <a:lnSpc>
                <a:spcPct val="90000"/>
              </a:lnSpc>
              <a:buFontTx/>
              <a:buNone/>
            </a:pPr>
            <a:r>
              <a:rPr lang="en-US" altLang="en-US" dirty="0"/>
              <a:t>When operating the lift:</a:t>
            </a:r>
          </a:p>
          <a:p>
            <a:pPr eaLnBrk="1" hangingPunct="1">
              <a:lnSpc>
                <a:spcPct val="90000"/>
              </a:lnSpc>
            </a:pPr>
            <a:r>
              <a:rPr lang="en-US" altLang="en-US" dirty="0"/>
              <a:t>Stay at the controls at all times.</a:t>
            </a:r>
          </a:p>
          <a:p>
            <a:pPr eaLnBrk="1" hangingPunct="1">
              <a:lnSpc>
                <a:spcPct val="90000"/>
              </a:lnSpc>
            </a:pPr>
            <a:r>
              <a:rPr lang="en-US" altLang="en-US" dirty="0"/>
              <a:t>Do not move the vehicle while a person is in the elevated basket.</a:t>
            </a:r>
            <a:r>
              <a:rPr lang="en-US" altLang="en-US" b="1" dirty="0"/>
              <a:t> </a:t>
            </a:r>
            <a:endParaRPr lang="en-US" altLang="en-US" dirty="0"/>
          </a:p>
          <a:p>
            <a:pPr eaLnBrk="1" hangingPunct="1">
              <a:lnSpc>
                <a:spcPct val="90000"/>
              </a:lnSpc>
            </a:pPr>
            <a:r>
              <a:rPr lang="en-US" altLang="en-US" dirty="0"/>
              <a:t>Only use the equipment when it is on stable and level ground.</a:t>
            </a:r>
          </a:p>
          <a:p>
            <a:pPr eaLnBrk="1" hangingPunct="1">
              <a:lnSpc>
                <a:spcPct val="90000"/>
              </a:lnSpc>
            </a:pPr>
            <a:r>
              <a:rPr lang="en-US" altLang="en-US" dirty="0"/>
              <a:t>Maintain the required minimum clearance of 10 ft. (3 m) from power lines carrying 50 kilovolts or less.</a:t>
            </a:r>
          </a:p>
        </p:txBody>
      </p:sp>
    </p:spTree>
    <p:extLst>
      <p:ext uri="{BB962C8B-B14F-4D97-AF65-F5344CB8AC3E}">
        <p14:creationId xmlns:p14="http://schemas.microsoft.com/office/powerpoint/2010/main" val="3436345367"/>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depicts an aerial lift which has toppled over and a worker is hanging from his harness from the man basket." title="Image 2.6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5352" y="1352941"/>
            <a:ext cx="7191375" cy="5248275"/>
          </a:xfrm>
          <a:prstGeom prst="rect">
            <a:avLst/>
          </a:prstGeom>
        </p:spPr>
      </p:pic>
      <p:sp>
        <p:nvSpPr>
          <p:cNvPr id="374789" name="Rectangle 5">
            <a:extLst>
              <a:ext uri="{FF2B5EF4-FFF2-40B4-BE49-F238E27FC236}">
                <a16:creationId xmlns:a16="http://schemas.microsoft.com/office/drawing/2014/main" id="{0A1F8D9A-C089-47DB-83C8-BF21D093C394}"/>
              </a:ext>
            </a:extLst>
          </p:cNvPr>
          <p:cNvSpPr>
            <a:spLocks noGrp="1" noChangeArrowheads="1"/>
          </p:cNvSpPr>
          <p:nvPr>
            <p:ph type="title"/>
          </p:nvPr>
        </p:nvSpPr>
        <p:spPr/>
        <p:txBody>
          <a:bodyPr/>
          <a:lstStyle/>
          <a:p>
            <a:pPr eaLnBrk="1" hangingPunct="1">
              <a:defRPr/>
            </a:pPr>
            <a:r>
              <a:rPr lang="en-US" dirty="0"/>
              <a:t>Why a harness </a:t>
            </a:r>
            <a:r>
              <a:rPr lang="en-US"/>
              <a:t>is necessary.</a:t>
            </a:r>
            <a:endParaRPr lang="en-US" dirty="0"/>
          </a:p>
        </p:txBody>
      </p:sp>
    </p:spTree>
    <p:extLst>
      <p:ext uri="{BB962C8B-B14F-4D97-AF65-F5344CB8AC3E}">
        <p14:creationId xmlns:p14="http://schemas.microsoft.com/office/powerpoint/2010/main" val="187369162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7574" y="1258651"/>
            <a:ext cx="643003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Source: U.S. Department of Labor, Bureau of Labor Statistics</a:t>
            </a:r>
          </a:p>
        </p:txBody>
      </p:sp>
      <p:sp>
        <p:nvSpPr>
          <p:cNvPr id="3" name="Content Placeholder 2">
            <a:extLst>
              <a:ext uri="{FF2B5EF4-FFF2-40B4-BE49-F238E27FC236}">
                <a16:creationId xmlns:a16="http://schemas.microsoft.com/office/drawing/2014/main" id="{FD0BAF7A-4012-42D6-8CEA-161F2911E8C6}"/>
              </a:ext>
            </a:extLst>
          </p:cNvPr>
          <p:cNvSpPr>
            <a:spLocks noGrp="1"/>
          </p:cNvSpPr>
          <p:nvPr>
            <p:ph idx="1"/>
          </p:nvPr>
        </p:nvSpPr>
        <p:spPr/>
        <p:txBody>
          <a:bodyPr/>
          <a:lstStyle/>
          <a:p>
            <a:endParaRPr lang="en-US"/>
          </a:p>
        </p:txBody>
      </p:sp>
      <p:pic>
        <p:nvPicPr>
          <p:cNvPr id="4" name="Picture 3" descr="Chart evidencing percent of fatal falls to lower level in 2015. " title="Image 1.04">
            <a:extLst>
              <a:ext uri="{FF2B5EF4-FFF2-40B4-BE49-F238E27FC236}">
                <a16:creationId xmlns:a16="http://schemas.microsoft.com/office/drawing/2014/main" id="{FC87A7D9-2870-4E5D-9066-A20460BBF968}"/>
              </a:ext>
            </a:extLst>
          </p:cNvPr>
          <p:cNvPicPr>
            <a:picLocks noChangeAspect="1"/>
          </p:cNvPicPr>
          <p:nvPr/>
        </p:nvPicPr>
        <p:blipFill>
          <a:blip r:embed="rId3"/>
          <a:stretch>
            <a:fillRect/>
          </a:stretch>
        </p:blipFill>
        <p:spPr>
          <a:xfrm>
            <a:off x="0" y="302577"/>
            <a:ext cx="12192000" cy="6555423"/>
          </a:xfrm>
          <a:prstGeom prst="rect">
            <a:avLst/>
          </a:prstGeom>
        </p:spPr>
      </p:pic>
      <p:sp>
        <p:nvSpPr>
          <p:cNvPr id="2" name="Title 1">
            <a:extLst>
              <a:ext uri="{FF2B5EF4-FFF2-40B4-BE49-F238E27FC236}">
                <a16:creationId xmlns:a16="http://schemas.microsoft.com/office/drawing/2014/main" id="{B05D92C7-4B45-472C-8635-069205E62E6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Percent of fatal falls to a lower lever by height of fall, 2015</a:t>
            </a:r>
          </a:p>
        </p:txBody>
      </p:sp>
    </p:spTree>
    <p:extLst>
      <p:ext uri="{BB962C8B-B14F-4D97-AF65-F5344CB8AC3E}">
        <p14:creationId xmlns:p14="http://schemas.microsoft.com/office/powerpoint/2010/main" val="132299370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4</a:t>
            </a:r>
          </a:p>
        </p:txBody>
      </p:sp>
      <p:sp>
        <p:nvSpPr>
          <p:cNvPr id="3" name="Text Placeholder 2"/>
          <p:cNvSpPr>
            <a:spLocks noGrp="1"/>
          </p:cNvSpPr>
          <p:nvPr>
            <p:ph type="body" idx="1"/>
          </p:nvPr>
        </p:nvSpPr>
        <p:spPr>
          <a:xfrm>
            <a:off x="1219195" y="4777381"/>
            <a:ext cx="9904413" cy="860400"/>
          </a:xfrm>
        </p:spPr>
        <p:txBody>
          <a:bodyPr>
            <a:normAutofit/>
          </a:bodyPr>
          <a:lstStyle/>
          <a:p>
            <a:r>
              <a:rPr lang="en-US" dirty="0"/>
              <a:t>Conventional Fall Protection</a:t>
            </a:r>
          </a:p>
        </p:txBody>
      </p:sp>
    </p:spTree>
    <p:extLst>
      <p:ext uri="{BB962C8B-B14F-4D97-AF65-F5344CB8AC3E}">
        <p14:creationId xmlns:p14="http://schemas.microsoft.com/office/powerpoint/2010/main" val="15417240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rmAutofit lnSpcReduction="10000"/>
          </a:bodyPr>
          <a:lstStyle/>
          <a:p>
            <a:pPr>
              <a:spcBef>
                <a:spcPct val="0"/>
              </a:spcBef>
            </a:pPr>
            <a:r>
              <a:rPr lang="en-US" altLang="en-US" sz="2000" dirty="0">
                <a:latin typeface="Arial" panose="020B0604020202020204" pitchFamily="34" charset="0"/>
                <a:cs typeface="Arial" panose="020B0604020202020204" pitchFamily="34" charset="0"/>
              </a:rPr>
              <a:t>This material was produced under grant number </a:t>
            </a:r>
            <a:r>
              <a:rPr lang="en-US" altLang="en-US" sz="2100" b="1" dirty="0">
                <a:solidFill>
                  <a:srgbClr val="FF0000"/>
                </a:solidFill>
                <a:latin typeface="Arial" panose="020B0604020202020204" pitchFamily="34" charset="0"/>
                <a:cs typeface="Arial" panose="020B0604020202020204" pitchFamily="34" charset="0"/>
              </a:rPr>
              <a:t>SH-31198-SH7 </a:t>
            </a:r>
            <a:r>
              <a:rPr lang="en-US" altLang="en-US" sz="2000" dirty="0">
                <a:latin typeface="Arial" panose="020B0604020202020204" pitchFamily="34" charset="0"/>
                <a:cs typeface="Arial" panose="020B0604020202020204" pitchFamily="34" charset="0"/>
              </a:rPr>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latin typeface="Arial" panose="020B0604020202020204" pitchFamily="34" charset="0"/>
                <a:cs typeface="Arial" panose="020B0604020202020204" pitchFamily="34" charset="0"/>
              </a:rPr>
              <a:t>SH-05122-SH9 </a:t>
            </a:r>
            <a:r>
              <a:rPr lang="en-US" altLang="en-US" sz="2000" dirty="0">
                <a:latin typeface="Arial" panose="020B0604020202020204" pitchFamily="34" charset="0"/>
                <a:cs typeface="Arial" panose="020B0604020202020204" pitchFamily="34" charset="0"/>
              </a:rPr>
              <a:t>from the Occupational Safety and Health Administration, U.S. Department of Labor.</a:t>
            </a:r>
          </a:p>
          <a:p>
            <a:pPr eaLnBrk="1" hangingPunct="1">
              <a:spcBef>
                <a:spcPct val="0"/>
              </a:spcBef>
            </a:pPr>
            <a:r>
              <a:rPr lang="en-US" altLang="en-US" sz="2000" dirty="0">
                <a:latin typeface="Arial" panose="020B0604020202020204" pitchFamily="34" charset="0"/>
                <a:cs typeface="Arial" panose="020B0604020202020204" pitchFamily="34" charset="0"/>
              </a:rPr>
              <a:t>This presentation is intended to discuss Federal Regulations </a:t>
            </a:r>
            <a:r>
              <a:rPr lang="en-US" altLang="en-US" sz="2000" b="1" u="sng" dirty="0">
                <a:latin typeface="Arial" panose="020B0604020202020204" pitchFamily="34" charset="0"/>
                <a:cs typeface="Arial" panose="020B0604020202020204" pitchFamily="34" charset="0"/>
              </a:rPr>
              <a:t>only</a:t>
            </a:r>
            <a:r>
              <a:rPr lang="en-US" altLang="en-US" sz="2000" dirty="0">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eaLnBrk="1" hangingPunct="1">
              <a:spcBef>
                <a:spcPct val="0"/>
              </a:spcBef>
            </a:pPr>
            <a:r>
              <a:rPr lang="en-US" altLang="en-US" sz="2000" dirty="0">
                <a:latin typeface="Arial" panose="020B0604020202020204" pitchFamily="34" charset="0"/>
                <a:cs typeface="Arial" panose="020B0604020202020204" pitchFamily="34" charset="0"/>
              </a:rPr>
              <a:t>These materials are meant for informational purposes only.</a:t>
            </a:r>
          </a:p>
          <a:p>
            <a:pPr eaLnBrk="1" hangingPunct="1">
              <a:spcBef>
                <a:spcPct val="0"/>
              </a:spcBef>
            </a:pPr>
            <a:r>
              <a:rPr lang="en-US" altLang="en-US" sz="2000" dirty="0">
                <a:latin typeface="Arial" panose="020B0604020202020204" pitchFamily="34" charset="0"/>
                <a:cs typeface="Arial" panose="020B0604020202020204" pitchFamily="34" charset="0"/>
              </a:rPr>
              <a:t>No representation is made as to the thoroughness of the presentation.</a:t>
            </a:r>
          </a:p>
        </p:txBody>
      </p:sp>
    </p:spTree>
    <p:extLst>
      <p:ext uri="{BB962C8B-B14F-4D97-AF65-F5344CB8AC3E}">
        <p14:creationId xmlns:p14="http://schemas.microsoft.com/office/powerpoint/2010/main" val="762787431"/>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4250169566"/>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216940659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 Section 4</a:t>
            </a:r>
            <a:endParaRPr lang="en-US" dirty="0"/>
          </a:p>
        </p:txBody>
      </p:sp>
      <p:sp>
        <p:nvSpPr>
          <p:cNvPr id="3" name="Content Placeholder 2"/>
          <p:cNvSpPr>
            <a:spLocks noGrp="1"/>
          </p:cNvSpPr>
          <p:nvPr>
            <p:ph idx="1"/>
          </p:nvPr>
        </p:nvSpPr>
        <p:spPr/>
        <p:txBody>
          <a:bodyPr/>
          <a:lstStyle/>
          <a:p>
            <a:r>
              <a:rPr lang="en-US" altLang="en-US" dirty="0">
                <a:latin typeface="Arial" panose="020B0604020202020204" pitchFamily="34" charset="0"/>
                <a:cs typeface="Arial" panose="020B0604020202020204" pitchFamily="34" charset="0"/>
              </a:rPr>
              <a:t>Identify when fall protection is required.</a:t>
            </a:r>
          </a:p>
          <a:p>
            <a:r>
              <a:rPr lang="en-US" altLang="en-US" dirty="0">
                <a:latin typeface="Arial" panose="020B0604020202020204" pitchFamily="34" charset="0"/>
                <a:cs typeface="Arial" panose="020B0604020202020204" pitchFamily="34" charset="0"/>
              </a:rPr>
              <a:t>Identify types of “conventional” fall protection systems.</a:t>
            </a:r>
          </a:p>
          <a:p>
            <a:r>
              <a:rPr lang="en-US" altLang="en-US" dirty="0">
                <a:latin typeface="Arial" panose="020B0604020202020204" pitchFamily="34" charset="0"/>
                <a:cs typeface="Arial" panose="020B0604020202020204" pitchFamily="34" charset="0"/>
              </a:rPr>
              <a:t>Determine which protection system to use for a given fall hazard.</a:t>
            </a:r>
          </a:p>
          <a:p>
            <a:r>
              <a:rPr lang="en-US" altLang="en-US" dirty="0">
                <a:latin typeface="Arial" panose="020B0604020202020204" pitchFamily="34" charset="0"/>
                <a:cs typeface="Arial" panose="020B0604020202020204" pitchFamily="34" charset="0"/>
              </a:rPr>
              <a:t>Identify key requirements and basic safety practices for each protection system.</a:t>
            </a:r>
          </a:p>
          <a:p>
            <a:endParaRPr lang="en-US" dirty="0"/>
          </a:p>
        </p:txBody>
      </p:sp>
    </p:spTree>
    <p:extLst>
      <p:ext uri="{BB962C8B-B14F-4D97-AF65-F5344CB8AC3E}">
        <p14:creationId xmlns:p14="http://schemas.microsoft.com/office/powerpoint/2010/main" val="226103570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When is Fall Protection Required?</a:t>
            </a:r>
            <a:endParaRPr lang="en-US" dirty="0"/>
          </a:p>
        </p:txBody>
      </p:sp>
      <p:sp>
        <p:nvSpPr>
          <p:cNvPr id="3" name="Content Placeholder 2"/>
          <p:cNvSpPr>
            <a:spLocks noGrp="1"/>
          </p:cNvSpPr>
          <p:nvPr>
            <p:ph idx="1"/>
          </p:nvPr>
        </p:nvSpPr>
        <p:spPr/>
        <p:txBody>
          <a:bodyPr/>
          <a:lstStyle/>
          <a:p>
            <a:pPr>
              <a:spcBef>
                <a:spcPct val="20000"/>
              </a:spcBef>
              <a:defRPr/>
            </a:pPr>
            <a:r>
              <a:rPr lang="en-US" dirty="0">
                <a:latin typeface="Arial" panose="020B0604020202020204" pitchFamily="34" charset="0"/>
                <a:ea typeface="ＭＳ Ｐゴシック" panose="020B0600070205080204" pitchFamily="34" charset="-128"/>
                <a:cs typeface="Arial" panose="020B0604020202020204" pitchFamily="34" charset="0"/>
              </a:rPr>
              <a:t>OSHA §1926 Subpart M</a:t>
            </a:r>
          </a:p>
          <a:p>
            <a:pPr>
              <a:spcBef>
                <a:spcPct val="20000"/>
              </a:spcBef>
              <a:buFont typeface="Wingdings" panose="05000000000000000000" pitchFamily="2" charset="2"/>
              <a:buChar char="q"/>
              <a:defRPr/>
            </a:pPr>
            <a:r>
              <a:rPr lang="en-US" dirty="0">
                <a:latin typeface="Arial" panose="020B0604020202020204" pitchFamily="34" charset="0"/>
                <a:ea typeface="ＭＳ Ｐゴシック" panose="020B0600070205080204" pitchFamily="34" charset="-128"/>
                <a:cs typeface="Arial" panose="020B0604020202020204" pitchFamily="34" charset="0"/>
              </a:rPr>
              <a:t>Where workers on a residential construction site are exposed to vertical drops of 6 feet or more, OSHA requires that employers provide fall protection in one of three ways before work begins:  </a:t>
            </a:r>
          </a:p>
          <a:p>
            <a:pPr marL="0" indent="0">
              <a:spcBef>
                <a:spcPct val="20000"/>
              </a:spcBef>
              <a:buNone/>
              <a:defRPr/>
            </a:pPr>
            <a:r>
              <a:rPr lang="en-US" dirty="0">
                <a:latin typeface="Arial" panose="020B0604020202020204" pitchFamily="34" charset="0"/>
                <a:ea typeface="ＭＳ Ｐゴシック" panose="020B0600070205080204" pitchFamily="34" charset="-128"/>
                <a:cs typeface="Arial" panose="020B0604020202020204" pitchFamily="34" charset="0"/>
              </a:rPr>
              <a:t>		1) Conventional Fall Protection</a:t>
            </a:r>
          </a:p>
          <a:p>
            <a:pPr marL="0" indent="0">
              <a:spcBef>
                <a:spcPct val="20000"/>
              </a:spcBef>
              <a:buNone/>
              <a:defRPr/>
            </a:pPr>
            <a:r>
              <a:rPr lang="en-US" dirty="0">
                <a:latin typeface="Arial" panose="020B0604020202020204" pitchFamily="34" charset="0"/>
                <a:ea typeface="ＭＳ Ｐゴシック" panose="020B0600070205080204" pitchFamily="34" charset="-128"/>
                <a:cs typeface="Arial" panose="020B0604020202020204" pitchFamily="34" charset="0"/>
              </a:rPr>
              <a:t>		2) Other Work Methods (Section 2)</a:t>
            </a:r>
          </a:p>
          <a:p>
            <a:pPr marL="0" indent="0">
              <a:spcBef>
                <a:spcPct val="20000"/>
              </a:spcBef>
              <a:buNone/>
              <a:defRPr/>
            </a:pPr>
            <a:r>
              <a:rPr lang="en-US" dirty="0">
                <a:latin typeface="Arial" panose="020B0604020202020204" pitchFamily="34" charset="0"/>
                <a:ea typeface="ＭＳ Ｐゴシック" panose="020B0600070205080204" pitchFamily="34" charset="-128"/>
                <a:cs typeface="Arial" panose="020B0604020202020204" pitchFamily="34" charset="0"/>
              </a:rPr>
              <a:t>		3) Non-Conventional Fall Protection (Section 4)</a:t>
            </a:r>
          </a:p>
          <a:p>
            <a:endParaRPr lang="en-US" dirty="0"/>
          </a:p>
        </p:txBody>
      </p:sp>
    </p:spTree>
    <p:extLst>
      <p:ext uri="{BB962C8B-B14F-4D97-AF65-F5344CB8AC3E}">
        <p14:creationId xmlns:p14="http://schemas.microsoft.com/office/powerpoint/2010/main" val="408686214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Map of Approvoed OSHA state plans." title="Approved OSHA State Plans"/>
          <p:cNvGrpSpPr/>
          <p:nvPr/>
        </p:nvGrpSpPr>
        <p:grpSpPr>
          <a:xfrm>
            <a:off x="5012186" y="3455894"/>
            <a:ext cx="4917158" cy="2971219"/>
            <a:chOff x="5012186" y="3455894"/>
            <a:chExt cx="4917158" cy="2971219"/>
          </a:xfrm>
        </p:grpSpPr>
        <p:pic>
          <p:nvPicPr>
            <p:cNvPr id="4102" name="Picture 6" descr="Image result for osha state plan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12186" y="3455894"/>
              <a:ext cx="4917158" cy="297121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45306" y="3549190"/>
              <a:ext cx="3292312"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Approved OSHA State Plans</a:t>
              </a:r>
            </a:p>
          </p:txBody>
        </p:sp>
      </p:grpSp>
      <p:sp>
        <p:nvSpPr>
          <p:cNvPr id="6" name="Content Placeholder 2">
            <a:extLst>
              <a:ext uri="{FF2B5EF4-FFF2-40B4-BE49-F238E27FC236}">
                <a16:creationId xmlns:a16="http://schemas.microsoft.com/office/drawing/2014/main" id="{F7C44ABB-8908-4AC6-B879-8637B522E3C7}"/>
              </a:ext>
            </a:extLst>
          </p:cNvPr>
          <p:cNvSpPr>
            <a:spLocks noGrp="1"/>
          </p:cNvSpPr>
          <p:nvPr>
            <p:ph idx="1"/>
          </p:nvPr>
        </p:nvSpPr>
        <p:spPr>
          <a:xfrm>
            <a:off x="875201" y="1661032"/>
            <a:ext cx="8946541" cy="4195481"/>
          </a:xfrm>
        </p:spPr>
        <p:txBody>
          <a:bodyPr>
            <a:normAutofit lnSpcReduction="10000"/>
          </a:bodyPr>
          <a:lstStyle/>
          <a:p>
            <a:pPr>
              <a:spcBef>
                <a:spcPts val="0"/>
              </a:spcBef>
              <a:spcAft>
                <a:spcPts val="800"/>
              </a:spcAft>
              <a:defRPr/>
            </a:pPr>
            <a:r>
              <a:rPr lang="en-US" sz="2400" dirty="0">
                <a:latin typeface="Arial" panose="020B0604020202020204" pitchFamily="34" charset="0"/>
                <a:cs typeface="Arial" panose="020B0604020202020204" pitchFamily="34" charset="0"/>
              </a:rPr>
              <a:t>Some OSHA State-Plan states may have different trigger heights of when conventional fall protection is required on residential jobsites. </a:t>
            </a:r>
          </a:p>
          <a:p>
            <a:pPr>
              <a:spcBef>
                <a:spcPts val="0"/>
              </a:spcBef>
              <a:spcAft>
                <a:spcPts val="800"/>
              </a:spcAft>
              <a:defRPr/>
            </a:pPr>
            <a:r>
              <a:rPr lang="en-US" sz="2400" dirty="0">
                <a:latin typeface="Arial" panose="020B0604020202020204" pitchFamily="34" charset="0"/>
                <a:cs typeface="Arial" panose="020B0604020202020204" pitchFamily="34" charset="0"/>
              </a:rPr>
              <a:t>These states include, but may not be limited to:</a:t>
            </a:r>
          </a:p>
          <a:p>
            <a:pPr lvl="1">
              <a:spcBef>
                <a:spcPts val="0"/>
              </a:spcBef>
              <a:spcAft>
                <a:spcPts val="800"/>
              </a:spcAft>
              <a:defRPr/>
            </a:pPr>
            <a:r>
              <a:rPr lang="en-US" sz="2200" dirty="0">
                <a:latin typeface="Arial" panose="020B0604020202020204" pitchFamily="34" charset="0"/>
                <a:cs typeface="Arial" panose="020B0604020202020204" pitchFamily="34" charset="0"/>
              </a:rPr>
              <a:t>California</a:t>
            </a:r>
          </a:p>
          <a:p>
            <a:pPr lvl="1">
              <a:spcBef>
                <a:spcPts val="0"/>
              </a:spcBef>
              <a:spcAft>
                <a:spcPts val="800"/>
              </a:spcAft>
              <a:defRPr/>
            </a:pPr>
            <a:r>
              <a:rPr lang="en-US" sz="2200" dirty="0">
                <a:latin typeface="Arial" panose="020B0604020202020204" pitchFamily="34" charset="0"/>
                <a:cs typeface="Arial" panose="020B0604020202020204" pitchFamily="34" charset="0"/>
              </a:rPr>
              <a:t>Kentucky</a:t>
            </a:r>
          </a:p>
          <a:p>
            <a:pPr lvl="1">
              <a:spcBef>
                <a:spcPts val="0"/>
              </a:spcBef>
              <a:spcAft>
                <a:spcPts val="800"/>
              </a:spcAft>
              <a:defRPr/>
            </a:pPr>
            <a:r>
              <a:rPr lang="en-US" sz="2200" dirty="0">
                <a:latin typeface="Arial" panose="020B0604020202020204" pitchFamily="34" charset="0"/>
                <a:cs typeface="Arial" panose="020B0604020202020204" pitchFamily="34" charset="0"/>
              </a:rPr>
              <a:t>North Carolina</a:t>
            </a:r>
          </a:p>
          <a:p>
            <a:pPr lvl="1">
              <a:spcBef>
                <a:spcPts val="0"/>
              </a:spcBef>
              <a:spcAft>
                <a:spcPts val="800"/>
              </a:spcAft>
              <a:defRPr/>
            </a:pPr>
            <a:r>
              <a:rPr lang="en-US" sz="2200" dirty="0">
                <a:latin typeface="Arial" panose="020B0604020202020204" pitchFamily="34" charset="0"/>
                <a:cs typeface="Arial" panose="020B0604020202020204" pitchFamily="34" charset="0"/>
              </a:rPr>
              <a:t>Arizona</a:t>
            </a:r>
          </a:p>
          <a:p>
            <a:pPr lvl="1">
              <a:spcBef>
                <a:spcPts val="0"/>
              </a:spcBef>
              <a:spcAft>
                <a:spcPts val="800"/>
              </a:spcAft>
              <a:defRPr/>
            </a:pPr>
            <a:r>
              <a:rPr lang="en-US" sz="2200" dirty="0">
                <a:latin typeface="Arial" panose="020B0604020202020204" pitchFamily="34" charset="0"/>
                <a:cs typeface="Arial" panose="020B0604020202020204" pitchFamily="34" charset="0"/>
              </a:rPr>
              <a:t>Washington</a:t>
            </a:r>
          </a:p>
          <a:p>
            <a:pPr lvl="1">
              <a:spcBef>
                <a:spcPts val="0"/>
              </a:spcBef>
              <a:spcAft>
                <a:spcPts val="800"/>
              </a:spcAft>
              <a:defRPr/>
            </a:pPr>
            <a:r>
              <a:rPr lang="en-US" sz="2200" dirty="0">
                <a:latin typeface="Arial" panose="020B0604020202020204" pitchFamily="34" charset="0"/>
                <a:cs typeface="Arial" panose="020B0604020202020204" pitchFamily="34" charset="0"/>
              </a:rPr>
              <a:t>Oregon</a:t>
            </a:r>
          </a:p>
        </p:txBody>
      </p:sp>
      <p:sp>
        <p:nvSpPr>
          <p:cNvPr id="16386" name="Title 1">
            <a:extLst>
              <a:ext uri="{FF2B5EF4-FFF2-40B4-BE49-F238E27FC236}">
                <a16:creationId xmlns:a16="http://schemas.microsoft.com/office/drawing/2014/main" id="{E4848391-08D5-4C92-8138-6AC4A5AB9D08}"/>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Requirements on Jobsites</a:t>
            </a:r>
          </a:p>
        </p:txBody>
      </p:sp>
    </p:spTree>
    <p:extLst>
      <p:ext uri="{BB962C8B-B14F-4D97-AF65-F5344CB8AC3E}">
        <p14:creationId xmlns:p14="http://schemas.microsoft.com/office/powerpoint/2010/main" val="156249578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3F8052-7447-4931-B8A5-5972AF17EFD0}"/>
              </a:ext>
            </a:extLst>
          </p:cNvPr>
          <p:cNvSpPr>
            <a:spLocks noChangeArrowheads="1"/>
          </p:cNvSpPr>
          <p:nvPr/>
        </p:nvSpPr>
        <p:spPr bwMode="auto">
          <a:xfrm>
            <a:off x="7293400" y="5125452"/>
            <a:ext cx="266267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3) Personal Fall </a:t>
            </a:r>
          </a:p>
          <a:p>
            <a:pPr algn="ctr">
              <a:spcBef>
                <a:spcPct val="0"/>
              </a:spcBef>
              <a:buFontTx/>
              <a:buNone/>
            </a:pPr>
            <a:r>
              <a:rPr lang="en-US" altLang="en-US" sz="2000" b="1" dirty="0">
                <a:solidFill>
                  <a:schemeClr val="tx1"/>
                </a:solidFill>
              </a:rPr>
              <a:t>Arrest System</a:t>
            </a:r>
          </a:p>
          <a:p>
            <a:pPr algn="ctr">
              <a:spcBef>
                <a:spcPct val="0"/>
              </a:spcBef>
              <a:buFontTx/>
              <a:buNone/>
            </a:pPr>
            <a:r>
              <a:rPr lang="en-US" altLang="en-US" sz="2000" b="1" dirty="0">
                <a:solidFill>
                  <a:schemeClr val="tx1"/>
                </a:solidFill>
              </a:rPr>
              <a:t>(PFAS)</a:t>
            </a:r>
          </a:p>
        </p:txBody>
      </p:sp>
      <p:pic>
        <p:nvPicPr>
          <p:cNvPr id="7" name="Picture 12" descr="Image 3.3 - Roofer Fall Protection&#10;&#10;Roofer using personal fall arrest system.">
            <a:extLst>
              <a:ext uri="{FF2B5EF4-FFF2-40B4-BE49-F238E27FC236}">
                <a16:creationId xmlns:a16="http://schemas.microsoft.com/office/drawing/2014/main" id="{B922ADC8-C5EF-4518-BB80-369DFCF415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35816" y="1696452"/>
            <a:ext cx="2743646"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16A83E2-EA8F-498D-87D8-5A9464171AB3}"/>
              </a:ext>
            </a:extLst>
          </p:cNvPr>
          <p:cNvSpPr>
            <a:spLocks noChangeArrowheads="1"/>
          </p:cNvSpPr>
          <p:nvPr/>
        </p:nvSpPr>
        <p:spPr bwMode="auto">
          <a:xfrm>
            <a:off x="4509459" y="5334299"/>
            <a:ext cx="188032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2) Safety Nets</a:t>
            </a:r>
          </a:p>
        </p:txBody>
      </p:sp>
      <p:pic>
        <p:nvPicPr>
          <p:cNvPr id="9" name="Picture 8" descr="Image 3.2  - Safety Nets&#10;&#10;Safety net systems intstalled on wood framed home."/>
          <p:cNvPicPr>
            <a:picLocks noChangeAspect="1"/>
          </p:cNvPicPr>
          <p:nvPr/>
        </p:nvPicPr>
        <p:blipFill>
          <a:blip r:embed="rId4"/>
          <a:stretch>
            <a:fillRect/>
          </a:stretch>
        </p:blipFill>
        <p:spPr>
          <a:xfrm>
            <a:off x="4191875" y="1696452"/>
            <a:ext cx="2600325" cy="3429000"/>
          </a:xfrm>
          <a:prstGeom prst="rect">
            <a:avLst/>
          </a:prstGeom>
        </p:spPr>
      </p:pic>
      <p:sp>
        <p:nvSpPr>
          <p:cNvPr id="3" name="Rectangle 2">
            <a:extLst>
              <a:ext uri="{FF2B5EF4-FFF2-40B4-BE49-F238E27FC236}">
                <a16:creationId xmlns:a16="http://schemas.microsoft.com/office/drawing/2014/main" id="{5A96B427-11A4-47AC-8B11-A9B5D5424D46}"/>
              </a:ext>
            </a:extLst>
          </p:cNvPr>
          <p:cNvSpPr>
            <a:spLocks noChangeArrowheads="1"/>
          </p:cNvSpPr>
          <p:nvPr/>
        </p:nvSpPr>
        <p:spPr bwMode="auto">
          <a:xfrm>
            <a:off x="1517040" y="5334299"/>
            <a:ext cx="1747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1) Guardrails</a:t>
            </a:r>
          </a:p>
        </p:txBody>
      </p:sp>
      <p:pic>
        <p:nvPicPr>
          <p:cNvPr id="4" name="Picture 9" descr="Image depicts a set of guardrails protecting a stairway. " title="Image 3.1">
            <a:extLst>
              <a:ext uri="{FF2B5EF4-FFF2-40B4-BE49-F238E27FC236}">
                <a16:creationId xmlns:a16="http://schemas.microsoft.com/office/drawing/2014/main" id="{F2CF86C9-51F2-4BA8-B0A4-DA11187065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3659" y="1696452"/>
            <a:ext cx="2514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What is Conventional Fall Protection?</a:t>
            </a:r>
          </a:p>
        </p:txBody>
      </p:sp>
    </p:spTree>
    <p:extLst>
      <p:ext uri="{BB962C8B-B14F-4D97-AF65-F5344CB8AC3E}">
        <p14:creationId xmlns:p14="http://schemas.microsoft.com/office/powerpoint/2010/main" val="101148746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a:lstStyle/>
          <a:p>
            <a:pPr eaLnBrk="1" hangingPunct="1">
              <a:defRPr/>
            </a:pPr>
            <a:r>
              <a:rPr lang="en-US" sz="4400" dirty="0">
                <a:latin typeface="Arial" panose="020B0604020202020204" pitchFamily="34" charset="0"/>
                <a:cs typeface="Arial" panose="020B0604020202020204" pitchFamily="34" charset="0"/>
              </a:rPr>
              <a:t>Guardrail Systems</a:t>
            </a:r>
          </a:p>
        </p:txBody>
      </p:sp>
      <p:sp>
        <p:nvSpPr>
          <p:cNvPr id="81923" name="Rectangle 3">
            <a:extLst>
              <a:ext uri="{FF2B5EF4-FFF2-40B4-BE49-F238E27FC236}">
                <a16:creationId xmlns:a16="http://schemas.microsoft.com/office/drawing/2014/main" id="{E98B0B8A-0B6F-4D4A-A9F1-F935114D3931}"/>
              </a:ext>
            </a:extLst>
          </p:cNvPr>
          <p:cNvSpPr>
            <a:spLocks noGrp="1" noChangeArrowheads="1"/>
          </p:cNvSpPr>
          <p:nvPr>
            <p:ph idx="1"/>
          </p:nvPr>
        </p:nvSpPr>
        <p:spPr>
          <a:xfrm>
            <a:off x="1104293" y="1610791"/>
            <a:ext cx="8946541" cy="4195481"/>
          </a:xfrm>
        </p:spPr>
        <p:txBody>
          <a:bodyPr/>
          <a:lstStyle/>
          <a:p>
            <a:pPr eaLnBrk="1" hangingPunct="1"/>
            <a:r>
              <a:rPr lang="en-US" altLang="en-US" dirty="0">
                <a:latin typeface="Arial" panose="020B0604020202020204" pitchFamily="34" charset="0"/>
                <a:cs typeface="Arial" panose="020B0604020202020204" pitchFamily="34" charset="0"/>
              </a:rPr>
              <a:t>Barrier built to OSHA specifications; constructed to prevent workers from falling to lower levels</a:t>
            </a:r>
          </a:p>
          <a:p>
            <a:pPr eaLnBrk="1" hangingPunct="1"/>
            <a:r>
              <a:rPr lang="en-US" altLang="en-US" dirty="0">
                <a:latin typeface="Arial" panose="020B0604020202020204" pitchFamily="34" charset="0"/>
                <a:cs typeface="Arial" panose="020B0604020202020204" pitchFamily="34" charset="0"/>
              </a:rPr>
              <a:t>Protects against these hazards:</a:t>
            </a:r>
          </a:p>
          <a:p>
            <a:pPr lvl="1" eaLnBrk="1" hangingPunct="1"/>
            <a:r>
              <a:rPr lang="en-US" altLang="en-US" dirty="0">
                <a:latin typeface="Arial" panose="020B0604020202020204" pitchFamily="34" charset="0"/>
                <a:cs typeface="Arial" panose="020B0604020202020204" pitchFamily="34" charset="0"/>
              </a:rPr>
              <a:t>Window and Wall Openings</a:t>
            </a:r>
          </a:p>
          <a:p>
            <a:pPr lvl="1" eaLnBrk="1" hangingPunct="1"/>
            <a:r>
              <a:rPr lang="en-US" altLang="en-US" dirty="0">
                <a:latin typeface="Arial" panose="020B0604020202020204" pitchFamily="34" charset="0"/>
                <a:cs typeface="Arial" panose="020B0604020202020204" pitchFamily="34" charset="0"/>
              </a:rPr>
              <a:t>Unprotected Sides and Edges</a:t>
            </a:r>
          </a:p>
          <a:p>
            <a:pPr lvl="1" eaLnBrk="1" hangingPunct="1"/>
            <a:r>
              <a:rPr lang="en-US" altLang="en-US" dirty="0">
                <a:latin typeface="Arial" panose="020B0604020202020204" pitchFamily="34" charset="0"/>
                <a:cs typeface="Arial" panose="020B0604020202020204" pitchFamily="34" charset="0"/>
              </a:rPr>
              <a:t>Floor Holes</a:t>
            </a:r>
          </a:p>
        </p:txBody>
      </p:sp>
    </p:spTree>
    <p:extLst>
      <p:ext uri="{BB962C8B-B14F-4D97-AF65-F5344CB8AC3E}">
        <p14:creationId xmlns:p14="http://schemas.microsoft.com/office/powerpoint/2010/main" val="645237957"/>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F2D3F9E5-A2D2-4E63-941D-660B79753DAC}"/>
              </a:ext>
            </a:extLst>
          </p:cNvPr>
          <p:cNvSpPr>
            <a:spLocks noGrp="1" noChangeArrowheads="1"/>
          </p:cNvSpPr>
          <p:nvPr>
            <p:ph type="title"/>
          </p:nvPr>
        </p:nvSpPr>
        <p:spPr/>
        <p:txBody>
          <a:bodyPr/>
          <a:lstStyle/>
          <a:p>
            <a:pPr eaLnBrk="1" hangingPunct="1">
              <a:defRPr/>
            </a:pPr>
            <a:r>
              <a:rPr lang="en-US" sz="4000" dirty="0">
                <a:latin typeface="Arial" panose="020B0604020202020204" pitchFamily="34" charset="0"/>
                <a:cs typeface="Arial" panose="020B0604020202020204" pitchFamily="34" charset="0"/>
              </a:rPr>
              <a:t>Guardrail Systems Are Needed For:</a:t>
            </a:r>
          </a:p>
        </p:txBody>
      </p:sp>
      <p:sp>
        <p:nvSpPr>
          <p:cNvPr id="37891" name="Rectangle 3">
            <a:extLst>
              <a:ext uri="{FF2B5EF4-FFF2-40B4-BE49-F238E27FC236}">
                <a16:creationId xmlns:a16="http://schemas.microsoft.com/office/drawing/2014/main" id="{3BF91D91-E121-4CD1-9156-D2B3AE39EBAC}"/>
              </a:ext>
            </a:extLst>
          </p:cNvPr>
          <p:cNvSpPr>
            <a:spLocks noGrp="1" noChangeArrowheads="1"/>
          </p:cNvSpPr>
          <p:nvPr>
            <p:ph idx="1"/>
          </p:nvPr>
        </p:nvSpPr>
        <p:spPr>
          <a:xfrm>
            <a:off x="1104293" y="1721322"/>
            <a:ext cx="8946541" cy="4195481"/>
          </a:xfrm>
        </p:spPr>
        <p:txBody>
          <a:bodyPr>
            <a:normAutofit fontScale="92500" lnSpcReduction="10000"/>
          </a:bodyPr>
          <a:lstStyle/>
          <a:p>
            <a:pPr eaLnBrk="1" hangingPunct="1">
              <a:lnSpc>
                <a:spcPct val="90000"/>
              </a:lnSpc>
            </a:pPr>
            <a:r>
              <a:rPr lang="en-US" altLang="en-US" dirty="0">
                <a:latin typeface="Arial" panose="020B0604020202020204" pitchFamily="34" charset="0"/>
                <a:cs typeface="Arial" panose="020B0604020202020204" pitchFamily="34" charset="0"/>
              </a:rPr>
              <a:t>Stairwell Openings</a:t>
            </a:r>
          </a:p>
          <a:p>
            <a:pPr eaLnBrk="1" hangingPunct="1">
              <a:lnSpc>
                <a:spcPct val="90000"/>
              </a:lnSpc>
            </a:pPr>
            <a:r>
              <a:rPr lang="en-US" altLang="en-US" dirty="0">
                <a:latin typeface="Arial" panose="020B0604020202020204" pitchFamily="34" charset="0"/>
                <a:cs typeface="Arial" panose="020B0604020202020204" pitchFamily="34" charset="0"/>
              </a:rPr>
              <a:t>Open-sided Wall Openings</a:t>
            </a:r>
          </a:p>
          <a:p>
            <a:pPr eaLnBrk="1" hangingPunct="1">
              <a:lnSpc>
                <a:spcPct val="90000"/>
              </a:lnSpc>
            </a:pPr>
            <a:r>
              <a:rPr lang="en-US" altLang="en-US" dirty="0">
                <a:latin typeface="Arial" panose="020B0604020202020204" pitchFamily="34" charset="0"/>
                <a:cs typeface="Arial" panose="020B0604020202020204" pitchFamily="34" charset="0"/>
              </a:rPr>
              <a:t>Second and Third Story Non-loading Bearing Walls When the Studs Are 24” OC</a:t>
            </a:r>
          </a:p>
          <a:p>
            <a:pPr eaLnBrk="1" hangingPunct="1">
              <a:lnSpc>
                <a:spcPct val="90000"/>
              </a:lnSpc>
            </a:pPr>
            <a:r>
              <a:rPr lang="en-US" altLang="en-US" dirty="0">
                <a:latin typeface="Arial" panose="020B0604020202020204" pitchFamily="34" charset="0"/>
                <a:cs typeface="Arial" panose="020B0604020202020204" pitchFamily="34" charset="0"/>
              </a:rPr>
              <a:t>Low (Less Than 39”) Silled Windows</a:t>
            </a:r>
          </a:p>
          <a:p>
            <a:pPr eaLnBrk="1" hangingPunct="1">
              <a:lnSpc>
                <a:spcPct val="90000"/>
              </a:lnSpc>
            </a:pPr>
            <a:r>
              <a:rPr lang="en-US" altLang="en-US" dirty="0">
                <a:latin typeface="Arial" panose="020B0604020202020204" pitchFamily="34" charset="0"/>
                <a:cs typeface="Arial" panose="020B0604020202020204" pitchFamily="34" charset="0"/>
              </a:rPr>
              <a:t>Second and Third Story Deck Floor Holes for Open Foyers or Cat Walks</a:t>
            </a:r>
          </a:p>
          <a:p>
            <a:pPr eaLnBrk="1" hangingPunct="1">
              <a:lnSpc>
                <a:spcPct val="90000"/>
              </a:lnSpc>
            </a:pPr>
            <a:r>
              <a:rPr lang="en-US" altLang="en-US" dirty="0">
                <a:latin typeface="Arial" panose="020B0604020202020204" pitchFamily="34" charset="0"/>
                <a:cs typeface="Arial" panose="020B0604020202020204" pitchFamily="34" charset="0"/>
              </a:rPr>
              <a:t>Sliding Glass and French Door Openings Onto Decks and Porches</a:t>
            </a:r>
          </a:p>
          <a:p>
            <a:pPr eaLnBrk="1" hangingPunct="1">
              <a:lnSpc>
                <a:spcPct val="90000"/>
              </a:lnSpc>
            </a:pPr>
            <a:r>
              <a:rPr lang="en-US" altLang="en-US" dirty="0">
                <a:latin typeface="Arial" panose="020B0604020202020204" pitchFamily="34" charset="0"/>
                <a:cs typeface="Arial" panose="020B0604020202020204" pitchFamily="34" charset="0"/>
              </a:rPr>
              <a:t>Skylight Openings Cut Into the Roof</a:t>
            </a:r>
          </a:p>
        </p:txBody>
      </p:sp>
    </p:spTree>
    <p:extLst>
      <p:ext uri="{BB962C8B-B14F-4D97-AF65-F5344CB8AC3E}">
        <p14:creationId xmlns:p14="http://schemas.microsoft.com/office/powerpoint/2010/main" val="196404250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 10 OSHA Citations FY2017</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103312" y="1524000"/>
            <a:ext cx="9539288" cy="4724399"/>
          </a:xfrm>
        </p:spPr>
        <p:txBody>
          <a:bodyPr>
            <a:normAutofit fontScale="85000" lnSpcReduction="20000"/>
          </a:bodyPr>
          <a:lstStyle/>
          <a:p>
            <a:pPr marL="109728" indent="0" algn="ctr">
              <a:buNone/>
            </a:pPr>
            <a:r>
              <a:rPr lang="en-US" sz="3200" b="1" dirty="0">
                <a:latin typeface="Arial" panose="020B0604020202020204" pitchFamily="34" charset="0"/>
                <a:cs typeface="Arial" panose="020B0604020202020204" pitchFamily="34" charset="0"/>
              </a:rPr>
              <a:t>Top 10 OSHA Citations in Construction</a:t>
            </a:r>
          </a:p>
          <a:p>
            <a:r>
              <a:rPr lang="en-US" dirty="0">
                <a:latin typeface="Arial" panose="020B0604020202020204" pitchFamily="34" charset="0"/>
                <a:cs typeface="Arial" panose="020B0604020202020204" pitchFamily="34" charset="0"/>
              </a:rPr>
              <a:t>1. Fall Protection – duty to have fall protection.</a:t>
            </a:r>
          </a:p>
          <a:p>
            <a:r>
              <a:rPr lang="en-US" dirty="0">
                <a:latin typeface="Arial" panose="020B0604020202020204" pitchFamily="34" charset="0"/>
                <a:cs typeface="Arial" panose="020B0604020202020204" pitchFamily="34" charset="0"/>
              </a:rPr>
              <a:t>2. Scaffolding – general requirements.</a:t>
            </a:r>
          </a:p>
          <a:p>
            <a:r>
              <a:rPr lang="en-US" dirty="0">
                <a:latin typeface="Arial" panose="020B0604020202020204" pitchFamily="34" charset="0"/>
                <a:cs typeface="Arial" panose="020B0604020202020204" pitchFamily="34" charset="0"/>
              </a:rPr>
              <a:t>3. Ladders</a:t>
            </a:r>
          </a:p>
          <a:p>
            <a:r>
              <a:rPr lang="en-US" dirty="0">
                <a:latin typeface="Arial" panose="020B0604020202020204" pitchFamily="34" charset="0"/>
                <a:cs typeface="Arial" panose="020B0604020202020204" pitchFamily="34" charset="0"/>
              </a:rPr>
              <a:t>4. Fall Protection – training requirements. </a:t>
            </a:r>
          </a:p>
          <a:p>
            <a:r>
              <a:rPr lang="en-US" dirty="0">
                <a:latin typeface="Arial" panose="020B0604020202020204" pitchFamily="34" charset="0"/>
                <a:cs typeface="Arial" panose="020B0604020202020204" pitchFamily="34" charset="0"/>
              </a:rPr>
              <a:t>5. Personal Protective Equipment – eye and face protection.</a:t>
            </a:r>
          </a:p>
          <a:p>
            <a:r>
              <a:rPr lang="en-US" dirty="0">
                <a:latin typeface="Arial" panose="020B0604020202020204" pitchFamily="34" charset="0"/>
                <a:cs typeface="Arial" panose="020B0604020202020204" pitchFamily="34" charset="0"/>
              </a:rPr>
              <a:t>6. Personal Protective Equipment – head protection.</a:t>
            </a:r>
          </a:p>
          <a:p>
            <a:r>
              <a:rPr lang="en-US" dirty="0">
                <a:latin typeface="Arial" panose="020B0604020202020204" pitchFamily="34" charset="0"/>
                <a:cs typeface="Arial" panose="020B0604020202020204" pitchFamily="34" charset="0"/>
              </a:rPr>
              <a:t>7. Hazard Communication – toxic and hazardous substances.</a:t>
            </a:r>
          </a:p>
          <a:p>
            <a:r>
              <a:rPr lang="en-US" dirty="0">
                <a:latin typeface="Arial" panose="020B0604020202020204" pitchFamily="34" charset="0"/>
                <a:cs typeface="Arial" panose="020B0604020202020204" pitchFamily="34" charset="0"/>
              </a:rPr>
              <a:t>8. Scaffolds – aerial lifts.  </a:t>
            </a:r>
          </a:p>
          <a:p>
            <a:r>
              <a:rPr lang="en-US" dirty="0">
                <a:latin typeface="Arial" panose="020B0604020202020204" pitchFamily="34" charset="0"/>
                <a:cs typeface="Arial" panose="020B0604020202020204" pitchFamily="34" charset="0"/>
              </a:rPr>
              <a:t>9. General Safety &amp; Health Provisions </a:t>
            </a:r>
          </a:p>
          <a:p>
            <a:r>
              <a:rPr lang="en-US" dirty="0">
                <a:latin typeface="Arial" panose="020B0604020202020204" pitchFamily="34" charset="0"/>
                <a:cs typeface="Arial" panose="020B0604020202020204" pitchFamily="34" charset="0"/>
              </a:rPr>
              <a:t>10. Fall Protection – fall protection systems, criteria. </a:t>
            </a:r>
          </a:p>
          <a:p>
            <a:endParaRPr lang="en-US" dirty="0"/>
          </a:p>
        </p:txBody>
      </p:sp>
    </p:spTree>
    <p:extLst>
      <p:ext uri="{BB962C8B-B14F-4D97-AF65-F5344CB8AC3E}">
        <p14:creationId xmlns:p14="http://schemas.microsoft.com/office/powerpoint/2010/main" val="127008552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B4551B3B-B4E4-49B1-9EC8-4B86E4BB7C92}"/>
              </a:ext>
            </a:extLst>
          </p:cNvPr>
          <p:cNvSpPr>
            <a:spLocks noGrp="1" noChangeArrowheads="1"/>
          </p:cNvSpPr>
          <p:nvPr>
            <p:ph type="title"/>
          </p:nvPr>
        </p:nvSpPr>
        <p:spPr/>
        <p:txBody>
          <a:bodyPr/>
          <a:lstStyle/>
          <a:p>
            <a:pPr eaLnBrk="1" hangingPunct="1">
              <a:defRPr/>
            </a:pPr>
            <a:r>
              <a:rPr lang="en-US" sz="4000" dirty="0">
                <a:latin typeface="Arial" panose="020B0604020202020204" pitchFamily="34" charset="0"/>
                <a:cs typeface="Arial" panose="020B0604020202020204" pitchFamily="34" charset="0"/>
              </a:rPr>
              <a:t>Height Requirements for Guardrails</a:t>
            </a:r>
          </a:p>
        </p:txBody>
      </p:sp>
      <p:sp>
        <p:nvSpPr>
          <p:cNvPr id="39939" name="Rectangle 3">
            <a:extLst>
              <a:ext uri="{FF2B5EF4-FFF2-40B4-BE49-F238E27FC236}">
                <a16:creationId xmlns:a16="http://schemas.microsoft.com/office/drawing/2014/main" id="{15D586EA-2930-499C-88DA-9515531B32DF}"/>
              </a:ext>
            </a:extLst>
          </p:cNvPr>
          <p:cNvSpPr>
            <a:spLocks noGrp="1" noChangeArrowheads="1"/>
          </p:cNvSpPr>
          <p:nvPr>
            <p:ph idx="1"/>
          </p:nvPr>
        </p:nvSpPr>
        <p:spPr>
          <a:xfrm>
            <a:off x="1104293" y="1731371"/>
            <a:ext cx="8946541" cy="4195481"/>
          </a:xfrm>
        </p:spPr>
        <p:txBody>
          <a:bodyPr>
            <a:normAutofit/>
          </a:bodyPr>
          <a:lstStyle/>
          <a:p>
            <a:pPr marL="342900" lvl="1" indent="-342900">
              <a:lnSpc>
                <a:spcPct val="80000"/>
              </a:lnSpc>
              <a:buFont typeface="Wingdings 3" charset="2"/>
              <a:buChar char=""/>
            </a:pPr>
            <a:r>
              <a:rPr lang="en-US" altLang="en-US" sz="3200" dirty="0">
                <a:latin typeface="Arial" panose="020B0604020202020204" pitchFamily="34" charset="0"/>
                <a:cs typeface="Arial" panose="020B0604020202020204" pitchFamily="34" charset="0"/>
              </a:rPr>
              <a:t>Toprail</a:t>
            </a:r>
          </a:p>
          <a:p>
            <a:pPr marL="742950" lvl="2" indent="-342900">
              <a:lnSpc>
                <a:spcPct val="80000"/>
              </a:lnSpc>
              <a:buFont typeface="Wingdings 3" charset="2"/>
              <a:buChar char=""/>
            </a:pPr>
            <a:r>
              <a:rPr lang="en-US" altLang="en-US" sz="2800" dirty="0">
                <a:latin typeface="Arial" panose="020B0604020202020204" pitchFamily="34" charset="0"/>
                <a:cs typeface="Arial" panose="020B0604020202020204" pitchFamily="34" charset="0"/>
              </a:rPr>
              <a:t>42 in. ± 3 in. (1.1 m)</a:t>
            </a:r>
          </a:p>
          <a:p>
            <a:pPr marL="342900" lvl="1" indent="-342900">
              <a:lnSpc>
                <a:spcPct val="80000"/>
              </a:lnSpc>
              <a:buFont typeface="Wingdings 3" charset="2"/>
              <a:buChar char=""/>
            </a:pPr>
            <a:r>
              <a:rPr lang="en-US" altLang="en-US" sz="3200" dirty="0">
                <a:latin typeface="Arial" panose="020B0604020202020204" pitchFamily="34" charset="0"/>
                <a:cs typeface="Arial" panose="020B0604020202020204" pitchFamily="34" charset="0"/>
              </a:rPr>
              <a:t>Midrail </a:t>
            </a:r>
          </a:p>
          <a:p>
            <a:pPr marL="742950" lvl="2" indent="-342900">
              <a:lnSpc>
                <a:spcPct val="80000"/>
              </a:lnSpc>
              <a:buFont typeface="Wingdings 3" charset="2"/>
              <a:buChar char=""/>
            </a:pPr>
            <a:r>
              <a:rPr lang="en-US" altLang="en-US" sz="2800" dirty="0">
                <a:latin typeface="Arial" panose="020B0604020202020204" pitchFamily="34" charset="0"/>
                <a:cs typeface="Arial" panose="020B0604020202020204" pitchFamily="34" charset="0"/>
              </a:rPr>
              <a:t>21 in. ± 3 in. (50 cm)</a:t>
            </a:r>
          </a:p>
          <a:p>
            <a:pPr marL="342900" lvl="1" indent="-342900">
              <a:lnSpc>
                <a:spcPct val="80000"/>
              </a:lnSpc>
              <a:buFont typeface="Wingdings 3" charset="2"/>
              <a:buChar char=""/>
            </a:pPr>
            <a:r>
              <a:rPr lang="en-US" altLang="en-US" sz="3200" dirty="0">
                <a:latin typeface="Arial" panose="020B0604020202020204" pitchFamily="34" charset="0"/>
                <a:cs typeface="Arial" panose="020B0604020202020204" pitchFamily="34" charset="0"/>
              </a:rPr>
              <a:t>Toe Board</a:t>
            </a:r>
          </a:p>
          <a:p>
            <a:pPr marL="742950" lvl="2" indent="-342900">
              <a:lnSpc>
                <a:spcPct val="80000"/>
              </a:lnSpc>
              <a:buFont typeface="Wingdings 3" charset="2"/>
              <a:buChar char=""/>
            </a:pPr>
            <a:r>
              <a:rPr lang="en-US" altLang="en-US" sz="2800" dirty="0">
                <a:latin typeface="Arial" panose="020B0604020202020204" pitchFamily="34" charset="0"/>
                <a:cs typeface="Arial" panose="020B0604020202020204" pitchFamily="34" charset="0"/>
              </a:rPr>
              <a:t>Minimum of 3 ½ in. (4 in. nominal) (10.2 cm)</a:t>
            </a:r>
          </a:p>
        </p:txBody>
      </p:sp>
    </p:spTree>
    <p:extLst>
      <p:ext uri="{BB962C8B-B14F-4D97-AF65-F5344CB8AC3E}">
        <p14:creationId xmlns:p14="http://schemas.microsoft.com/office/powerpoint/2010/main" val="436290235"/>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p:txBody>
          <a:bodyPr/>
          <a:lstStyle/>
          <a:p>
            <a:pPr eaLnBrk="1" hangingPunct="1">
              <a:defRPr/>
            </a:pPr>
            <a:r>
              <a:rPr lang="en-US" sz="4000" dirty="0">
                <a:latin typeface="Arial" panose="020B0604020202020204" pitchFamily="34" charset="0"/>
                <a:cs typeface="Arial" panose="020B0604020202020204" pitchFamily="34" charset="0"/>
              </a:rPr>
              <a:t>Requirements for Guardrails</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p:txBody>
          <a:bodyPr/>
          <a:lstStyle/>
          <a:p>
            <a:pPr eaLnBrk="1" hangingPunct="1"/>
            <a:r>
              <a:rPr lang="en-US" altLang="en-US" dirty="0">
                <a:latin typeface="Arial" panose="020B0604020202020204" pitchFamily="34" charset="0"/>
                <a:cs typeface="Arial" panose="020B0604020202020204" pitchFamily="34" charset="0"/>
              </a:rPr>
              <a:t>Vertical Supports </a:t>
            </a:r>
          </a:p>
          <a:p>
            <a:pPr lvl="1" eaLnBrk="1" hangingPunct="1"/>
            <a:r>
              <a:rPr lang="en-US" altLang="en-US" dirty="0">
                <a:latin typeface="Arial" panose="020B0604020202020204" pitchFamily="34" charset="0"/>
                <a:cs typeface="Arial" panose="020B0604020202020204" pitchFamily="34" charset="0"/>
              </a:rPr>
              <a:t>Install no more than every  </a:t>
            </a:r>
            <a:r>
              <a:rPr lang="en-US" altLang="en-US" u="sng" dirty="0">
                <a:latin typeface="Arial" panose="020B0604020202020204" pitchFamily="34" charset="0"/>
                <a:cs typeface="Arial" panose="020B0604020202020204" pitchFamily="34" charset="0"/>
              </a:rPr>
              <a:t>8 ft</a:t>
            </a:r>
            <a:r>
              <a:rPr lang="en-US" altLang="en-US" dirty="0">
                <a:latin typeface="Arial" panose="020B0604020202020204" pitchFamily="34" charset="0"/>
                <a:cs typeface="Arial" panose="020B0604020202020204" pitchFamily="34" charset="0"/>
              </a:rPr>
              <a:t>. (2.4 m) </a:t>
            </a:r>
          </a:p>
          <a:p>
            <a:pPr eaLnBrk="1" hangingPunct="1"/>
            <a:r>
              <a:rPr lang="en-US" altLang="en-US" dirty="0">
                <a:latin typeface="Arial" panose="020B0604020202020204" pitchFamily="34" charset="0"/>
                <a:cs typeface="Arial" panose="020B0604020202020204" pitchFamily="34" charset="0"/>
              </a:rPr>
              <a:t>Weight Requirement</a:t>
            </a:r>
          </a:p>
          <a:p>
            <a:pPr lvl="1" eaLnBrk="1" hangingPunct="1"/>
            <a:r>
              <a:rPr lang="en-US" altLang="en-US" dirty="0">
                <a:latin typeface="Arial" panose="020B0604020202020204" pitchFamily="34" charset="0"/>
                <a:cs typeface="Arial" panose="020B0604020202020204" pitchFamily="34" charset="0"/>
              </a:rPr>
              <a:t>Must support at least </a:t>
            </a:r>
            <a:r>
              <a:rPr lang="en-US" altLang="en-US" u="sng" dirty="0">
                <a:latin typeface="Arial" panose="020B0604020202020204" pitchFamily="34" charset="0"/>
                <a:cs typeface="Arial" panose="020B0604020202020204" pitchFamily="34" charset="0"/>
              </a:rPr>
              <a:t>200 </a:t>
            </a:r>
            <a:r>
              <a:rPr lang="en-US" altLang="en-US" dirty="0">
                <a:latin typeface="Arial" panose="020B0604020202020204" pitchFamily="34" charset="0"/>
                <a:cs typeface="Arial" panose="020B0604020202020204" pitchFamily="34" charset="0"/>
              </a:rPr>
              <a:t>lbs. (90.9 kg) of force outward and downward along top edge</a:t>
            </a:r>
          </a:p>
          <a:p>
            <a:pPr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592224"/>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863" y="452718"/>
            <a:ext cx="8197971" cy="1204632"/>
          </a:xfrm>
        </p:spPr>
        <p:txBody>
          <a:bodyPr/>
          <a:lstStyle/>
          <a:p>
            <a:r>
              <a:rPr lang="en-US" altLang="en-US" dirty="0"/>
              <a:t>Properly installed guardrail system</a:t>
            </a:r>
            <a:endParaRPr lang="en-US" dirty="0"/>
          </a:p>
        </p:txBody>
      </p:sp>
      <p:pic>
        <p:nvPicPr>
          <p:cNvPr id="11" name="Picture 13" descr="Image depicts a guardrail system protecting a floor opening." title="Image 3.4">
            <a:extLst>
              <a:ext uri="{FF2B5EF4-FFF2-40B4-BE49-F238E27FC236}">
                <a16:creationId xmlns:a16="http://schemas.microsoft.com/office/drawing/2014/main" id="{4DCB932C-5B84-4692-9943-2DDFC2A49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6" descr="Proper Guardrail System showing toprail at 42 inches, midrail at 21 inches, and toeboard at 3 inches." title="Proper Guardrail System">
            <a:extLst>
              <a:ext uri="{FF2B5EF4-FFF2-40B4-BE49-F238E27FC236}">
                <a16:creationId xmlns:a16="http://schemas.microsoft.com/office/drawing/2014/main" id="{3147F5E7-A9E8-4AF3-B0E4-FE48CB95520E}"/>
              </a:ext>
            </a:extLst>
          </p:cNvPr>
          <p:cNvGrpSpPr>
            <a:grpSpLocks/>
          </p:cNvGrpSpPr>
          <p:nvPr/>
        </p:nvGrpSpPr>
        <p:grpSpPr bwMode="auto">
          <a:xfrm>
            <a:off x="2286000" y="1800225"/>
            <a:ext cx="4881282" cy="3200400"/>
            <a:chOff x="576" y="72"/>
            <a:chExt cx="2609" cy="3750"/>
          </a:xfrm>
        </p:grpSpPr>
        <p:sp>
          <p:nvSpPr>
            <p:cNvPr id="13" name="Rectangle 7">
              <a:extLst>
                <a:ext uri="{FF2B5EF4-FFF2-40B4-BE49-F238E27FC236}">
                  <a16:creationId xmlns:a16="http://schemas.microsoft.com/office/drawing/2014/main" id="{D4D37E0A-71FF-4FD6-8F5B-0B66C5F791D1}"/>
                </a:ext>
              </a:extLst>
            </p:cNvPr>
            <p:cNvSpPr>
              <a:spLocks noChangeArrowheads="1"/>
            </p:cNvSpPr>
            <p:nvPr/>
          </p:nvSpPr>
          <p:spPr bwMode="auto">
            <a:xfrm>
              <a:off x="725" y="284"/>
              <a:ext cx="2460" cy="613"/>
            </a:xfrm>
            <a:prstGeom prst="rect">
              <a:avLst/>
            </a:prstGeom>
            <a:noFill/>
            <a:ln w="9525">
              <a:noFill/>
              <a:miter lim="800000"/>
              <a:headEnd/>
              <a:tailEnd/>
            </a:ln>
            <a:effectLst>
              <a:outerShdw blurRad="50800" dist="50800" dir="5400000" algn="ctr" rotWithShape="0">
                <a:schemeClr val="tx1"/>
              </a:outerShdw>
            </a:effectLst>
          </p:spPr>
          <p:txBody>
            <a:bodyPr>
              <a:spAutoFit/>
            </a:bodyPr>
            <a:lstStyle/>
            <a:p>
              <a:pPr>
                <a:defRPr/>
              </a:pPr>
              <a:r>
                <a:rPr lang="en-US" sz="2800" dirty="0">
                  <a:solidFill>
                    <a:srgbClr val="66FF33"/>
                  </a:solidFill>
                  <a:effectLst>
                    <a:outerShdw blurRad="38100" dist="38100" dir="2700000" algn="tl">
                      <a:srgbClr val="C0C0C0"/>
                    </a:outerShdw>
                  </a:effectLst>
                  <a:latin typeface="Arial Black" pitchFamily="34" charset="0"/>
                </a:rPr>
                <a:t>Top-rail @ 42” ± 3” </a:t>
              </a:r>
            </a:p>
          </p:txBody>
        </p:sp>
        <p:sp>
          <p:nvSpPr>
            <p:cNvPr id="14" name="Line 8">
              <a:extLst>
                <a:ext uri="{FF2B5EF4-FFF2-40B4-BE49-F238E27FC236}">
                  <a16:creationId xmlns:a16="http://schemas.microsoft.com/office/drawing/2014/main" id="{99E7523C-68B4-4D87-A8DC-7958767C528B}"/>
                </a:ext>
              </a:extLst>
            </p:cNvPr>
            <p:cNvSpPr>
              <a:spLocks noChangeShapeType="1"/>
            </p:cNvSpPr>
            <p:nvPr/>
          </p:nvSpPr>
          <p:spPr bwMode="auto">
            <a:xfrm>
              <a:off x="576" y="72"/>
              <a:ext cx="0" cy="3750"/>
            </a:xfrm>
            <a:prstGeom prst="line">
              <a:avLst/>
            </a:prstGeom>
            <a:noFill/>
            <a:ln w="120650">
              <a:solidFill>
                <a:srgbClr val="66FF33"/>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15" name="Line 11" title="Arrow">
            <a:extLst>
              <a:ext uri="{FF2B5EF4-FFF2-40B4-BE49-F238E27FC236}">
                <a16:creationId xmlns:a16="http://schemas.microsoft.com/office/drawing/2014/main" id="{DBCC12E4-B17D-49B0-A82B-CFD5C20C5202}"/>
              </a:ext>
            </a:extLst>
          </p:cNvPr>
          <p:cNvSpPr>
            <a:spLocks noChangeShapeType="1"/>
          </p:cNvSpPr>
          <p:nvPr/>
        </p:nvSpPr>
        <p:spPr bwMode="auto">
          <a:xfrm flipH="1">
            <a:off x="2835275" y="3152775"/>
            <a:ext cx="0" cy="2209800"/>
          </a:xfrm>
          <a:prstGeom prst="line">
            <a:avLst/>
          </a:prstGeom>
          <a:noFill/>
          <a:ln w="101600">
            <a:solidFill>
              <a:srgbClr val="0000FF"/>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6" name="Rectangle 10">
            <a:extLst>
              <a:ext uri="{FF2B5EF4-FFF2-40B4-BE49-F238E27FC236}">
                <a16:creationId xmlns:a16="http://schemas.microsoft.com/office/drawing/2014/main" id="{467FC72A-9465-434D-A97E-1E2E1F24CCEB}"/>
              </a:ext>
            </a:extLst>
          </p:cNvPr>
          <p:cNvSpPr>
            <a:spLocks noChangeArrowheads="1"/>
          </p:cNvSpPr>
          <p:nvPr/>
        </p:nvSpPr>
        <p:spPr bwMode="auto">
          <a:xfrm>
            <a:off x="2987675" y="3838576"/>
            <a:ext cx="3676650" cy="523220"/>
          </a:xfrm>
          <a:prstGeom prst="rect">
            <a:avLst/>
          </a:prstGeom>
          <a:noFill/>
          <a:ln w="9525">
            <a:noFill/>
            <a:miter lim="800000"/>
            <a:headEnd/>
            <a:tailEnd/>
          </a:ln>
          <a:effectLst>
            <a:outerShdw blurRad="50800" dist="50800" dir="5400000" algn="ctr" rotWithShape="0">
              <a:schemeClr val="tx1"/>
            </a:outerShdw>
          </a:effectLst>
        </p:spPr>
        <p:txBody>
          <a:bodyPr>
            <a:spAutoFit/>
          </a:bodyPr>
          <a:lstStyle/>
          <a:p>
            <a:pPr>
              <a:defRPr/>
            </a:pPr>
            <a:r>
              <a:rPr lang="en-US" sz="2800" dirty="0">
                <a:solidFill>
                  <a:srgbClr val="0000FF"/>
                </a:solidFill>
                <a:effectLst>
                  <a:outerShdw blurRad="38100" dist="38100" dir="2700000" algn="tl">
                    <a:srgbClr val="C0C0C0"/>
                  </a:outerShdw>
                </a:effectLst>
                <a:latin typeface="Arial Black" pitchFamily="34" charset="0"/>
              </a:rPr>
              <a:t>Mid-rail @ 21” ± 3” </a:t>
            </a:r>
          </a:p>
        </p:txBody>
      </p:sp>
      <p:grpSp>
        <p:nvGrpSpPr>
          <p:cNvPr id="17" name="Group 12" descr="Arrow pointing to toeboard at 3 inches." title="Arrow">
            <a:extLst>
              <a:ext uri="{FF2B5EF4-FFF2-40B4-BE49-F238E27FC236}">
                <a16:creationId xmlns:a16="http://schemas.microsoft.com/office/drawing/2014/main" id="{3B94874C-9C7F-4074-9360-2C6041B79F9D}"/>
              </a:ext>
            </a:extLst>
          </p:cNvPr>
          <p:cNvGrpSpPr>
            <a:grpSpLocks/>
          </p:cNvGrpSpPr>
          <p:nvPr/>
        </p:nvGrpSpPr>
        <p:grpSpPr bwMode="auto">
          <a:xfrm>
            <a:off x="3352801" y="5210175"/>
            <a:ext cx="4443413" cy="603250"/>
            <a:chOff x="1936" y="3666"/>
            <a:chExt cx="2308" cy="380"/>
          </a:xfrm>
        </p:grpSpPr>
        <p:sp>
          <p:nvSpPr>
            <p:cNvPr id="18" name="Rectangle 13">
              <a:extLst>
                <a:ext uri="{FF2B5EF4-FFF2-40B4-BE49-F238E27FC236}">
                  <a16:creationId xmlns:a16="http://schemas.microsoft.com/office/drawing/2014/main" id="{4CA4C94F-A9B6-4011-9626-C983519A6566}"/>
                </a:ext>
              </a:extLst>
            </p:cNvPr>
            <p:cNvSpPr>
              <a:spLocks noChangeArrowheads="1"/>
            </p:cNvSpPr>
            <p:nvPr/>
          </p:nvSpPr>
          <p:spPr bwMode="auto">
            <a:xfrm>
              <a:off x="2047" y="3716"/>
              <a:ext cx="2197" cy="330"/>
            </a:xfrm>
            <a:prstGeom prst="rect">
              <a:avLst/>
            </a:prstGeom>
            <a:noFill/>
            <a:ln w="9525">
              <a:noFill/>
              <a:miter lim="800000"/>
              <a:headEnd/>
              <a:tailEnd/>
            </a:ln>
            <a:effectLst>
              <a:outerShdw blurRad="50800" dist="50800" dir="5400000" algn="ctr" rotWithShape="0">
                <a:schemeClr val="tx1"/>
              </a:outerShdw>
            </a:effectLst>
          </p:spPr>
          <p:txBody>
            <a:bodyPr>
              <a:spAutoFit/>
            </a:bodyPr>
            <a:lstStyle/>
            <a:p>
              <a:pPr eaLnBrk="1" hangingPunct="1">
                <a:defRPr/>
              </a:pPr>
              <a:r>
                <a:rPr lang="en-US" sz="2800" dirty="0">
                  <a:solidFill>
                    <a:srgbClr val="FF0000"/>
                  </a:solidFill>
                  <a:effectLst>
                    <a:outerShdw blurRad="38100" dist="38100" dir="2700000" algn="tl">
                      <a:srgbClr val="C0C0C0"/>
                    </a:outerShdw>
                  </a:effectLst>
                  <a:latin typeface="Arial Black" pitchFamily="34" charset="0"/>
                </a:rPr>
                <a:t>Toeboard min. 3-1/2”</a:t>
              </a:r>
            </a:p>
          </p:txBody>
        </p:sp>
        <p:sp>
          <p:nvSpPr>
            <p:cNvPr id="19" name="Line 14">
              <a:extLst>
                <a:ext uri="{FF2B5EF4-FFF2-40B4-BE49-F238E27FC236}">
                  <a16:creationId xmlns:a16="http://schemas.microsoft.com/office/drawing/2014/main" id="{817A1E8A-5410-44C1-8197-784A1A7F63A1}"/>
                </a:ext>
              </a:extLst>
            </p:cNvPr>
            <p:cNvSpPr>
              <a:spLocks noChangeShapeType="1"/>
            </p:cNvSpPr>
            <p:nvPr/>
          </p:nvSpPr>
          <p:spPr bwMode="auto">
            <a:xfrm>
              <a:off x="1936" y="3666"/>
              <a:ext cx="0" cy="336"/>
            </a:xfrm>
            <a:prstGeom prst="line">
              <a:avLst/>
            </a:prstGeom>
            <a:noFill/>
            <a:ln w="7620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142847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 depicts guardrails installed at a wall opening. " title="Image 3.5">
            <a:extLst>
              <a:ext uri="{FF2B5EF4-FFF2-40B4-BE49-F238E27FC236}">
                <a16:creationId xmlns:a16="http://schemas.microsoft.com/office/drawing/2014/main" id="{4863636D-BFB0-4546-AEBF-00BFE568D02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53656" y="2443842"/>
            <a:ext cx="5885544" cy="44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a:lstStyle/>
          <a:p>
            <a:pPr eaLnBrk="1" hangingPunct="1"/>
            <a:r>
              <a:rPr lang="en-US" altLang="en-US" dirty="0">
                <a:latin typeface="Arial" panose="020B0604020202020204" pitchFamily="34" charset="0"/>
                <a:cs typeface="Arial" panose="020B0604020202020204" pitchFamily="34" charset="0"/>
              </a:rPr>
              <a:t>Wall Openings</a:t>
            </a:r>
          </a:p>
          <a:p>
            <a:pPr lvl="1" eaLnBrk="1" hangingPunct="1"/>
            <a:r>
              <a:rPr lang="en-US" altLang="en-US" dirty="0">
                <a:latin typeface="Arial" panose="020B0604020202020204" pitchFamily="34" charset="0"/>
                <a:cs typeface="Arial" panose="020B0604020202020204" pitchFamily="34" charset="0"/>
              </a:rPr>
              <a:t>Wall openings greater than 18” need to be protected.</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197546"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9474382"/>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541336"/>
            <a:ext cx="1219200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a:t>
            </a:r>
            <a:endParaRPr lang="en-US" sz="3200" dirty="0">
              <a:latin typeface="Arial" panose="020B0604020202020204" pitchFamily="34" charset="0"/>
              <a:cs typeface="Arial" panose="020B0604020202020204" pitchFamily="34" charset="0"/>
            </a:endParaRPr>
          </a:p>
        </p:txBody>
      </p:sp>
      <p:sp>
        <p:nvSpPr>
          <p:cNvPr id="41987" name="Rectangle 3" descr="Line showing that wall openings greater than 18” need to be protected with a guardrail." title="Guardrail">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a:lstStyle/>
          <a:p>
            <a:pPr eaLnBrk="1" hangingPunct="1"/>
            <a:r>
              <a:rPr lang="en-US" altLang="en-US" dirty="0">
                <a:latin typeface="Arial" panose="020B0604020202020204" pitchFamily="34" charset="0"/>
                <a:cs typeface="Arial" panose="020B0604020202020204" pitchFamily="34" charset="0"/>
              </a:rPr>
              <a:t>Wall Openings</a:t>
            </a:r>
          </a:p>
          <a:p>
            <a:pPr lvl="1" eaLnBrk="1" hangingPunct="1"/>
            <a:r>
              <a:rPr lang="en-US" altLang="en-US" dirty="0">
                <a:latin typeface="Arial" panose="020B0604020202020204" pitchFamily="34" charset="0"/>
                <a:cs typeface="Arial" panose="020B0604020202020204" pitchFamily="34" charset="0"/>
              </a:rPr>
              <a:t>Wall openings greater than 18” need to be protected.</a:t>
            </a:r>
          </a:p>
          <a:p>
            <a:pPr eaLnBrk="1" hangingPunct="1"/>
            <a:endParaRPr lang="en-US" altLang="en-US" dirty="0">
              <a:latin typeface="Arial" panose="020B0604020202020204" pitchFamily="34" charset="0"/>
              <a:cs typeface="Arial" panose="020B0604020202020204" pitchFamily="34" charset="0"/>
            </a:endParaRPr>
          </a:p>
        </p:txBody>
      </p:sp>
      <p:pic>
        <p:nvPicPr>
          <p:cNvPr id="13" name="Content Placeholder 3" descr="Image depicts guardrails installed at a wall opening. " title="Image 3.6">
            <a:extLst>
              <a:ext uri="{FF2B5EF4-FFF2-40B4-BE49-F238E27FC236}">
                <a16:creationId xmlns:a16="http://schemas.microsoft.com/office/drawing/2014/main" id="{3C517101-96CE-46A5-B997-642D1AA0264A}"/>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a:xfrm>
            <a:off x="2676521" y="2358455"/>
            <a:ext cx="5999394" cy="4499545"/>
          </a:xfrm>
          <a:prstGeom prst="rect">
            <a:avLst/>
          </a:prstGeom>
        </p:spPr>
      </p:pic>
      <p:cxnSp>
        <p:nvCxnSpPr>
          <p:cNvPr id="14" name="Straight Connector 13" descr="Line showing that wall openings greater than 18” need to be protected with a guardrail." title="Line">
            <a:extLst>
              <a:ext uri="{FF2B5EF4-FFF2-40B4-BE49-F238E27FC236}">
                <a16:creationId xmlns:a16="http://schemas.microsoft.com/office/drawing/2014/main" id="{99E9ACFD-863A-40D7-85B7-E134CFB532DC}"/>
              </a:ext>
            </a:extLst>
          </p:cNvPr>
          <p:cNvCxnSpPr>
            <a:cxnSpLocks noChangeShapeType="1"/>
          </p:cNvCxnSpPr>
          <p:nvPr/>
        </p:nvCxnSpPr>
        <p:spPr bwMode="auto">
          <a:xfrm>
            <a:off x="2667000" y="4027714"/>
            <a:ext cx="6008915"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cxnSp>
      <p:cxnSp>
        <p:nvCxnSpPr>
          <p:cNvPr id="16" name="Straight Connector 15" descr="Line showing that wall openings greater than 18” need to be protected with a guardrail." title="Line">
            <a:extLst>
              <a:ext uri="{FF2B5EF4-FFF2-40B4-BE49-F238E27FC236}">
                <a16:creationId xmlns:a16="http://schemas.microsoft.com/office/drawing/2014/main" id="{7D69B406-5166-4724-A185-BED7C371E964}"/>
              </a:ext>
            </a:extLst>
          </p:cNvPr>
          <p:cNvCxnSpPr>
            <a:cxnSpLocks noChangeShapeType="1"/>
          </p:cNvCxnSpPr>
          <p:nvPr/>
        </p:nvCxnSpPr>
        <p:spPr bwMode="auto">
          <a:xfrm>
            <a:off x="2667000" y="4746171"/>
            <a:ext cx="6008915"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533605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Image depicts guardrails installed at a wall opening. " title="Image 3.7">
            <a:extLst>
              <a:ext uri="{FF2B5EF4-FFF2-40B4-BE49-F238E27FC236}">
                <a16:creationId xmlns:a16="http://schemas.microsoft.com/office/drawing/2014/main" id="{86670C35-83DB-42F6-9BD5-146B32AB426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50028" y="2383972"/>
            <a:ext cx="5965371" cy="44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a:lstStyle/>
          <a:p>
            <a:pPr eaLnBrk="1" hangingPunct="1"/>
            <a:r>
              <a:rPr lang="en-US" altLang="en-US" dirty="0">
                <a:latin typeface="Arial" panose="020B0604020202020204" pitchFamily="34" charset="0"/>
                <a:cs typeface="Arial" panose="020B0604020202020204" pitchFamily="34" charset="0"/>
              </a:rPr>
              <a:t>Wall Openings</a:t>
            </a:r>
          </a:p>
          <a:p>
            <a:pPr lvl="1" eaLnBrk="1" hangingPunct="1"/>
            <a:r>
              <a:rPr lang="en-US" altLang="en-US" dirty="0">
                <a:latin typeface="Arial" panose="020B0604020202020204" pitchFamily="34" charset="0"/>
                <a:cs typeface="Arial" panose="020B0604020202020204" pitchFamily="34" charset="0"/>
              </a:rPr>
              <a:t>Wall openings greater than 18” need to be protected.</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20586"/>
            <a:ext cx="1219200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2</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5820828"/>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depicts guardrails installed at a wall opening. " title="Image 3.8">
            <a:extLst>
              <a:ext uri="{FF2B5EF4-FFF2-40B4-BE49-F238E27FC236}">
                <a16:creationId xmlns:a16="http://schemas.microsoft.com/office/drawing/2014/main" id="{D929E99A-6DC6-4FE6-899F-E7342D117E1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41171" y="2416628"/>
            <a:ext cx="5921829" cy="444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a:lstStyle/>
          <a:p>
            <a:pPr eaLnBrk="1" hangingPunct="1"/>
            <a:r>
              <a:rPr lang="en-US" altLang="en-US" dirty="0">
                <a:latin typeface="Arial" panose="020B0604020202020204" pitchFamily="34" charset="0"/>
                <a:cs typeface="Arial" panose="020B0604020202020204" pitchFamily="34" charset="0"/>
              </a:rPr>
              <a:t>Wall Openings</a:t>
            </a:r>
          </a:p>
          <a:p>
            <a:pPr lvl="1" eaLnBrk="1" hangingPunct="1"/>
            <a:r>
              <a:rPr lang="en-US" altLang="en-US" dirty="0">
                <a:latin typeface="Arial" panose="020B0604020202020204" pitchFamily="34" charset="0"/>
                <a:cs typeface="Arial" panose="020B0604020202020204" pitchFamily="34" charset="0"/>
              </a:rPr>
              <a:t>Wall openings greater than 18” need to be protected.</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36914"/>
            <a:ext cx="1223168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3</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4977648"/>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p:txBody>
          <a:bodyPr/>
          <a:lstStyle/>
          <a:p>
            <a:pPr eaLnBrk="1" hangingPunct="1">
              <a:defRPr/>
            </a:pPr>
            <a:r>
              <a:rPr lang="en-US" sz="4000" dirty="0">
                <a:latin typeface="Arial" panose="020B0604020202020204" pitchFamily="34" charset="0"/>
                <a:cs typeface="Arial" panose="020B0604020202020204" pitchFamily="34" charset="0"/>
              </a:rPr>
              <a:t>Guardrail During Drywall Installation</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944060"/>
            <a:ext cx="8946541" cy="4195481"/>
          </a:xfrm>
        </p:spPr>
        <p:txBody>
          <a:bodyPr/>
          <a:lstStyle/>
          <a:p>
            <a:r>
              <a:rPr lang="en-US" altLang="en-US" dirty="0">
                <a:latin typeface="Arial" panose="020B0604020202020204" pitchFamily="34" charset="0"/>
                <a:cs typeface="Arial" panose="020B0604020202020204" pitchFamily="34" charset="0"/>
              </a:rPr>
              <a:t>Prevent the need to remove guardrails during drywall installation:  </a:t>
            </a:r>
          </a:p>
          <a:p>
            <a:pPr lvl="1"/>
            <a:r>
              <a:rPr lang="en-US" altLang="en-US" dirty="0">
                <a:latin typeface="Arial" panose="020B0604020202020204" pitchFamily="34" charset="0"/>
                <a:cs typeface="Arial" panose="020B0604020202020204" pitchFamily="34" charset="0"/>
              </a:rPr>
              <a:t>Build guardrail uprights 6 to 12 in. (15.4 to 30.5 cm) away from where drywall will be placed </a:t>
            </a:r>
          </a:p>
          <a:p>
            <a:pPr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31622"/>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mage depicts guardrails installed at a wall opening. " title="Image 3.9">
            <a:extLst>
              <a:ext uri="{FF2B5EF4-FFF2-40B4-BE49-F238E27FC236}">
                <a16:creationId xmlns:a16="http://schemas.microsoft.com/office/drawing/2014/main" id="{C3C567DE-2D67-4258-A71E-2D2E2C5EE06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612571" y="2032907"/>
            <a:ext cx="6433457" cy="482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356028" y="1155162"/>
            <a:ext cx="8946541" cy="4195481"/>
          </a:xfrm>
        </p:spPr>
        <p:txBody>
          <a:bodyPr/>
          <a:lstStyle/>
          <a:p>
            <a:pPr eaLnBrk="1" hangingPunct="1"/>
            <a:r>
              <a:rPr lang="en-US" altLang="en-US" dirty="0">
                <a:latin typeface="Arial" panose="020B0604020202020204" pitchFamily="34" charset="0"/>
                <a:cs typeface="Arial" panose="020B0604020202020204" pitchFamily="34" charset="0"/>
              </a:rPr>
              <a:t>Wall Openings even when Drywall is Installed.</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91112" y="525550"/>
            <a:ext cx="1220723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4</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2782589"/>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198120" y="452718"/>
            <a:ext cx="1199388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5</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a:lstStyle/>
          <a:p>
            <a:pPr eaLnBrk="1" hangingPunct="1"/>
            <a:r>
              <a:rPr lang="en-US" altLang="en-US" dirty="0">
                <a:latin typeface="Arial" panose="020B0604020202020204" pitchFamily="34" charset="0"/>
                <a:cs typeface="Arial" panose="020B0604020202020204" pitchFamily="34" charset="0"/>
              </a:rPr>
              <a:t>24” on Center Studs need Guardrails</a:t>
            </a:r>
          </a:p>
          <a:p>
            <a:pPr eaLnBrk="1" hangingPunct="1"/>
            <a:endParaRPr lang="en-US" altLang="en-US" dirty="0">
              <a:latin typeface="Arial" panose="020B0604020202020204" pitchFamily="34" charset="0"/>
              <a:cs typeface="Arial" panose="020B0604020202020204" pitchFamily="34" charset="0"/>
            </a:endParaRPr>
          </a:p>
        </p:txBody>
      </p:sp>
      <p:pic>
        <p:nvPicPr>
          <p:cNvPr id="7" name="Picture 4" descr="Image depicts wall framing that is 24&quot; on center with guardrails installed." title="Image 3.10">
            <a:extLst>
              <a:ext uri="{FF2B5EF4-FFF2-40B4-BE49-F238E27FC236}">
                <a16:creationId xmlns:a16="http://schemas.microsoft.com/office/drawing/2014/main" id="{AFA57B54-7008-4FCB-B704-0FAA7F613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0686" y="1954665"/>
            <a:ext cx="6533243" cy="490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7" descr="Line showing that wall openings greater than 18” need to be protected with a guardrail." title="Line">
            <a:extLst>
              <a:ext uri="{FF2B5EF4-FFF2-40B4-BE49-F238E27FC236}">
                <a16:creationId xmlns:a16="http://schemas.microsoft.com/office/drawing/2014/main" id="{876CF619-FDC2-4A17-9A24-B17BDAF2F235}"/>
              </a:ext>
            </a:extLst>
          </p:cNvPr>
          <p:cNvSpPr>
            <a:spLocks noChangeShapeType="1"/>
          </p:cNvSpPr>
          <p:nvPr/>
        </p:nvSpPr>
        <p:spPr bwMode="auto">
          <a:xfrm flipV="1">
            <a:off x="2220686" y="4169229"/>
            <a:ext cx="3069771" cy="389503"/>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Line 7" descr="Line showing that wall openings greater than 18” need to be protected with a guardrail." title="Line">
            <a:extLst>
              <a:ext uri="{FF2B5EF4-FFF2-40B4-BE49-F238E27FC236}">
                <a16:creationId xmlns:a16="http://schemas.microsoft.com/office/drawing/2014/main" id="{F4FDF6EF-F03C-4EDE-976A-73638515D3BC}"/>
              </a:ext>
            </a:extLst>
          </p:cNvPr>
          <p:cNvSpPr>
            <a:spLocks noChangeShapeType="1"/>
          </p:cNvSpPr>
          <p:nvPr/>
        </p:nvSpPr>
        <p:spPr bwMode="auto">
          <a:xfrm flipV="1">
            <a:off x="2220685" y="4778829"/>
            <a:ext cx="3080658" cy="572177"/>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087752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Arial" panose="020B0604020202020204" pitchFamily="34" charset="0"/>
                <a:cs typeface="Arial" panose="020B0604020202020204" pitchFamily="34" charset="0"/>
              </a:rPr>
              <a:t>FY2017 OSHA Top 10 by the Numbers</a:t>
            </a:r>
            <a:endParaRPr lang="en-US" sz="4000" dirty="0"/>
          </a:p>
        </p:txBody>
      </p:sp>
      <p:sp>
        <p:nvSpPr>
          <p:cNvPr id="3" name="Content Placeholder 2"/>
          <p:cNvSpPr>
            <a:spLocks noGrp="1"/>
          </p:cNvSpPr>
          <p:nvPr>
            <p:ph idx="1"/>
          </p:nvPr>
        </p:nvSpPr>
        <p:spPr>
          <a:xfrm>
            <a:off x="1103312" y="1625600"/>
            <a:ext cx="9412288" cy="4622799"/>
          </a:xfrm>
        </p:spPr>
        <p:txBody>
          <a:bodyPr>
            <a:normAutofit/>
          </a:bodyPr>
          <a:lstStyle/>
          <a:p>
            <a:r>
              <a:rPr lang="en-US" sz="3200" b="1" dirty="0">
                <a:latin typeface="Arial" panose="020B0604020202020204" pitchFamily="34" charset="0"/>
                <a:cs typeface="Arial" panose="020B0604020202020204" pitchFamily="34" charset="0"/>
              </a:rPr>
              <a:t>32,000</a:t>
            </a:r>
            <a:r>
              <a:rPr lang="en-US" sz="3200" dirty="0">
                <a:latin typeface="Arial" panose="020B0604020202020204" pitchFamily="34" charset="0"/>
                <a:cs typeface="Arial" panose="020B0604020202020204" pitchFamily="34" charset="0"/>
              </a:rPr>
              <a:t> citations were issued by OSHA in its top 10 most frequently cited categories.</a:t>
            </a:r>
          </a:p>
          <a:p>
            <a:r>
              <a:rPr lang="en-US" sz="3200" b="1" dirty="0">
                <a:latin typeface="Arial" panose="020B0604020202020204" pitchFamily="34" charset="0"/>
                <a:cs typeface="Arial" panose="020B0604020202020204" pitchFamily="34" charset="0"/>
              </a:rPr>
              <a:t>$2,600,000 </a:t>
            </a:r>
            <a:r>
              <a:rPr lang="en-US" sz="3200" dirty="0">
                <a:latin typeface="Arial" panose="020B0604020202020204" pitchFamily="34" charset="0"/>
                <a:cs typeface="Arial" panose="020B0604020202020204" pitchFamily="34" charset="0"/>
              </a:rPr>
              <a:t>($2.6M) – largest citation issued by OSHA after a single visit to one employer. </a:t>
            </a:r>
          </a:p>
          <a:p>
            <a:r>
              <a:rPr lang="en-US" sz="3200" b="1" dirty="0">
                <a:latin typeface="Arial" panose="020B0604020202020204" pitchFamily="34" charset="0"/>
                <a:cs typeface="Arial" panose="020B0604020202020204" pitchFamily="34" charset="0"/>
              </a:rPr>
              <a:t>6,887</a:t>
            </a:r>
            <a:r>
              <a:rPr lang="en-US" sz="3200" dirty="0">
                <a:latin typeface="Arial" panose="020B0604020202020204" pitchFamily="34" charset="0"/>
                <a:cs typeface="Arial" panose="020B0604020202020204" pitchFamily="34" charset="0"/>
              </a:rPr>
              <a:t> violations issued for OSHA’s #1 most frequently cited standard – fall protection. </a:t>
            </a:r>
          </a:p>
          <a:p>
            <a:pPr lvl="1"/>
            <a:r>
              <a:rPr lang="en-US" sz="2800" dirty="0">
                <a:latin typeface="Arial" panose="020B0604020202020204" pitchFamily="34" charset="0"/>
                <a:cs typeface="Arial" panose="020B0604020202020204" pitchFamily="34" charset="0"/>
              </a:rPr>
              <a:t>4,252 citations were related to failing to provide conventional fall protection. </a:t>
            </a:r>
          </a:p>
          <a:p>
            <a:endParaRPr lang="en-US" dirty="0"/>
          </a:p>
        </p:txBody>
      </p:sp>
    </p:spTree>
    <p:extLst>
      <p:ext uri="{BB962C8B-B14F-4D97-AF65-F5344CB8AC3E}">
        <p14:creationId xmlns:p14="http://schemas.microsoft.com/office/powerpoint/2010/main" val="190778181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a:extLst>
              <a:ext uri="{FF2B5EF4-FFF2-40B4-BE49-F238E27FC236}">
                <a16:creationId xmlns:a16="http://schemas.microsoft.com/office/drawing/2014/main" id="{0102B057-91A4-46B9-B515-83B0B4436CDE}"/>
              </a:ext>
            </a:extLst>
          </p:cNvPr>
          <p:cNvSpPr>
            <a:spLocks noChangeArrowheads="1"/>
          </p:cNvSpPr>
          <p:nvPr/>
        </p:nvSpPr>
        <p:spPr bwMode="auto">
          <a:xfrm>
            <a:off x="905853" y="4150658"/>
            <a:ext cx="9144000" cy="690563"/>
          </a:xfrm>
          <a:prstGeom prst="rect">
            <a:avLst/>
          </a:prstGeom>
          <a:solidFill>
            <a:srgbClr val="FF0000"/>
          </a:solidFill>
          <a:ln w="9525">
            <a:solidFill>
              <a:schemeClr val="tx1"/>
            </a:solidFill>
            <a:miter lim="800000"/>
            <a:headEnd/>
            <a:tailEnd/>
          </a:ln>
        </p:spPr>
        <p:txBody>
          <a:bodyPr wrap="none"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100" dirty="0">
                <a:solidFill>
                  <a:schemeClr val="bg1"/>
                </a:solidFill>
              </a:rPr>
              <a:t>For </a:t>
            </a:r>
            <a:r>
              <a:rPr lang="en-US" altLang="en-US" sz="2100" b="1" dirty="0">
                <a:solidFill>
                  <a:schemeClr val="bg1"/>
                </a:solidFill>
              </a:rPr>
              <a:t>all </a:t>
            </a:r>
            <a:r>
              <a:rPr lang="en-US" altLang="en-US" sz="2100" dirty="0">
                <a:solidFill>
                  <a:schemeClr val="bg1"/>
                </a:solidFill>
              </a:rPr>
              <a:t>window openings, the </a:t>
            </a:r>
            <a:r>
              <a:rPr lang="en-US" altLang="en-US" sz="2100" u="sng" dirty="0">
                <a:solidFill>
                  <a:schemeClr val="bg1"/>
                </a:solidFill>
              </a:rPr>
              <a:t>sill height</a:t>
            </a:r>
            <a:r>
              <a:rPr lang="en-US" altLang="en-US" sz="2100" dirty="0">
                <a:solidFill>
                  <a:schemeClr val="bg1"/>
                </a:solidFill>
              </a:rPr>
              <a:t> determines the need for a guardrail. </a:t>
            </a:r>
          </a:p>
        </p:txBody>
      </p:sp>
      <p:sp>
        <p:nvSpPr>
          <p:cNvPr id="91139" name="Rectangle 3">
            <a:extLst>
              <a:ext uri="{FF2B5EF4-FFF2-40B4-BE49-F238E27FC236}">
                <a16:creationId xmlns:a16="http://schemas.microsoft.com/office/drawing/2014/main" id="{09E6375A-F93A-435E-A2ED-CE0B1733E8AB}"/>
              </a:ext>
            </a:extLst>
          </p:cNvPr>
          <p:cNvSpPr>
            <a:spLocks noGrp="1" noChangeArrowheads="1"/>
          </p:cNvSpPr>
          <p:nvPr>
            <p:ph idx="1"/>
          </p:nvPr>
        </p:nvSpPr>
        <p:spPr/>
        <p:txBody>
          <a:bodyPr/>
          <a:lstStyle/>
          <a:p>
            <a:pPr eaLnBrk="1" hangingPunct="1"/>
            <a:r>
              <a:rPr lang="en-US" altLang="en-US" dirty="0">
                <a:latin typeface="Arial" panose="020B0604020202020204" pitchFamily="34" charset="0"/>
                <a:cs typeface="Arial" panose="020B0604020202020204" pitchFamily="34" charset="0"/>
              </a:rPr>
              <a:t>Window openings with a 6 ft. fall hazard (1.8 m) require the installation of a guardrail system, if the bottom sill height is less than 39 in. (1.1 m). </a:t>
            </a:r>
          </a:p>
          <a:p>
            <a:pPr eaLnBrk="1" hangingPunct="1"/>
            <a:endParaRPr lang="en-US" altLang="en-US" dirty="0">
              <a:latin typeface="Arial" panose="020B0604020202020204" pitchFamily="34" charset="0"/>
              <a:cs typeface="Arial" panose="020B0604020202020204" pitchFamily="34" charset="0"/>
            </a:endParaRPr>
          </a:p>
        </p:txBody>
      </p:sp>
      <p:sp>
        <p:nvSpPr>
          <p:cNvPr id="105474" name="Rectangle 2">
            <a:extLst>
              <a:ext uri="{FF2B5EF4-FFF2-40B4-BE49-F238E27FC236}">
                <a16:creationId xmlns:a16="http://schemas.microsoft.com/office/drawing/2014/main" id="{1C10632F-D89A-40A8-AA43-C7BDBBF6C3D1}"/>
              </a:ext>
            </a:extLst>
          </p:cNvPr>
          <p:cNvSpPr>
            <a:spLocks noGrp="1" noChangeArrowheads="1"/>
          </p:cNvSpPr>
          <p:nvPr>
            <p:ph type="title"/>
          </p:nvPr>
        </p:nvSpPr>
        <p:spPr/>
        <p:txBody>
          <a:bodyPr/>
          <a:lstStyle/>
          <a:p>
            <a:pPr eaLnBrk="1" hangingPunct="1">
              <a:defRPr/>
            </a:pPr>
            <a:r>
              <a:rPr lang="en-US" sz="4000" dirty="0">
                <a:latin typeface="Arial" panose="020B0604020202020204" pitchFamily="34" charset="0"/>
                <a:cs typeface="Arial" panose="020B0604020202020204" pitchFamily="34" charset="0"/>
              </a:rPr>
              <a:t>Requirement for Window Openings</a:t>
            </a:r>
          </a:p>
        </p:txBody>
      </p:sp>
    </p:spTree>
    <p:extLst>
      <p:ext uri="{BB962C8B-B14F-4D97-AF65-F5344CB8AC3E}">
        <p14:creationId xmlns:p14="http://schemas.microsoft.com/office/powerpoint/2010/main" val="23041163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dissolve">
                                      <p:cBhvr>
                                        <p:cTn id="7"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74320" y="452718"/>
            <a:ext cx="1203959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6</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9661678" cy="4195481"/>
          </a:xfrm>
        </p:spPr>
        <p:txBody>
          <a:bodyPr/>
          <a:lstStyle/>
          <a:p>
            <a:pPr eaLnBrk="1" hangingPunct="1"/>
            <a:r>
              <a:rPr lang="en-US" altLang="en-US" dirty="0">
                <a:latin typeface="Arial" panose="020B0604020202020204" pitchFamily="34" charset="0"/>
                <a:cs typeface="Arial" panose="020B0604020202020204" pitchFamily="34" charset="0"/>
              </a:rPr>
              <a:t>Window Openings</a:t>
            </a:r>
          </a:p>
          <a:p>
            <a:pPr lvl="1" eaLnBrk="1" hangingPunct="1"/>
            <a:r>
              <a:rPr lang="en-US" altLang="en-US" dirty="0">
                <a:latin typeface="Arial" panose="020B0604020202020204" pitchFamily="34" charset="0"/>
                <a:cs typeface="Arial" panose="020B0604020202020204" pitchFamily="34" charset="0"/>
              </a:rPr>
              <a:t>Window openings with a fall hazard and low sill height.</a:t>
            </a:r>
          </a:p>
          <a:p>
            <a:pPr eaLnBrk="1" hangingPunct="1"/>
            <a:endParaRPr lang="en-US" altLang="en-US" dirty="0">
              <a:latin typeface="Arial" panose="020B0604020202020204" pitchFamily="34" charset="0"/>
              <a:cs typeface="Arial" panose="020B0604020202020204" pitchFamily="34" charset="0"/>
            </a:endParaRPr>
          </a:p>
        </p:txBody>
      </p:sp>
      <p:graphicFrame>
        <p:nvGraphicFramePr>
          <p:cNvPr id="6" name="Object 4" descr="Image shows a window opening without a proper guardrail. " title="Image 3.11">
            <a:hlinkClick r:id="" action="ppaction://ole?verb=0"/>
            <a:extLst>
              <a:ext uri="{FF2B5EF4-FFF2-40B4-BE49-F238E27FC236}">
                <a16:creationId xmlns:a16="http://schemas.microsoft.com/office/drawing/2014/main" id="{49349A06-B02F-42D9-A5D0-F130C8948CD5}"/>
              </a:ext>
            </a:extLst>
          </p:cNvPr>
          <p:cNvGraphicFramePr>
            <a:graphicFrameLocks/>
          </p:cNvGraphicFramePr>
          <p:nvPr>
            <p:extLst/>
          </p:nvPr>
        </p:nvGraphicFramePr>
        <p:xfrm>
          <a:off x="2675165" y="2231571"/>
          <a:ext cx="6090645" cy="4626429"/>
        </p:xfrm>
        <a:graphic>
          <a:graphicData uri="http://schemas.openxmlformats.org/presentationml/2006/ole">
            <mc:AlternateContent xmlns:mc="http://schemas.openxmlformats.org/markup-compatibility/2006">
              <mc:Choice xmlns:v="urn:schemas-microsoft-com:vml" Requires="v">
                <p:oleObj spid="_x0000_s1028" name="Image File" r:id="rId4" imgW="9258300" imgH="6972300" progId="ImageExpertImage">
                  <p:embed/>
                </p:oleObj>
              </mc:Choice>
              <mc:Fallback>
                <p:oleObj name="Image File" r:id="rId4" imgW="9258300" imgH="6972300" progId="ImageExpertImage">
                  <p:embed/>
                  <p:pic>
                    <p:nvPicPr>
                      <p:cNvPr id="6" name="Object 4" descr="Image shows a window opening without a proper guardrail. " title="Image 3.11">
                        <a:hlinkClick r:id="" action="ppaction://ole?verb=0"/>
                        <a:extLst>
                          <a:ext uri="{FF2B5EF4-FFF2-40B4-BE49-F238E27FC236}">
                            <a16:creationId xmlns:a16="http://schemas.microsoft.com/office/drawing/2014/main" id="{49349A06-B02F-42D9-A5D0-F130C8948CD5}"/>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5165" y="2231571"/>
                        <a:ext cx="6090645" cy="4626429"/>
                      </a:xfrm>
                      <a:prstGeom prst="rect">
                        <a:avLst/>
                      </a:prstGeom>
                      <a:noFill/>
                      <a:ln>
                        <a:noFill/>
                      </a:ln>
                      <a:effectLst/>
                    </p:spPr>
                  </p:pic>
                </p:oleObj>
              </mc:Fallback>
            </mc:AlternateContent>
          </a:graphicData>
        </a:graphic>
      </p:graphicFrame>
      <p:sp>
        <p:nvSpPr>
          <p:cNvPr id="7" name="Line 6" descr="Arrow pointing down showing that low silled windows less than 39 inches need to be protected with a guardrail." title="Arrow pointing down">
            <a:extLst>
              <a:ext uri="{FF2B5EF4-FFF2-40B4-BE49-F238E27FC236}">
                <a16:creationId xmlns:a16="http://schemas.microsoft.com/office/drawing/2014/main" id="{996BE52E-2FC0-4E22-B185-1734ABD2094A}"/>
              </a:ext>
            </a:extLst>
          </p:cNvPr>
          <p:cNvSpPr>
            <a:spLocks noChangeShapeType="1"/>
          </p:cNvSpPr>
          <p:nvPr/>
        </p:nvSpPr>
        <p:spPr bwMode="auto">
          <a:xfrm>
            <a:off x="4180114" y="4833257"/>
            <a:ext cx="10885" cy="1415142"/>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Text Box 7">
            <a:extLst>
              <a:ext uri="{FF2B5EF4-FFF2-40B4-BE49-F238E27FC236}">
                <a16:creationId xmlns:a16="http://schemas.microsoft.com/office/drawing/2014/main" id="{0E4A2C49-F247-4D59-9036-D22DDB0149F6}"/>
              </a:ext>
            </a:extLst>
          </p:cNvPr>
          <p:cNvSpPr txBox="1">
            <a:spLocks noChangeArrowheads="1"/>
          </p:cNvSpPr>
          <p:nvPr/>
        </p:nvSpPr>
        <p:spPr bwMode="auto">
          <a:xfrm>
            <a:off x="4507097" y="5540828"/>
            <a:ext cx="1682750" cy="36671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spcBef>
                <a:spcPct val="0"/>
              </a:spcBef>
              <a:buFontTx/>
              <a:buNone/>
            </a:pPr>
            <a:r>
              <a:rPr lang="en-US" altLang="en-US" sz="1800" b="1">
                <a:solidFill>
                  <a:schemeClr val="bg1"/>
                </a:solidFill>
              </a:rPr>
              <a:t>Less than 39”</a:t>
            </a:r>
          </a:p>
        </p:txBody>
      </p:sp>
      <p:sp>
        <p:nvSpPr>
          <p:cNvPr id="9" name="Line 5" descr="Line showing that low silled windows less than 39 inches need to be protected with a guardrail.">
            <a:extLst>
              <a:ext uri="{FF2B5EF4-FFF2-40B4-BE49-F238E27FC236}">
                <a16:creationId xmlns:a16="http://schemas.microsoft.com/office/drawing/2014/main" id="{FDB8E907-BF48-46AA-811A-974DAB2B11C3}"/>
              </a:ext>
            </a:extLst>
          </p:cNvPr>
          <p:cNvSpPr>
            <a:spLocks noChangeShapeType="1"/>
          </p:cNvSpPr>
          <p:nvPr/>
        </p:nvSpPr>
        <p:spPr bwMode="auto">
          <a:xfrm>
            <a:off x="3940628" y="3933322"/>
            <a:ext cx="2754085" cy="290334"/>
          </a:xfrm>
          <a:prstGeom prst="line">
            <a:avLst/>
          </a:prstGeom>
          <a:noFill/>
          <a:ln w="127000">
            <a:solidFill>
              <a:srgbClr val="66FF33"/>
            </a:solidFill>
            <a:round/>
            <a:headEnd/>
            <a:tailEn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37880365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35449D81-768D-4E71-AE88-A00FCBE4E815}"/>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Is a guardrail required?</a:t>
            </a:r>
          </a:p>
        </p:txBody>
      </p:sp>
      <p:sp>
        <p:nvSpPr>
          <p:cNvPr id="95235" name="Rectangle 3">
            <a:extLst>
              <a:ext uri="{FF2B5EF4-FFF2-40B4-BE49-F238E27FC236}">
                <a16:creationId xmlns:a16="http://schemas.microsoft.com/office/drawing/2014/main" id="{1EB67265-B6BF-458F-90CB-309120FAAD46}"/>
              </a:ext>
            </a:extLst>
          </p:cNvPr>
          <p:cNvSpPr>
            <a:spLocks noGrp="1" noChangeArrowheads="1"/>
          </p:cNvSpPr>
          <p:nvPr>
            <p:ph idx="1"/>
          </p:nvPr>
        </p:nvSpPr>
        <p:spPr/>
        <p:txBody>
          <a:bodyPr/>
          <a:lstStyle/>
          <a:p>
            <a:pPr eaLnBrk="1" hangingPunct="1"/>
            <a:endParaRPr lang="en-US" altLang="en-US"/>
          </a:p>
        </p:txBody>
      </p:sp>
      <p:pic>
        <p:nvPicPr>
          <p:cNvPr id="95236" name="Picture 4" descr="Image shows a window opening." title="Image 3.12">
            <a:extLst>
              <a:ext uri="{FF2B5EF4-FFF2-40B4-BE49-F238E27FC236}">
                <a16:creationId xmlns:a16="http://schemas.microsoft.com/office/drawing/2014/main" id="{7EC02B64-EA0D-425E-AE9B-7244A36A652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6111" y="1398814"/>
            <a:ext cx="9144000" cy="5431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5" descr="Question mark indicated is a guardrail required?" title="Question mark">
            <a:extLst>
              <a:ext uri="{FF2B5EF4-FFF2-40B4-BE49-F238E27FC236}">
                <a16:creationId xmlns:a16="http://schemas.microsoft.com/office/drawing/2014/main" id="{C09529B2-9C2C-4D31-BD0A-CFB98D91A381}"/>
              </a:ext>
            </a:extLst>
          </p:cNvPr>
          <p:cNvGrpSpPr>
            <a:grpSpLocks/>
          </p:cNvGrpSpPr>
          <p:nvPr/>
        </p:nvGrpSpPr>
        <p:grpSpPr bwMode="auto">
          <a:xfrm>
            <a:off x="7162801" y="2653645"/>
            <a:ext cx="1884363" cy="1497013"/>
            <a:chOff x="3552" y="1543"/>
            <a:chExt cx="1187" cy="943"/>
          </a:xfrm>
        </p:grpSpPr>
        <p:sp>
          <p:nvSpPr>
            <p:cNvPr id="95239" name="Line 6">
              <a:extLst>
                <a:ext uri="{FF2B5EF4-FFF2-40B4-BE49-F238E27FC236}">
                  <a16:creationId xmlns:a16="http://schemas.microsoft.com/office/drawing/2014/main" id="{5434E39D-CCD9-476A-B6C0-547ED84F9B0D}"/>
                </a:ext>
              </a:extLst>
            </p:cNvPr>
            <p:cNvSpPr>
              <a:spLocks noChangeShapeType="1"/>
            </p:cNvSpPr>
            <p:nvPr/>
          </p:nvSpPr>
          <p:spPr bwMode="auto">
            <a:xfrm flipH="1">
              <a:off x="3552" y="1910"/>
              <a:ext cx="720" cy="576"/>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pic>
          <p:nvPicPr>
            <p:cNvPr id="95240" name="Picture 7" descr="MCj04077340000[1]">
              <a:extLst>
                <a:ext uri="{FF2B5EF4-FFF2-40B4-BE49-F238E27FC236}">
                  <a16:creationId xmlns:a16="http://schemas.microsoft.com/office/drawing/2014/main" id="{5F506DF8-F3F4-48D3-B779-E8959ACD0B20}"/>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163" y="1543"/>
              <a:ext cx="5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8552" name="Line 8" descr="Dotted line showing addtioanl guardrail is needed over 42 inches in height." title="Guardrail required?">
            <a:extLst>
              <a:ext uri="{FF2B5EF4-FFF2-40B4-BE49-F238E27FC236}">
                <a16:creationId xmlns:a16="http://schemas.microsoft.com/office/drawing/2014/main" id="{D539D74F-2F35-4673-AE45-2C3E71CF343C}"/>
              </a:ext>
            </a:extLst>
          </p:cNvPr>
          <p:cNvSpPr>
            <a:spLocks noChangeShapeType="1"/>
          </p:cNvSpPr>
          <p:nvPr/>
        </p:nvSpPr>
        <p:spPr bwMode="auto">
          <a:xfrm flipV="1">
            <a:off x="3886201" y="4256995"/>
            <a:ext cx="3276600" cy="304800"/>
          </a:xfrm>
          <a:prstGeom prst="line">
            <a:avLst/>
          </a:prstGeom>
          <a:noFill/>
          <a:ln w="152400">
            <a:solidFill>
              <a:srgbClr val="00FF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754345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8552"/>
                                        </p:tgtEl>
                                        <p:attrNameLst>
                                          <p:attrName>style.visibility</p:attrName>
                                        </p:attrNameLst>
                                      </p:cBhvr>
                                      <p:to>
                                        <p:strVal val="visible"/>
                                      </p:to>
                                    </p:set>
                                    <p:animEffect transition="in" filter="wipe(down)">
                                      <p:cBhvr>
                                        <p:cTn id="12" dur="500"/>
                                        <p:tgtEl>
                                          <p:spTgt spid="108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152401" y="452718"/>
            <a:ext cx="1254252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7</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9661678" cy="4195481"/>
          </a:xfrm>
        </p:spPr>
        <p:txBody>
          <a:bodyPr/>
          <a:lstStyle/>
          <a:p>
            <a:pPr eaLnBrk="1" hangingPunct="1"/>
            <a:r>
              <a:rPr lang="en-US" altLang="en-US" dirty="0">
                <a:latin typeface="Arial" panose="020B0604020202020204" pitchFamily="34" charset="0"/>
                <a:cs typeface="Arial" panose="020B0604020202020204" pitchFamily="34" charset="0"/>
              </a:rPr>
              <a:t>Window Openings</a:t>
            </a:r>
          </a:p>
          <a:p>
            <a:pPr lvl="1" eaLnBrk="1" hangingPunct="1"/>
            <a:r>
              <a:rPr lang="en-US" altLang="en-US" dirty="0">
                <a:latin typeface="Arial" panose="020B0604020202020204" pitchFamily="34" charset="0"/>
                <a:cs typeface="Arial" panose="020B0604020202020204" pitchFamily="34" charset="0"/>
              </a:rPr>
              <a:t>Window openings with a fall hazard and low sill height.</a:t>
            </a:r>
          </a:p>
          <a:p>
            <a:pPr eaLnBrk="1" hangingPunct="1"/>
            <a:endParaRPr lang="en-US" altLang="en-US" dirty="0">
              <a:latin typeface="Arial" panose="020B0604020202020204" pitchFamily="34" charset="0"/>
              <a:cs typeface="Arial" panose="020B0604020202020204" pitchFamily="34" charset="0"/>
            </a:endParaRPr>
          </a:p>
        </p:txBody>
      </p:sp>
      <p:pic>
        <p:nvPicPr>
          <p:cNvPr id="10" name="Picture 8" descr="Image shows a worker on a stepladder near a window opening." title="Image 3.13">
            <a:extLst>
              <a:ext uri="{FF2B5EF4-FFF2-40B4-BE49-F238E27FC236}">
                <a16:creationId xmlns:a16="http://schemas.microsoft.com/office/drawing/2014/main" id="{416C7C97-F71F-4AA3-87EF-E93F51C9E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543" y="2210556"/>
            <a:ext cx="5671457" cy="46474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Graphic 4" descr="No sign">
            <a:extLst>
              <a:ext uri="{FF2B5EF4-FFF2-40B4-BE49-F238E27FC236}">
                <a16:creationId xmlns:a16="http://schemas.microsoft.com/office/drawing/2014/main" id="{F7EF3B4D-C3BF-413A-BD6C-6E8683D9AFD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57628" y="3254189"/>
            <a:ext cx="2201852" cy="2201852"/>
          </a:xfrm>
          <a:prstGeom prst="rect">
            <a:avLst/>
          </a:prstGeom>
        </p:spPr>
      </p:pic>
    </p:spTree>
    <p:extLst>
      <p:ext uri="{BB962C8B-B14F-4D97-AF65-F5344CB8AC3E}">
        <p14:creationId xmlns:p14="http://schemas.microsoft.com/office/powerpoint/2010/main" val="811904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shows guardrails installed on window opening. " title="Image 3.14">
            <a:extLst>
              <a:ext uri="{FF2B5EF4-FFF2-40B4-BE49-F238E27FC236}">
                <a16:creationId xmlns:a16="http://schemas.microsoft.com/office/drawing/2014/main" id="{13479078-271E-47F5-8BB3-182B6A27A94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30286" y="2228850"/>
            <a:ext cx="617220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9661678" cy="4195481"/>
          </a:xfrm>
        </p:spPr>
        <p:txBody>
          <a:bodyPr/>
          <a:lstStyle/>
          <a:p>
            <a:pPr eaLnBrk="1" hangingPunct="1"/>
            <a:r>
              <a:rPr lang="en-US" altLang="en-US" dirty="0">
                <a:latin typeface="Arial" panose="020B0604020202020204" pitchFamily="34" charset="0"/>
                <a:cs typeface="Arial" panose="020B0604020202020204" pitchFamily="34" charset="0"/>
              </a:rPr>
              <a:t>Window Openings</a:t>
            </a:r>
          </a:p>
          <a:p>
            <a:pPr lvl="1" eaLnBrk="1" hangingPunct="1"/>
            <a:r>
              <a:rPr lang="en-US" altLang="en-US" dirty="0">
                <a:latin typeface="Arial" panose="020B0604020202020204" pitchFamily="34" charset="0"/>
                <a:cs typeface="Arial" panose="020B0604020202020204" pitchFamily="34" charset="0"/>
              </a:rPr>
              <a:t>Window openings with a fall hazard and low sill height.</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152400" y="452718"/>
            <a:ext cx="1203960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8</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4624890"/>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13361" y="452718"/>
            <a:ext cx="1219200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a:t>
            </a:r>
            <a:r>
              <a:rPr lang="en-US" sz="2800" dirty="0">
                <a:latin typeface="Arial" panose="020B0604020202020204" pitchFamily="34" charset="0"/>
                <a:cs typeface="Arial" panose="020B0604020202020204" pitchFamily="34" charset="0"/>
              </a:rPr>
              <a:t>, continued 9</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9661678" cy="4195481"/>
          </a:xfrm>
        </p:spPr>
        <p:txBody>
          <a:bodyPr/>
          <a:lstStyle/>
          <a:p>
            <a:pPr eaLnBrk="1" hangingPunct="1"/>
            <a:r>
              <a:rPr lang="en-US" altLang="en-US" dirty="0">
                <a:latin typeface="Arial" panose="020B0604020202020204" pitchFamily="34" charset="0"/>
                <a:cs typeface="Arial" panose="020B0604020202020204" pitchFamily="34" charset="0"/>
              </a:rPr>
              <a:t>Window Openings</a:t>
            </a:r>
          </a:p>
          <a:p>
            <a:pPr lvl="1" eaLnBrk="1" hangingPunct="1"/>
            <a:r>
              <a:rPr lang="en-US" altLang="en-US" dirty="0">
                <a:latin typeface="Arial" panose="020B0604020202020204" pitchFamily="34" charset="0"/>
                <a:cs typeface="Arial" panose="020B0604020202020204" pitchFamily="34" charset="0"/>
              </a:rPr>
              <a:t>Window openings with a fall hazard and low sill height.</a:t>
            </a:r>
          </a:p>
          <a:p>
            <a:pPr eaLnBrk="1" hangingPunct="1"/>
            <a:endParaRPr lang="en-US" altLang="en-US" dirty="0">
              <a:latin typeface="Arial" panose="020B0604020202020204" pitchFamily="34" charset="0"/>
              <a:cs typeface="Arial" panose="020B0604020202020204" pitchFamily="34" charset="0"/>
            </a:endParaRPr>
          </a:p>
        </p:txBody>
      </p:sp>
      <p:pic>
        <p:nvPicPr>
          <p:cNvPr id="6" name="Picture 4" descr="Image shows guardrails installed on window openings on a home under construction. " title="Image 3.15">
            <a:extLst>
              <a:ext uri="{FF2B5EF4-FFF2-40B4-BE49-F238E27FC236}">
                <a16:creationId xmlns:a16="http://schemas.microsoft.com/office/drawing/2014/main" id="{3E8A4CD6-3B2A-4EE0-B9F0-6A387DE29DF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71058" y="2362200"/>
            <a:ext cx="67437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phic 4" descr="No sign">
            <a:extLst>
              <a:ext uri="{FF2B5EF4-FFF2-40B4-BE49-F238E27FC236}">
                <a16:creationId xmlns:a16="http://schemas.microsoft.com/office/drawing/2014/main" id="{5BDD2A16-3B74-43D6-A236-8A19D54CC56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07057" y="4068514"/>
            <a:ext cx="969064" cy="969064"/>
          </a:xfrm>
          <a:prstGeom prst="rect">
            <a:avLst/>
          </a:prstGeom>
        </p:spPr>
      </p:pic>
      <p:pic>
        <p:nvPicPr>
          <p:cNvPr id="7" name="Graphic 6" descr="No sign">
            <a:extLst>
              <a:ext uri="{FF2B5EF4-FFF2-40B4-BE49-F238E27FC236}">
                <a16:creationId xmlns:a16="http://schemas.microsoft.com/office/drawing/2014/main" id="{18709EA9-3290-47EE-A9F1-608F228BE26C}"/>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24873" y="4068514"/>
            <a:ext cx="969064" cy="969064"/>
          </a:xfrm>
          <a:prstGeom prst="rect">
            <a:avLst/>
          </a:prstGeom>
        </p:spPr>
      </p:pic>
      <p:pic>
        <p:nvPicPr>
          <p:cNvPr id="8" name="Graphic 7" descr="No sign">
            <a:extLst>
              <a:ext uri="{FF2B5EF4-FFF2-40B4-BE49-F238E27FC236}">
                <a16:creationId xmlns:a16="http://schemas.microsoft.com/office/drawing/2014/main" id="{BF4A4ABB-1961-493A-B686-E714AE712DDC}"/>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73034" y="4794730"/>
            <a:ext cx="622627" cy="622627"/>
          </a:xfrm>
          <a:prstGeom prst="rect">
            <a:avLst/>
          </a:prstGeom>
        </p:spPr>
      </p:pic>
    </p:spTree>
    <p:extLst>
      <p:ext uri="{BB962C8B-B14F-4D97-AF65-F5344CB8AC3E}">
        <p14:creationId xmlns:p14="http://schemas.microsoft.com/office/powerpoint/2010/main" val="1609178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shows guardrails installed on window openings on a home under construction. " title="Image 3.16">
            <a:extLst>
              <a:ext uri="{FF2B5EF4-FFF2-40B4-BE49-F238E27FC236}">
                <a16:creationId xmlns:a16="http://schemas.microsoft.com/office/drawing/2014/main" id="{B5AA4E0C-2C4B-4433-93C2-E17E08BF363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90800" y="2237014"/>
            <a:ext cx="6161314" cy="462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9661678" cy="4195481"/>
          </a:xfrm>
        </p:spPr>
        <p:txBody>
          <a:bodyPr/>
          <a:lstStyle/>
          <a:p>
            <a:pPr eaLnBrk="1" hangingPunct="1"/>
            <a:r>
              <a:rPr lang="en-US" altLang="en-US" dirty="0">
                <a:latin typeface="Arial" panose="020B0604020202020204" pitchFamily="34" charset="0"/>
                <a:cs typeface="Arial" panose="020B0604020202020204" pitchFamily="34" charset="0"/>
              </a:rPr>
              <a:t>Window Openings</a:t>
            </a:r>
          </a:p>
          <a:p>
            <a:pPr lvl="1" eaLnBrk="1" hangingPunct="1"/>
            <a:r>
              <a:rPr lang="en-US" altLang="en-US" dirty="0">
                <a:latin typeface="Arial" panose="020B0604020202020204" pitchFamily="34" charset="0"/>
                <a:cs typeface="Arial" panose="020B0604020202020204" pitchFamily="34" charset="0"/>
              </a:rPr>
              <a:t>Window openings with a fall hazard and low sill height.</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52718"/>
            <a:ext cx="1222248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10</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900924"/>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84058"/>
            <a:ext cx="1219200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11</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Floor Openings</a:t>
            </a:r>
          </a:p>
          <a:p>
            <a:pPr lvl="1" eaLnBrk="1" hangingPunct="1"/>
            <a:r>
              <a:rPr lang="en-US" altLang="en-US" dirty="0">
                <a:latin typeface="Arial" panose="020B0604020202020204" pitchFamily="34" charset="0"/>
                <a:cs typeface="Arial" panose="020B0604020202020204" pitchFamily="34" charset="0"/>
              </a:rPr>
              <a:t>Guardrails can be used to protect unguarded floor openings.</a:t>
            </a:r>
          </a:p>
          <a:p>
            <a:pPr eaLnBrk="1" hangingPunct="1"/>
            <a:endParaRPr lang="en-US" altLang="en-US" dirty="0">
              <a:latin typeface="Arial" panose="020B0604020202020204" pitchFamily="34" charset="0"/>
              <a:cs typeface="Arial" panose="020B0604020202020204" pitchFamily="34" charset="0"/>
            </a:endParaRPr>
          </a:p>
        </p:txBody>
      </p:sp>
      <p:pic>
        <p:nvPicPr>
          <p:cNvPr id="5" name="Content Placeholder 6" descr="Image shows an unguarded floor hole opening. " title="Image 3.17">
            <a:extLst>
              <a:ext uri="{FF2B5EF4-FFF2-40B4-BE49-F238E27FC236}">
                <a16:creationId xmlns:a16="http://schemas.microsoft.com/office/drawing/2014/main" id="{0F0E0CF9-4564-437D-870E-98272AAAB668}"/>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a:xfrm>
            <a:off x="1657947" y="2378423"/>
            <a:ext cx="3977175" cy="4266424"/>
          </a:xfrm>
          <a:prstGeom prst="rect">
            <a:avLst/>
          </a:prstGeom>
        </p:spPr>
      </p:pic>
      <p:pic>
        <p:nvPicPr>
          <p:cNvPr id="7" name="Picture 2" descr="Image shows an unguarded floor hole opening. " title="Image 3.18">
            <a:extLst>
              <a:ext uri="{FF2B5EF4-FFF2-40B4-BE49-F238E27FC236}">
                <a16:creationId xmlns:a16="http://schemas.microsoft.com/office/drawing/2014/main" id="{58F001F5-0972-4CB3-9917-7836710BF6A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001348" y="2383971"/>
            <a:ext cx="4049486" cy="430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2590555C-14F6-4E42-95F2-E00520ACCA3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22887" y="3646386"/>
            <a:ext cx="1780761" cy="1780761"/>
          </a:xfrm>
          <a:prstGeom prst="rect">
            <a:avLst/>
          </a:prstGeom>
        </p:spPr>
      </p:pic>
      <p:pic>
        <p:nvPicPr>
          <p:cNvPr id="9" name="Graphic 5" descr="No sign">
            <a:extLst>
              <a:ext uri="{FF2B5EF4-FFF2-40B4-BE49-F238E27FC236}">
                <a16:creationId xmlns:a16="http://schemas.microsoft.com/office/drawing/2014/main" id="{2590555C-14F6-4E42-95F2-E00520ACCA3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789899" y="3892916"/>
            <a:ext cx="1780761" cy="1780761"/>
          </a:xfrm>
          <a:prstGeom prst="rect">
            <a:avLst/>
          </a:prstGeom>
        </p:spPr>
      </p:pic>
    </p:spTree>
    <p:extLst>
      <p:ext uri="{BB962C8B-B14F-4D97-AF65-F5344CB8AC3E}">
        <p14:creationId xmlns:p14="http://schemas.microsoft.com/office/powerpoint/2010/main" val="39287362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66123"/>
            <a:ext cx="1228343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12</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Stair Openings</a:t>
            </a:r>
          </a:p>
          <a:p>
            <a:pPr lvl="1" eaLnBrk="1" hangingPunct="1"/>
            <a:r>
              <a:rPr lang="en-US" altLang="en-US" dirty="0">
                <a:latin typeface="Arial" panose="020B0604020202020204" pitchFamily="34" charset="0"/>
                <a:cs typeface="Arial" panose="020B0604020202020204" pitchFamily="34" charset="0"/>
              </a:rPr>
              <a:t>Guardrails can be used to protect unguarded stair openings.</a:t>
            </a:r>
          </a:p>
          <a:p>
            <a:pPr eaLnBrk="1" hangingPunct="1"/>
            <a:endParaRPr lang="en-US" altLang="en-US" dirty="0">
              <a:latin typeface="Arial" panose="020B0604020202020204" pitchFamily="34" charset="0"/>
              <a:cs typeface="Arial" panose="020B0604020202020204" pitchFamily="34" charset="0"/>
            </a:endParaRPr>
          </a:p>
        </p:txBody>
      </p:sp>
      <p:pic>
        <p:nvPicPr>
          <p:cNvPr id="6" name="Picture 4" descr="Image shows an unguarded floor hole opening. " title="Image 3.19">
            <a:extLst>
              <a:ext uri="{FF2B5EF4-FFF2-40B4-BE49-F238E27FC236}">
                <a16:creationId xmlns:a16="http://schemas.microsoft.com/office/drawing/2014/main" id="{E1BD7F04-46AA-4AEC-A71E-D80A0CAEB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819400" y="2218009"/>
            <a:ext cx="6424603" cy="4639991"/>
          </a:xfrm>
          <a:prstGeom prst="rect">
            <a:avLst/>
          </a:prstGeom>
          <a:noFill/>
        </p:spPr>
      </p:pic>
      <p:pic>
        <p:nvPicPr>
          <p:cNvPr id="5" name="Graphic 4" descr="No sign">
            <a:extLst>
              <a:ext uri="{FF2B5EF4-FFF2-40B4-BE49-F238E27FC236}">
                <a16:creationId xmlns:a16="http://schemas.microsoft.com/office/drawing/2014/main" id="{D046D67F-D098-4D74-9734-151A21CD9414}"/>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12625" y="3872753"/>
            <a:ext cx="2633891" cy="2633891"/>
          </a:xfrm>
          <a:prstGeom prst="rect">
            <a:avLst/>
          </a:prstGeom>
        </p:spPr>
      </p:pic>
    </p:spTree>
    <p:extLst>
      <p:ext uri="{BB962C8B-B14F-4D97-AF65-F5344CB8AC3E}">
        <p14:creationId xmlns:p14="http://schemas.microsoft.com/office/powerpoint/2010/main" val="1757844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52718"/>
            <a:ext cx="1228343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13</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Stair Openings</a:t>
            </a:r>
          </a:p>
          <a:p>
            <a:pPr lvl="1" eaLnBrk="1" hangingPunct="1"/>
            <a:r>
              <a:rPr lang="en-US" altLang="en-US" dirty="0">
                <a:latin typeface="Arial" panose="020B0604020202020204" pitchFamily="34" charset="0"/>
                <a:cs typeface="Arial" panose="020B0604020202020204" pitchFamily="34" charset="0"/>
              </a:rPr>
              <a:t>Guardrails can be used to protect unguarded stair openings.</a:t>
            </a:r>
          </a:p>
          <a:p>
            <a:pPr eaLnBrk="1" hangingPunct="1"/>
            <a:endParaRPr lang="en-US" altLang="en-US" dirty="0">
              <a:latin typeface="Arial" panose="020B0604020202020204" pitchFamily="34" charset="0"/>
              <a:cs typeface="Arial" panose="020B0604020202020204" pitchFamily="34" charset="0"/>
            </a:endParaRPr>
          </a:p>
        </p:txBody>
      </p:sp>
      <p:pic>
        <p:nvPicPr>
          <p:cNvPr id="5" name="Picture 4" descr="Image shows an unguarded floor hole opening. " title="Image 3.20">
            <a:extLst>
              <a:ext uri="{FF2B5EF4-FFF2-40B4-BE49-F238E27FC236}">
                <a16:creationId xmlns:a16="http://schemas.microsoft.com/office/drawing/2014/main" id="{EEA9791B-052D-4F76-B656-CEB1668AEC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2686" y="2188028"/>
            <a:ext cx="6226629" cy="466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C657F7AC-AAB6-49C0-8F77-A09F249A3924}"/>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54942" y="3161191"/>
            <a:ext cx="2522053" cy="2522053"/>
          </a:xfrm>
          <a:prstGeom prst="rect">
            <a:avLst/>
          </a:prstGeom>
        </p:spPr>
      </p:pic>
    </p:spTree>
    <p:extLst>
      <p:ext uri="{BB962C8B-B14F-4D97-AF65-F5344CB8AC3E}">
        <p14:creationId xmlns:p14="http://schemas.microsoft.com/office/powerpoint/2010/main" val="1148239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8849" y="1659315"/>
            <a:ext cx="8382000" cy="4533055"/>
          </a:xfrm>
        </p:spPr>
        <p:txBody>
          <a:bodyPr/>
          <a:lstStyle/>
          <a:p>
            <a:r>
              <a:rPr lang="en-US" dirty="0">
                <a:latin typeface="Arial" panose="020B0604020202020204" pitchFamily="34" charset="0"/>
                <a:cs typeface="Arial" panose="020B0604020202020204" pitchFamily="34" charset="0"/>
              </a:rPr>
              <a:t>In 2016, OSHA increased fines by </a:t>
            </a:r>
            <a:r>
              <a:rPr lang="en-US" dirty="0">
                <a:solidFill>
                  <a:srgbClr val="FF0000"/>
                </a:solidFill>
                <a:latin typeface="Arial" panose="020B0604020202020204" pitchFamily="34" charset="0"/>
                <a:cs typeface="Arial" panose="020B0604020202020204" pitchFamily="34" charset="0"/>
              </a:rPr>
              <a:t>78%.</a:t>
            </a:r>
            <a:endParaRPr lang="en-US" sz="2400" b="1" dirty="0">
              <a:solidFill>
                <a:srgbClr val="FF0000"/>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OSHA last raised fines in 1990. </a:t>
            </a:r>
          </a:p>
          <a:p>
            <a:endParaRPr lang="en-US" dirty="0"/>
          </a:p>
        </p:txBody>
      </p:sp>
      <p:sp>
        <p:nvSpPr>
          <p:cNvPr id="4" name="Arrow: Down 3" descr="Arrow pointing up." title="Arrow Up"/>
          <p:cNvSpPr/>
          <p:nvPr/>
        </p:nvSpPr>
        <p:spPr>
          <a:xfrm rot="10800000">
            <a:off x="9797562" y="481837"/>
            <a:ext cx="846573" cy="101663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91886" y="572345"/>
            <a:ext cx="9828963" cy="1066800"/>
          </a:xfrm>
        </p:spPr>
        <p:txBody>
          <a:bodyPr>
            <a:normAutofit/>
          </a:bodyPr>
          <a:lstStyle/>
          <a:p>
            <a:r>
              <a:rPr lang="en-US" dirty="0">
                <a:latin typeface="Arial" panose="020B0604020202020204" pitchFamily="34" charset="0"/>
                <a:cs typeface="Arial" panose="020B0604020202020204" pitchFamily="34" charset="0"/>
              </a:rPr>
              <a:t>Did you hear about OSHA Fines Going </a:t>
            </a:r>
          </a:p>
        </p:txBody>
      </p:sp>
      <p:pic>
        <p:nvPicPr>
          <p:cNvPr id="7" name="Picture 6">
            <a:extLst>
              <a:ext uri="{FF2B5EF4-FFF2-40B4-BE49-F238E27FC236}">
                <a16:creationId xmlns:a16="http://schemas.microsoft.com/office/drawing/2014/main" id="{D73C2556-BFD2-4A56-95EF-84B5BC958D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693" y="2729155"/>
            <a:ext cx="9828963" cy="3929042"/>
          </a:xfrm>
          <a:prstGeom prst="rect">
            <a:avLst/>
          </a:prstGeom>
        </p:spPr>
      </p:pic>
    </p:spTree>
    <p:extLst>
      <p:ext uri="{BB962C8B-B14F-4D97-AF65-F5344CB8AC3E}">
        <p14:creationId xmlns:p14="http://schemas.microsoft.com/office/powerpoint/2010/main" val="136774780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1" y="452718"/>
            <a:ext cx="1219199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14</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Rear Door Openings</a:t>
            </a:r>
          </a:p>
          <a:p>
            <a:pPr lvl="1" eaLnBrk="1" hangingPunct="1"/>
            <a:r>
              <a:rPr lang="en-US" altLang="en-US" dirty="0">
                <a:latin typeface="Arial" panose="020B0604020202020204" pitchFamily="34" charset="0"/>
                <a:cs typeface="Arial" panose="020B0604020202020204" pitchFamily="34" charset="0"/>
              </a:rPr>
              <a:t>Guardrails can be used to protect unguarded doorways.</a:t>
            </a:r>
          </a:p>
          <a:p>
            <a:pPr eaLnBrk="1" hangingPunct="1"/>
            <a:endParaRPr lang="en-US" altLang="en-US" dirty="0">
              <a:latin typeface="Arial" panose="020B0604020202020204" pitchFamily="34" charset="0"/>
              <a:cs typeface="Arial" panose="020B0604020202020204" pitchFamily="34" charset="0"/>
            </a:endParaRPr>
          </a:p>
        </p:txBody>
      </p:sp>
      <p:pic>
        <p:nvPicPr>
          <p:cNvPr id="6" name="Picture 4" descr="Image shows a fall hazard due to a rear door being opened with no stairs beneath. " title="Image 3.21">
            <a:extLst>
              <a:ext uri="{FF2B5EF4-FFF2-40B4-BE49-F238E27FC236}">
                <a16:creationId xmlns:a16="http://schemas.microsoft.com/office/drawing/2014/main" id="{3E9A33B4-270C-470F-B0C2-F5045B4D33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393372" y="2290521"/>
            <a:ext cx="4190163" cy="4469507"/>
          </a:xfrm>
          <a:prstGeom prst="rect">
            <a:avLst/>
          </a:prstGeom>
          <a:noFill/>
        </p:spPr>
      </p:pic>
      <p:pic>
        <p:nvPicPr>
          <p:cNvPr id="7" name="Picture 7" descr="Image shows a fall hazard due to a rear door being opened with no stairs beneath. " title="Image 3.22">
            <a:extLst>
              <a:ext uri="{FF2B5EF4-FFF2-40B4-BE49-F238E27FC236}">
                <a16:creationId xmlns:a16="http://schemas.microsoft.com/office/drawing/2014/main" id="{E8771A01-150E-43E0-BA90-16AABC0DA1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041572" y="2220685"/>
            <a:ext cx="4120327" cy="4539343"/>
          </a:xfrm>
          <a:prstGeom prst="rect">
            <a:avLst/>
          </a:prstGeom>
          <a:noFill/>
        </p:spPr>
      </p:pic>
      <p:pic>
        <p:nvPicPr>
          <p:cNvPr id="8" name="Graphic 7" descr="No sign">
            <a:extLst>
              <a:ext uri="{FF2B5EF4-FFF2-40B4-BE49-F238E27FC236}">
                <a16:creationId xmlns:a16="http://schemas.microsoft.com/office/drawing/2014/main" id="{2E934504-C7CC-4704-9B6F-14A87B4F2B1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42768" y="3257094"/>
            <a:ext cx="2091370" cy="2091370"/>
          </a:xfrm>
          <a:prstGeom prst="rect">
            <a:avLst/>
          </a:prstGeom>
        </p:spPr>
      </p:pic>
      <p:pic>
        <p:nvPicPr>
          <p:cNvPr id="9" name="Graphic 8" descr="No sign">
            <a:extLst>
              <a:ext uri="{FF2B5EF4-FFF2-40B4-BE49-F238E27FC236}">
                <a16:creationId xmlns:a16="http://schemas.microsoft.com/office/drawing/2014/main" id="{967B0F92-3B27-424A-8CFD-84EE1B9AFBD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56050" y="3962876"/>
            <a:ext cx="2091370" cy="2091370"/>
          </a:xfrm>
          <a:prstGeom prst="rect">
            <a:avLst/>
          </a:prstGeom>
        </p:spPr>
      </p:pic>
    </p:spTree>
    <p:extLst>
      <p:ext uri="{BB962C8B-B14F-4D97-AF65-F5344CB8AC3E}">
        <p14:creationId xmlns:p14="http://schemas.microsoft.com/office/powerpoint/2010/main" val="17310990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7" descr="Image shows a rear door opening with guardrails attached. " title="Image 3.24">
            <a:extLst>
              <a:ext uri="{FF2B5EF4-FFF2-40B4-BE49-F238E27FC236}">
                <a16:creationId xmlns:a16="http://schemas.microsoft.com/office/drawing/2014/main" id="{15008A45-BBD8-4F5C-909C-56EF352799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192465" y="2373086"/>
            <a:ext cx="3952351" cy="4354285"/>
          </a:xfrm>
          <a:prstGeom prst="rect">
            <a:avLst/>
          </a:prstGeom>
          <a:noFill/>
        </p:spPr>
      </p:pic>
      <p:pic>
        <p:nvPicPr>
          <p:cNvPr id="8" name="Picture 4" descr="Image shows a rear door opening with guardrails attached. " title="Image 3.23">
            <a:extLst>
              <a:ext uri="{FF2B5EF4-FFF2-40B4-BE49-F238E27FC236}">
                <a16:creationId xmlns:a16="http://schemas.microsoft.com/office/drawing/2014/main" id="{0368D6AD-4E1B-4F31-8031-BD617A71BC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539073" y="2373086"/>
            <a:ext cx="4019340" cy="4354285"/>
          </a:xfrm>
          <a:prstGeom prst="rect">
            <a:avLst/>
          </a:prstGeom>
          <a:noFill/>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Rear Door Openings</a:t>
            </a:r>
          </a:p>
          <a:p>
            <a:pPr lvl="1" eaLnBrk="1" hangingPunct="1"/>
            <a:r>
              <a:rPr lang="en-US" altLang="en-US" dirty="0">
                <a:latin typeface="Arial" panose="020B0604020202020204" pitchFamily="34" charset="0"/>
                <a:cs typeface="Arial" panose="020B0604020202020204" pitchFamily="34" charset="0"/>
              </a:rPr>
              <a:t>Guardrails can be used to protect unguarded doorways.</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30480" y="452718"/>
            <a:ext cx="1229868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15</a:t>
            </a:r>
          </a:p>
        </p:txBody>
      </p:sp>
    </p:spTree>
    <p:extLst>
      <p:ext uri="{BB962C8B-B14F-4D97-AF65-F5344CB8AC3E}">
        <p14:creationId xmlns:p14="http://schemas.microsoft.com/office/powerpoint/2010/main" val="3528120448"/>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mage shows worker on stilts protected by a guardrail. " title="Image 3.25">
            <a:extLst>
              <a:ext uri="{FF2B5EF4-FFF2-40B4-BE49-F238E27FC236}">
                <a16:creationId xmlns:a16="http://schemas.microsoft.com/office/drawing/2014/main" id="{A87F3C39-B89D-4F13-AEC9-57D2E04E7E0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38500" y="2571750"/>
            <a:ext cx="5715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Protect Elevated Workers</a:t>
            </a:r>
          </a:p>
          <a:p>
            <a:pPr lvl="1" eaLnBrk="1" hangingPunct="1"/>
            <a:r>
              <a:rPr lang="en-US" altLang="en-US" dirty="0">
                <a:latin typeface="Arial" panose="020B0604020202020204" pitchFamily="34" charset="0"/>
                <a:cs typeface="Arial" panose="020B0604020202020204" pitchFamily="34" charset="0"/>
              </a:rPr>
              <a:t>When workers are using stilts, increase the height of the top edge of the top rail to the amount equal to height of stilts.</a:t>
            </a:r>
          </a:p>
          <a:p>
            <a:pPr eaLnBrk="1" hangingPunct="1"/>
            <a:endParaRPr lang="en-US" altLang="en-US" dirty="0">
              <a:latin typeface="Arial" panose="020B0604020202020204" pitchFamily="34" charset="0"/>
              <a:cs typeface="Arial" panose="020B0604020202020204" pitchFamily="34" charset="0"/>
            </a:endParaRPr>
          </a:p>
        </p:txBody>
      </p:sp>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15240" y="452718"/>
            <a:ext cx="12085319"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16</a:t>
            </a:r>
          </a:p>
        </p:txBody>
      </p:sp>
    </p:spTree>
    <p:extLst>
      <p:ext uri="{BB962C8B-B14F-4D97-AF65-F5344CB8AC3E}">
        <p14:creationId xmlns:p14="http://schemas.microsoft.com/office/powerpoint/2010/main" val="966063327"/>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5080" y="462878"/>
            <a:ext cx="12192001"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17</a:t>
            </a: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664611"/>
            <a:ext cx="10445450" cy="4195481"/>
          </a:xfrm>
        </p:spPr>
        <p:txBody>
          <a:bodyPr/>
          <a:lstStyle/>
          <a:p>
            <a:r>
              <a:rPr lang="en-US" altLang="en-US" dirty="0">
                <a:latin typeface="Arial" panose="020B0604020202020204" pitchFamily="34" charset="0"/>
                <a:cs typeface="Arial" panose="020B0604020202020204" pitchFamily="34" charset="0"/>
              </a:rPr>
              <a:t>Completed decks</a:t>
            </a:r>
          </a:p>
          <a:p>
            <a:r>
              <a:rPr lang="en-US" altLang="en-US" dirty="0">
                <a:latin typeface="Arial" panose="020B0604020202020204" pitchFamily="34" charset="0"/>
                <a:cs typeface="Arial" panose="020B0604020202020204" pitchFamily="34" charset="0"/>
              </a:rPr>
              <a:t>Lofts </a:t>
            </a:r>
          </a:p>
          <a:p>
            <a:r>
              <a:rPr lang="en-US" altLang="en-US" dirty="0">
                <a:latin typeface="Arial" panose="020B0604020202020204" pitchFamily="34" charset="0"/>
                <a:cs typeface="Arial" panose="020B0604020202020204" pitchFamily="34" charset="0"/>
              </a:rPr>
              <a:t>Stair landings</a:t>
            </a:r>
          </a:p>
          <a:p>
            <a:r>
              <a:rPr lang="en-US" altLang="en-US" dirty="0">
                <a:latin typeface="Arial" panose="020B0604020202020204" pitchFamily="34" charset="0"/>
                <a:cs typeface="Arial" panose="020B0604020202020204" pitchFamily="34" charset="0"/>
              </a:rPr>
              <a:t>Ramps or runways</a:t>
            </a:r>
          </a:p>
          <a:p>
            <a:r>
              <a:rPr lang="en-US" altLang="en-US" dirty="0">
                <a:latin typeface="Arial" panose="020B0604020202020204" pitchFamily="34" charset="0"/>
                <a:cs typeface="Arial" panose="020B0604020202020204" pitchFamily="34" charset="0"/>
              </a:rPr>
              <a:t>Open-sided balconies and platforms	</a:t>
            </a:r>
          </a:p>
          <a:p>
            <a:pPr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1790081"/>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50315" y="452718"/>
            <a:ext cx="12466320"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18</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Open-Sided Balcony and Platforms</a:t>
            </a:r>
          </a:p>
          <a:p>
            <a:pPr eaLnBrk="1" hangingPunct="1"/>
            <a:endParaRPr lang="en-US" altLang="en-US" dirty="0">
              <a:latin typeface="Arial" panose="020B0604020202020204" pitchFamily="34" charset="0"/>
              <a:cs typeface="Arial" panose="020B0604020202020204" pitchFamily="34" charset="0"/>
            </a:endParaRPr>
          </a:p>
        </p:txBody>
      </p:sp>
      <p:pic>
        <p:nvPicPr>
          <p:cNvPr id="5" name="Picture 4" descr="Image shows a home under construction with wall openings. " title="Image 3.26">
            <a:extLst>
              <a:ext uri="{FF2B5EF4-FFF2-40B4-BE49-F238E27FC236}">
                <a16:creationId xmlns:a16="http://schemas.microsoft.com/office/drawing/2014/main" id="{A4F90E50-3331-4492-B16C-6D0D6BEE1BA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73086" y="1730828"/>
            <a:ext cx="6836228" cy="512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5" descr="Line showing that wall openings greater than 18” need to be protected with a guardrail." title="Line">
            <a:extLst>
              <a:ext uri="{FF2B5EF4-FFF2-40B4-BE49-F238E27FC236}">
                <a16:creationId xmlns:a16="http://schemas.microsoft.com/office/drawing/2014/main" id="{77619135-958A-4994-A639-3D2A3A477FAA}"/>
              </a:ext>
            </a:extLst>
          </p:cNvPr>
          <p:cNvSpPr>
            <a:spLocks noChangeShapeType="1"/>
          </p:cNvSpPr>
          <p:nvPr/>
        </p:nvSpPr>
        <p:spPr bwMode="auto">
          <a:xfrm>
            <a:off x="4147457" y="4778828"/>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a:spAutoFit/>
          </a:bodyPr>
          <a:lstStyle/>
          <a:p>
            <a:endParaRPr lang="en-US"/>
          </a:p>
        </p:txBody>
      </p:sp>
      <p:sp>
        <p:nvSpPr>
          <p:cNvPr id="8" name="Line 5" descr="Line showing that wall openings greater than 18” need to be protected with a guardrail." title="Line">
            <a:extLst>
              <a:ext uri="{FF2B5EF4-FFF2-40B4-BE49-F238E27FC236}">
                <a16:creationId xmlns:a16="http://schemas.microsoft.com/office/drawing/2014/main" id="{10005162-0864-4569-BB4C-A0F8E07F1322}"/>
              </a:ext>
            </a:extLst>
          </p:cNvPr>
          <p:cNvSpPr>
            <a:spLocks noChangeShapeType="1"/>
          </p:cNvSpPr>
          <p:nvPr/>
        </p:nvSpPr>
        <p:spPr bwMode="auto">
          <a:xfrm>
            <a:off x="4147457" y="5029199"/>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a:spAutoFit/>
          </a:bodyPr>
          <a:lstStyle/>
          <a:p>
            <a:endParaRPr lang="en-US"/>
          </a:p>
        </p:txBody>
      </p:sp>
      <p:sp>
        <p:nvSpPr>
          <p:cNvPr id="9" name="Line 5" descr="Line showing that wall openings greater than 18” need to be protected with a guardrail." title="Line">
            <a:extLst>
              <a:ext uri="{FF2B5EF4-FFF2-40B4-BE49-F238E27FC236}">
                <a16:creationId xmlns:a16="http://schemas.microsoft.com/office/drawing/2014/main" id="{AB3CC34C-B641-4E05-8694-0A01AD994E8A}"/>
              </a:ext>
            </a:extLst>
          </p:cNvPr>
          <p:cNvSpPr>
            <a:spLocks noChangeShapeType="1"/>
          </p:cNvSpPr>
          <p:nvPr/>
        </p:nvSpPr>
        <p:spPr bwMode="auto">
          <a:xfrm>
            <a:off x="5464628" y="4796944"/>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a:spAutoFit/>
          </a:bodyPr>
          <a:lstStyle/>
          <a:p>
            <a:endParaRPr lang="en-US"/>
          </a:p>
        </p:txBody>
      </p:sp>
      <p:sp>
        <p:nvSpPr>
          <p:cNvPr id="10" name="Line 5" descr="Line showing that wall openings greater than 18” need to be protected with a guardrail." title="Line">
            <a:extLst>
              <a:ext uri="{FF2B5EF4-FFF2-40B4-BE49-F238E27FC236}">
                <a16:creationId xmlns:a16="http://schemas.microsoft.com/office/drawing/2014/main" id="{2F385AFF-E965-4339-B6A1-66DC8ACA2E3A}"/>
              </a:ext>
            </a:extLst>
          </p:cNvPr>
          <p:cNvSpPr>
            <a:spLocks noChangeShapeType="1"/>
          </p:cNvSpPr>
          <p:nvPr/>
        </p:nvSpPr>
        <p:spPr bwMode="auto">
          <a:xfrm>
            <a:off x="5464628" y="5061819"/>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a:spAutoFit/>
          </a:bodyPr>
          <a:lstStyle/>
          <a:p>
            <a:endParaRPr lang="en-US"/>
          </a:p>
        </p:txBody>
      </p:sp>
    </p:spTree>
    <p:extLst>
      <p:ext uri="{BB962C8B-B14F-4D97-AF65-F5344CB8AC3E}">
        <p14:creationId xmlns:p14="http://schemas.microsoft.com/office/powerpoint/2010/main" val="23475564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0" y="452718"/>
            <a:ext cx="12272184" cy="1400530"/>
          </a:xfrm>
        </p:spPr>
        <p:txBody>
          <a:bodyPr/>
          <a:lstStyle/>
          <a:p>
            <a:pPr eaLnBrk="1" hangingPunct="1">
              <a:defRPr/>
            </a:pPr>
            <a:r>
              <a:rPr lang="en-US" sz="4000" dirty="0">
                <a:latin typeface="Arial" panose="020B0604020202020204" pitchFamily="34" charset="0"/>
                <a:cs typeface="Arial" panose="020B0604020202020204" pitchFamily="34" charset="0"/>
              </a:rPr>
              <a:t>Guardrail Uses in Residential Construction, </a:t>
            </a:r>
            <a:r>
              <a:rPr lang="en-US" sz="2800" dirty="0">
                <a:latin typeface="Arial" panose="020B0604020202020204" pitchFamily="34" charset="0"/>
                <a:cs typeface="Arial" panose="020B0604020202020204" pitchFamily="34" charset="0"/>
              </a:rPr>
              <a:t>continued 19</a:t>
            </a: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a:lstStyle/>
          <a:p>
            <a:pPr eaLnBrk="1" hangingPunct="1"/>
            <a:r>
              <a:rPr lang="en-US" altLang="en-US" dirty="0">
                <a:latin typeface="Arial" panose="020B0604020202020204" pitchFamily="34" charset="0"/>
                <a:cs typeface="Arial" panose="020B0604020202020204" pitchFamily="34" charset="0"/>
              </a:rPr>
              <a:t>Open-Sided Balcony and Platforms</a:t>
            </a:r>
          </a:p>
          <a:p>
            <a:pPr eaLnBrk="1" hangingPunct="1"/>
            <a:endParaRPr lang="en-US" altLang="en-US" dirty="0">
              <a:latin typeface="Arial" panose="020B0604020202020204" pitchFamily="34" charset="0"/>
              <a:cs typeface="Arial" panose="020B0604020202020204" pitchFamily="34" charset="0"/>
            </a:endParaRPr>
          </a:p>
        </p:txBody>
      </p:sp>
      <p:pic>
        <p:nvPicPr>
          <p:cNvPr id="11" name="Picture 4" descr="Image shows a balcony without guardrails. " title="Image 3.27">
            <a:extLst>
              <a:ext uri="{FF2B5EF4-FFF2-40B4-BE49-F238E27FC236}">
                <a16:creationId xmlns:a16="http://schemas.microsoft.com/office/drawing/2014/main" id="{1C744925-55DF-44B5-8208-F5D8ADE3FDE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612571" y="1787978"/>
            <a:ext cx="6760029" cy="507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5" descr="Arrow pointing down indicating a fall hazard greater than 6 feet that needs to be protected with a guardrail.">
            <a:extLst>
              <a:ext uri="{FF2B5EF4-FFF2-40B4-BE49-F238E27FC236}">
                <a16:creationId xmlns:a16="http://schemas.microsoft.com/office/drawing/2014/main" id="{FFB65947-158F-4FDA-8A4D-E35BD288AA33}"/>
              </a:ext>
            </a:extLst>
          </p:cNvPr>
          <p:cNvSpPr>
            <a:spLocks noChangeShapeType="1"/>
          </p:cNvSpPr>
          <p:nvPr/>
        </p:nvSpPr>
        <p:spPr bwMode="auto">
          <a:xfrm flipH="1">
            <a:off x="4702627" y="3603171"/>
            <a:ext cx="43543" cy="2841171"/>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Text Box 6">
            <a:extLst>
              <a:ext uri="{FF2B5EF4-FFF2-40B4-BE49-F238E27FC236}">
                <a16:creationId xmlns:a16="http://schemas.microsoft.com/office/drawing/2014/main" id="{E0B2561A-8DCA-49BD-862F-EC53F771750E}"/>
              </a:ext>
            </a:extLst>
          </p:cNvPr>
          <p:cNvSpPr txBox="1">
            <a:spLocks noChangeArrowheads="1"/>
          </p:cNvSpPr>
          <p:nvPr/>
        </p:nvSpPr>
        <p:spPr bwMode="auto">
          <a:xfrm>
            <a:off x="5160809" y="4891264"/>
            <a:ext cx="2326342"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spcBef>
                <a:spcPct val="0"/>
              </a:spcBef>
              <a:buFontTx/>
              <a:buNone/>
            </a:pPr>
            <a:r>
              <a:rPr lang="en-US" altLang="en-US" sz="1800" b="1" dirty="0">
                <a:solidFill>
                  <a:schemeClr val="bg1"/>
                </a:solidFill>
              </a:rPr>
              <a:t>Greater Than 6’ Fall</a:t>
            </a:r>
          </a:p>
        </p:txBody>
      </p:sp>
      <p:sp>
        <p:nvSpPr>
          <p:cNvPr id="14" name="Line 9" descr="Line showing that wall openings greater than 18” need to be protected with a guardrail.">
            <a:extLst>
              <a:ext uri="{FF2B5EF4-FFF2-40B4-BE49-F238E27FC236}">
                <a16:creationId xmlns:a16="http://schemas.microsoft.com/office/drawing/2014/main" id="{2326E717-D959-4F4A-9EDB-E46536DAD056}"/>
              </a:ext>
            </a:extLst>
          </p:cNvPr>
          <p:cNvSpPr>
            <a:spLocks noChangeShapeType="1"/>
          </p:cNvSpPr>
          <p:nvPr/>
        </p:nvSpPr>
        <p:spPr bwMode="auto">
          <a:xfrm flipV="1">
            <a:off x="4750993" y="1925977"/>
            <a:ext cx="3145973" cy="840878"/>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5" name="Line 9" descr="Line showing that wall openings greater than 18” need to be protected with a guardrail.">
            <a:extLst>
              <a:ext uri="{FF2B5EF4-FFF2-40B4-BE49-F238E27FC236}">
                <a16:creationId xmlns:a16="http://schemas.microsoft.com/office/drawing/2014/main" id="{2237DC59-A9F4-47B7-94D9-5A2A36616EA1}"/>
              </a:ext>
            </a:extLst>
          </p:cNvPr>
          <p:cNvSpPr>
            <a:spLocks noChangeShapeType="1"/>
          </p:cNvSpPr>
          <p:nvPr/>
        </p:nvSpPr>
        <p:spPr bwMode="auto">
          <a:xfrm flipV="1">
            <a:off x="4750993" y="2507293"/>
            <a:ext cx="3145973" cy="840878"/>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 name="Line 9" descr="Line showing that wall openings greater than 18” need to be protected with a guardrail.">
            <a:extLst>
              <a:ext uri="{FF2B5EF4-FFF2-40B4-BE49-F238E27FC236}">
                <a16:creationId xmlns:a16="http://schemas.microsoft.com/office/drawing/2014/main" id="{212336AB-E0AC-4841-AAD4-356D39698E0C}"/>
              </a:ext>
            </a:extLst>
          </p:cNvPr>
          <p:cNvSpPr>
            <a:spLocks noChangeShapeType="1"/>
          </p:cNvSpPr>
          <p:nvPr/>
        </p:nvSpPr>
        <p:spPr bwMode="auto">
          <a:xfrm flipV="1">
            <a:off x="4749757" y="2766854"/>
            <a:ext cx="889044" cy="72595"/>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8" name="Line 9" descr="Line showing that wall openings greater than 18” need to be protected with a guardrail.">
            <a:extLst>
              <a:ext uri="{FF2B5EF4-FFF2-40B4-BE49-F238E27FC236}">
                <a16:creationId xmlns:a16="http://schemas.microsoft.com/office/drawing/2014/main" id="{C1D81F5C-4EBA-4DA0-913B-BACB75BBD55C}"/>
              </a:ext>
            </a:extLst>
          </p:cNvPr>
          <p:cNvSpPr>
            <a:spLocks noChangeShapeType="1"/>
          </p:cNvSpPr>
          <p:nvPr/>
        </p:nvSpPr>
        <p:spPr bwMode="auto">
          <a:xfrm flipV="1">
            <a:off x="4749757" y="3071458"/>
            <a:ext cx="889044" cy="72595"/>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36743040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4" name="Picture 6" descr="Image shows a safety net installed on the second floor of a home under construction. " title="Image 3.28">
            <a:extLst>
              <a:ext uri="{FF2B5EF4-FFF2-40B4-BE49-F238E27FC236}">
                <a16:creationId xmlns:a16="http://schemas.microsoft.com/office/drawing/2014/main" id="{3A4BA98C-DD69-49B0-8E38-BCF28E7F536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71057" y="3352346"/>
            <a:ext cx="7639374" cy="3309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Content Placeholder 2">
            <a:extLst>
              <a:ext uri="{FF2B5EF4-FFF2-40B4-BE49-F238E27FC236}">
                <a16:creationId xmlns:a16="http://schemas.microsoft.com/office/drawing/2014/main" id="{A2C712D9-58A2-40F7-97BF-1E331E5C6FB7}"/>
              </a:ext>
            </a:extLst>
          </p:cNvPr>
          <p:cNvSpPr>
            <a:spLocks noGrp="1"/>
          </p:cNvSpPr>
          <p:nvPr>
            <p:ph idx="1"/>
          </p:nvPr>
        </p:nvSpPr>
        <p:spPr>
          <a:xfrm>
            <a:off x="911409" y="1469571"/>
            <a:ext cx="8874125" cy="4953000"/>
          </a:xfrm>
        </p:spPr>
        <p:txBody>
          <a:bodyPr/>
          <a:lstStyle/>
          <a:p>
            <a:pPr eaLnBrk="1" hangingPunct="1">
              <a:lnSpc>
                <a:spcPct val="90000"/>
              </a:lnSpc>
              <a:defRPr/>
            </a:pPr>
            <a:r>
              <a:rPr lang="en-US" altLang="en-US" dirty="0">
                <a:latin typeface="Arial" panose="020B0604020202020204" pitchFamily="34" charset="0"/>
                <a:cs typeface="Arial" panose="020B0604020202020204" pitchFamily="34" charset="0"/>
              </a:rPr>
              <a:t>System consisting of connectors and net installed below a working surface; designed to prevent a worker from contacting a lower level or structure in the event of a fall.</a:t>
            </a:r>
          </a:p>
          <a:p>
            <a:pPr marL="0" indent="0">
              <a:buNone/>
              <a:defRPr/>
            </a:pPr>
            <a:endParaRPr lang="en-US" altLang="en-US" sz="2400" dirty="0">
              <a:latin typeface="Arial" panose="020B0604020202020204" pitchFamily="34" charset="0"/>
              <a:cs typeface="Arial" panose="020B0604020202020204" pitchFamily="34" charset="0"/>
            </a:endParaRPr>
          </a:p>
        </p:txBody>
      </p:sp>
      <p:sp>
        <p:nvSpPr>
          <p:cNvPr id="37890" name="Title 1">
            <a:extLst>
              <a:ext uri="{FF2B5EF4-FFF2-40B4-BE49-F238E27FC236}">
                <a16:creationId xmlns:a16="http://schemas.microsoft.com/office/drawing/2014/main" id="{AB8696BC-A4E4-45A8-87B3-E580CB6E3798}"/>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Safety Nets</a:t>
            </a:r>
          </a:p>
        </p:txBody>
      </p:sp>
    </p:spTree>
    <p:extLst>
      <p:ext uri="{BB962C8B-B14F-4D97-AF65-F5344CB8AC3E}">
        <p14:creationId xmlns:p14="http://schemas.microsoft.com/office/powerpoint/2010/main" val="346806549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5573632B-48B8-4300-9CA7-F13C9936549C}"/>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Safety Nets,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38915" name="Content Placeholder 2">
            <a:extLst>
              <a:ext uri="{FF2B5EF4-FFF2-40B4-BE49-F238E27FC236}">
                <a16:creationId xmlns:a16="http://schemas.microsoft.com/office/drawing/2014/main" id="{51E9B47E-8DFF-45FB-AA31-8549F84885FF}"/>
              </a:ext>
            </a:extLst>
          </p:cNvPr>
          <p:cNvSpPr>
            <a:spLocks noGrp="1"/>
          </p:cNvSpPr>
          <p:nvPr>
            <p:ph idx="1"/>
          </p:nvPr>
        </p:nvSpPr>
        <p:spPr>
          <a:xfrm>
            <a:off x="1489076" y="1676400"/>
            <a:ext cx="8950325"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When used, safety must extend 8 feet beyond the edge of the work surface where employees are exposed and be installed as close under the work surface as practical but in no case more than 25 feet below. </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 Safety nets must be drop-tested at the jobsite after initial installation and before being used as a fall protection system, and at 6-month intervals if left in one place. </a:t>
            </a:r>
          </a:p>
        </p:txBody>
      </p:sp>
    </p:spTree>
    <p:extLst>
      <p:ext uri="{BB962C8B-B14F-4D97-AF65-F5344CB8AC3E}">
        <p14:creationId xmlns:p14="http://schemas.microsoft.com/office/powerpoint/2010/main" val="183894798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Picture 2" descr="Image shows a safety net installed on the second floor of a house under construction. " title="Image 3.29">
            <a:extLst>
              <a:ext uri="{FF2B5EF4-FFF2-40B4-BE49-F238E27FC236}">
                <a16:creationId xmlns:a16="http://schemas.microsoft.com/office/drawing/2014/main" id="{0CD984B5-C7C6-4BE5-9FC2-E5A5C18546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915" y="3668713"/>
            <a:ext cx="4953000" cy="2960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39" name="Content Placeholder 2">
            <a:extLst>
              <a:ext uri="{FF2B5EF4-FFF2-40B4-BE49-F238E27FC236}">
                <a16:creationId xmlns:a16="http://schemas.microsoft.com/office/drawing/2014/main" id="{E6D4B4B3-3D13-4FDE-908D-0CFD919E3B6B}"/>
              </a:ext>
            </a:extLst>
          </p:cNvPr>
          <p:cNvSpPr>
            <a:spLocks noGrp="1"/>
          </p:cNvSpPr>
          <p:nvPr>
            <p:ph idx="1"/>
          </p:nvPr>
        </p:nvSpPr>
        <p:spPr>
          <a:xfrm>
            <a:off x="1510847" y="1426028"/>
            <a:ext cx="8950325" cy="4953000"/>
          </a:xfrm>
        </p:spPr>
        <p:txBody>
          <a:bodyPr/>
          <a:lstStyle/>
          <a:p>
            <a:r>
              <a:rPr lang="en-US" altLang="en-US" sz="2400" dirty="0">
                <a:latin typeface="Arial" panose="020B0604020202020204" pitchFamily="34" charset="0"/>
                <a:ea typeface="ＭＳ Ｐゴシック" panose="020B0600070205080204" pitchFamily="34" charset="-128"/>
                <a:cs typeface="Arial" panose="020B0604020202020204" pitchFamily="34" charset="0"/>
              </a:rPr>
              <a:t>The drop-test consists of a 400 pound bag of sand, that is 28-32 inches in diameter, dropped into the net from the highest walking/working surface at which workers are exposed to fall hazards, but dropped from at least 42 inches above that level.</a:t>
            </a:r>
          </a:p>
        </p:txBody>
      </p:sp>
      <p:sp>
        <p:nvSpPr>
          <p:cNvPr id="39938" name="Title 1">
            <a:extLst>
              <a:ext uri="{FF2B5EF4-FFF2-40B4-BE49-F238E27FC236}">
                <a16:creationId xmlns:a16="http://schemas.microsoft.com/office/drawing/2014/main" id="{7080B3C6-BDDD-4BCB-9492-AE896097D7C3}"/>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Safety Nets,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2</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7346455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workers using a PFAS on a roof under construction." title="Image 3.30">
            <a:extLst>
              <a:ext uri="{FF2B5EF4-FFF2-40B4-BE49-F238E27FC236}">
                <a16:creationId xmlns:a16="http://schemas.microsoft.com/office/drawing/2014/main" id="{1AFD639A-3FF2-41C4-8131-7E33832D9888}"/>
              </a:ext>
            </a:extLst>
          </p:cNvPr>
          <p:cNvPicPr>
            <a:picLocks noChangeAspect="1"/>
          </p:cNvPicPr>
          <p:nvPr/>
        </p:nvPicPr>
        <p:blipFill>
          <a:blip r:embed="rId3"/>
          <a:stretch>
            <a:fillRect/>
          </a:stretch>
        </p:blipFill>
        <p:spPr>
          <a:xfrm>
            <a:off x="1576843" y="3152262"/>
            <a:ext cx="8242072" cy="3705738"/>
          </a:xfrm>
          <a:prstGeom prst="rect">
            <a:avLst/>
          </a:prstGeom>
        </p:spPr>
      </p:pic>
      <p:sp>
        <p:nvSpPr>
          <p:cNvPr id="50179" name="Content Placeholder 2">
            <a:extLst>
              <a:ext uri="{FF2B5EF4-FFF2-40B4-BE49-F238E27FC236}">
                <a16:creationId xmlns:a16="http://schemas.microsoft.com/office/drawing/2014/main" id="{8AC3F6AA-CAFD-4C0C-9488-522556B6C60B}"/>
              </a:ext>
            </a:extLst>
          </p:cNvPr>
          <p:cNvSpPr>
            <a:spLocks noGrp="1"/>
          </p:cNvSpPr>
          <p:nvPr>
            <p:ph idx="1"/>
          </p:nvPr>
        </p:nvSpPr>
        <p:spPr>
          <a:xfrm>
            <a:off x="1500642" y="1284513"/>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Commonly called a (PFAS) it’s comprised of an anchorage point, connectors, and a body harness used together to keep a worker from free falling from an elevated surface.</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0178" name="Title 1">
            <a:extLst>
              <a:ext uri="{FF2B5EF4-FFF2-40B4-BE49-F238E27FC236}">
                <a16:creationId xmlns:a16="http://schemas.microsoft.com/office/drawing/2014/main" id="{1D343D92-D7D7-4E11-8CF0-A8F02A57D1D2}"/>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Personal Fall Arrest Systems</a:t>
            </a:r>
          </a:p>
        </p:txBody>
      </p:sp>
    </p:spTree>
    <p:extLst>
      <p:ext uri="{BB962C8B-B14F-4D97-AF65-F5344CB8AC3E}">
        <p14:creationId xmlns:p14="http://schemas.microsoft.com/office/powerpoint/2010/main" val="2728291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shows workers at edge of roof without fall protection. " title="Image 1.05"/>
          <p:cNvPicPr>
            <a:picLocks noChangeAspect="1"/>
          </p:cNvPicPr>
          <p:nvPr/>
        </p:nvPicPr>
        <p:blipFill>
          <a:blip r:embed="rId3"/>
          <a:stretch>
            <a:fillRect/>
          </a:stretch>
        </p:blipFill>
        <p:spPr>
          <a:xfrm>
            <a:off x="1857375" y="1185640"/>
            <a:ext cx="7935013" cy="5509463"/>
          </a:xfrm>
          <a:prstGeom prst="rect">
            <a:avLst/>
          </a:prstGeom>
        </p:spPr>
      </p:pic>
      <p:sp>
        <p:nvSpPr>
          <p:cNvPr id="2" name="Title 1"/>
          <p:cNvSpPr>
            <a:spLocks noGrp="1"/>
          </p:cNvSpPr>
          <p:nvPr>
            <p:ph type="title"/>
          </p:nvPr>
        </p:nvSpPr>
        <p:spPr>
          <a:xfrm>
            <a:off x="646111" y="452718"/>
            <a:ext cx="10000118" cy="1400530"/>
          </a:xfrm>
        </p:spPr>
        <p:txBody>
          <a:bodyPr/>
          <a:lstStyle/>
          <a:p>
            <a:r>
              <a:rPr lang="en-US" sz="4000" dirty="0"/>
              <a:t>Fall Protection – Unsafe Photos, </a:t>
            </a:r>
            <a:r>
              <a:rPr lang="en-US" sz="2800" dirty="0"/>
              <a:t>continued 1</a:t>
            </a:r>
          </a:p>
        </p:txBody>
      </p:sp>
      <p:pic>
        <p:nvPicPr>
          <p:cNvPr id="4" name="Graphic 4" descr="No sign">
            <a:extLst>
              <a:ext uri="{FF2B5EF4-FFF2-40B4-BE49-F238E27FC236}">
                <a16:creationId xmlns:a16="http://schemas.microsoft.com/office/drawing/2014/main" id="{9494C02C-7418-41D5-BE7C-816704A02A8D}"/>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48472" y="1745675"/>
            <a:ext cx="3479285" cy="3479285"/>
          </a:xfrm>
          <a:prstGeom prst="rect">
            <a:avLst/>
          </a:prstGeom>
        </p:spPr>
      </p:pic>
    </p:spTree>
    <p:extLst>
      <p:ext uri="{BB962C8B-B14F-4D97-AF65-F5344CB8AC3E}">
        <p14:creationId xmlns:p14="http://schemas.microsoft.com/office/powerpoint/2010/main" val="197596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 PFAS for roofing</a:t>
            </a:r>
          </a:p>
        </p:txBody>
      </p:sp>
      <p:pic>
        <p:nvPicPr>
          <p:cNvPr id="14" name="Picture 5" descr="Image shows a worker on a roof with a PFAS system." title="Image 3.31">
            <a:extLst>
              <a:ext uri="{FF2B5EF4-FFF2-40B4-BE49-F238E27FC236}">
                <a16:creationId xmlns:a16="http://schemas.microsoft.com/office/drawing/2014/main" id="{5C9D4324-81F1-480E-BC84-B3A84671493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7800" y="-34924"/>
            <a:ext cx="9398000" cy="689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7" descr="Arrow pointing to lifeline.">
            <a:extLst>
              <a:ext uri="{FF2B5EF4-FFF2-40B4-BE49-F238E27FC236}">
                <a16:creationId xmlns:a16="http://schemas.microsoft.com/office/drawing/2014/main" id="{F2D34EF6-61A7-4042-8ADD-FE9EA26BA01F}"/>
              </a:ext>
            </a:extLst>
          </p:cNvPr>
          <p:cNvCxnSpPr>
            <a:cxnSpLocks noChangeShapeType="1"/>
          </p:cNvCxnSpPr>
          <p:nvPr/>
        </p:nvCxnSpPr>
        <p:spPr bwMode="auto">
          <a:xfrm rot="5400000" flipH="1" flipV="1">
            <a:off x="5496493" y="4294756"/>
            <a:ext cx="1371600" cy="228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6" name="TextBox 10">
            <a:extLst>
              <a:ext uri="{FF2B5EF4-FFF2-40B4-BE49-F238E27FC236}">
                <a16:creationId xmlns:a16="http://schemas.microsoft.com/office/drawing/2014/main" id="{8E6A641D-773D-4EE9-8AD8-7EB39165FC07}"/>
              </a:ext>
            </a:extLst>
          </p:cNvPr>
          <p:cNvSpPr txBox="1">
            <a:spLocks noChangeArrowheads="1"/>
          </p:cNvSpPr>
          <p:nvPr/>
        </p:nvSpPr>
        <p:spPr bwMode="auto">
          <a:xfrm>
            <a:off x="5496493" y="5094856"/>
            <a:ext cx="1143000" cy="369887"/>
          </a:xfrm>
          <a:prstGeom prst="rect">
            <a:avLst/>
          </a:prstGeom>
          <a:solidFill>
            <a:schemeClr val="bg1"/>
          </a:solidFill>
          <a:ln w="9525">
            <a:solidFill>
              <a:srgbClr val="FF0000"/>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altLang="en-US" sz="1800" dirty="0"/>
              <a:t>Lifeline</a:t>
            </a:r>
          </a:p>
        </p:txBody>
      </p:sp>
      <p:cxnSp>
        <p:nvCxnSpPr>
          <p:cNvPr id="17" name="Straight Arrow Connector 11" descr="Arrow pointing to anchor point.">
            <a:extLst>
              <a:ext uri="{FF2B5EF4-FFF2-40B4-BE49-F238E27FC236}">
                <a16:creationId xmlns:a16="http://schemas.microsoft.com/office/drawing/2014/main" id="{4D26D8E6-5301-4A2F-9E12-EE8FBC1C65DC}"/>
              </a:ext>
            </a:extLst>
          </p:cNvPr>
          <p:cNvCxnSpPr>
            <a:cxnSpLocks noChangeShapeType="1"/>
          </p:cNvCxnSpPr>
          <p:nvPr/>
        </p:nvCxnSpPr>
        <p:spPr bwMode="auto">
          <a:xfrm rot="5400000" flipH="1" flipV="1">
            <a:off x="6958296" y="4199393"/>
            <a:ext cx="1371600" cy="228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8" name="TextBox 12">
            <a:extLst>
              <a:ext uri="{FF2B5EF4-FFF2-40B4-BE49-F238E27FC236}">
                <a16:creationId xmlns:a16="http://schemas.microsoft.com/office/drawing/2014/main" id="{46F74DAE-1A1C-4A43-A627-8F281F99FA7F}"/>
              </a:ext>
            </a:extLst>
          </p:cNvPr>
          <p:cNvSpPr txBox="1">
            <a:spLocks noChangeArrowheads="1"/>
          </p:cNvSpPr>
          <p:nvPr/>
        </p:nvSpPr>
        <p:spPr bwMode="auto">
          <a:xfrm>
            <a:off x="7289800" y="4918302"/>
            <a:ext cx="1143000" cy="646113"/>
          </a:xfrm>
          <a:prstGeom prst="rect">
            <a:avLst/>
          </a:prstGeom>
          <a:solidFill>
            <a:schemeClr val="bg1"/>
          </a:solidFill>
          <a:ln w="9525">
            <a:solidFill>
              <a:srgbClr val="FF0000"/>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altLang="en-US" sz="1800" dirty="0"/>
              <a:t>Anchor Point</a:t>
            </a:r>
          </a:p>
        </p:txBody>
      </p:sp>
      <p:sp>
        <p:nvSpPr>
          <p:cNvPr id="19" name="TextBox 13">
            <a:extLst>
              <a:ext uri="{FF2B5EF4-FFF2-40B4-BE49-F238E27FC236}">
                <a16:creationId xmlns:a16="http://schemas.microsoft.com/office/drawing/2014/main" id="{6C33079C-F569-421E-BD57-3D7AA9013E5F}"/>
              </a:ext>
            </a:extLst>
          </p:cNvPr>
          <p:cNvSpPr txBox="1">
            <a:spLocks noChangeArrowheads="1"/>
          </p:cNvSpPr>
          <p:nvPr/>
        </p:nvSpPr>
        <p:spPr bwMode="auto">
          <a:xfrm>
            <a:off x="3378200" y="4918302"/>
            <a:ext cx="1143000" cy="646113"/>
          </a:xfrm>
          <a:prstGeom prst="rect">
            <a:avLst/>
          </a:prstGeom>
          <a:solidFill>
            <a:schemeClr val="bg1"/>
          </a:solidFill>
          <a:ln w="9525">
            <a:solidFill>
              <a:srgbClr val="FF0000"/>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altLang="en-US" sz="1800"/>
              <a:t>Rope Grab</a:t>
            </a:r>
          </a:p>
        </p:txBody>
      </p:sp>
      <p:cxnSp>
        <p:nvCxnSpPr>
          <p:cNvPr id="20" name="Straight Arrow Connector 14" descr="Arrow pointing to rope grab.">
            <a:extLst>
              <a:ext uri="{FF2B5EF4-FFF2-40B4-BE49-F238E27FC236}">
                <a16:creationId xmlns:a16="http://schemas.microsoft.com/office/drawing/2014/main" id="{56BC1223-2027-4D71-9151-F83A83B10EB5}"/>
              </a:ext>
            </a:extLst>
          </p:cNvPr>
          <p:cNvCxnSpPr>
            <a:cxnSpLocks noChangeShapeType="1"/>
          </p:cNvCxnSpPr>
          <p:nvPr/>
        </p:nvCxnSpPr>
        <p:spPr bwMode="auto">
          <a:xfrm rot="5400000" flipH="1" flipV="1">
            <a:off x="3400313" y="4068763"/>
            <a:ext cx="1371600" cy="34925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1" name="Straight Arrow Connector 15" descr="Arrow pointing to full body harness.">
            <a:extLst>
              <a:ext uri="{FF2B5EF4-FFF2-40B4-BE49-F238E27FC236}">
                <a16:creationId xmlns:a16="http://schemas.microsoft.com/office/drawing/2014/main" id="{9E8C93EA-D89B-4369-83B6-6557AF837D95}"/>
              </a:ext>
            </a:extLst>
          </p:cNvPr>
          <p:cNvCxnSpPr>
            <a:cxnSpLocks noChangeShapeType="1"/>
          </p:cNvCxnSpPr>
          <p:nvPr/>
        </p:nvCxnSpPr>
        <p:spPr bwMode="auto">
          <a:xfrm flipV="1">
            <a:off x="1997075" y="3100389"/>
            <a:ext cx="1143000" cy="7620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2" name="TextBox 17">
            <a:extLst>
              <a:ext uri="{FF2B5EF4-FFF2-40B4-BE49-F238E27FC236}">
                <a16:creationId xmlns:a16="http://schemas.microsoft.com/office/drawing/2014/main" id="{5D3EBBA2-9372-4828-8907-17CD2125C6F5}"/>
              </a:ext>
            </a:extLst>
          </p:cNvPr>
          <p:cNvSpPr txBox="1">
            <a:spLocks noChangeArrowheads="1"/>
          </p:cNvSpPr>
          <p:nvPr/>
        </p:nvSpPr>
        <p:spPr bwMode="auto">
          <a:xfrm>
            <a:off x="1603375" y="3627893"/>
            <a:ext cx="1143000" cy="646113"/>
          </a:xfrm>
          <a:prstGeom prst="rect">
            <a:avLst/>
          </a:prstGeom>
          <a:solidFill>
            <a:schemeClr val="bg1"/>
          </a:solidFill>
          <a:ln w="9525">
            <a:solidFill>
              <a:srgbClr val="FF0000"/>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altLang="en-US" sz="1800" dirty="0"/>
              <a:t>Full Body Harness</a:t>
            </a:r>
          </a:p>
        </p:txBody>
      </p:sp>
      <p:pic>
        <p:nvPicPr>
          <p:cNvPr id="23" name="Picture 18" descr="Shock absorbing laynard as part of personal fall arrest system.">
            <a:extLst>
              <a:ext uri="{FF2B5EF4-FFF2-40B4-BE49-F238E27FC236}">
                <a16:creationId xmlns:a16="http://schemas.microsoft.com/office/drawing/2014/main" id="{06C6BD25-6B6C-42C3-8651-AFC107486813}"/>
              </a:ext>
            </a:extLst>
          </p:cNvPr>
          <p:cNvPicPr>
            <a:picLocks noChangeAspect="1" noChangeArrowheads="1"/>
          </p:cNvPicPr>
          <p:nvPr/>
        </p:nvPicPr>
        <p:blipFill>
          <a:blip r:embed="rId4" cstate="print"/>
          <a:srcRect/>
          <a:stretch>
            <a:fillRect/>
          </a:stretch>
        </p:blipFill>
        <p:spPr bwMode="auto">
          <a:xfrm>
            <a:off x="8218488" y="87996"/>
            <a:ext cx="3962400" cy="25146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cxnSp>
        <p:nvCxnSpPr>
          <p:cNvPr id="24" name="Straight Arrow Connector 19" descr="Arrow pointing to shock absorbing lanyard.">
            <a:extLst>
              <a:ext uri="{FF2B5EF4-FFF2-40B4-BE49-F238E27FC236}">
                <a16:creationId xmlns:a16="http://schemas.microsoft.com/office/drawing/2014/main" id="{390BF50F-B06C-4299-B9BA-A8E19DA5A27F}"/>
              </a:ext>
            </a:extLst>
          </p:cNvPr>
          <p:cNvCxnSpPr>
            <a:cxnSpLocks noChangeShapeType="1"/>
            <a:stCxn id="25" idx="0"/>
          </p:cNvCxnSpPr>
          <p:nvPr/>
        </p:nvCxnSpPr>
        <p:spPr bwMode="auto">
          <a:xfrm flipH="1" flipV="1">
            <a:off x="9174957" y="830152"/>
            <a:ext cx="30276" cy="1583532"/>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22">
            <a:extLst>
              <a:ext uri="{FF2B5EF4-FFF2-40B4-BE49-F238E27FC236}">
                <a16:creationId xmlns:a16="http://schemas.microsoft.com/office/drawing/2014/main" id="{6C71A187-85F5-4FD6-90A7-2215C970E12A}"/>
              </a:ext>
            </a:extLst>
          </p:cNvPr>
          <p:cNvSpPr txBox="1">
            <a:spLocks noChangeArrowheads="1"/>
          </p:cNvSpPr>
          <p:nvPr/>
        </p:nvSpPr>
        <p:spPr bwMode="auto">
          <a:xfrm>
            <a:off x="8214633" y="2413684"/>
            <a:ext cx="1981200" cy="646112"/>
          </a:xfrm>
          <a:prstGeom prst="rect">
            <a:avLst/>
          </a:prstGeom>
          <a:solidFill>
            <a:schemeClr val="bg1"/>
          </a:solidFill>
          <a:ln w="9525">
            <a:solidFill>
              <a:srgbClr val="FF0000"/>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altLang="en-US" sz="1800" dirty="0"/>
              <a:t>Shock Absorbing Lanyard</a:t>
            </a:r>
          </a:p>
        </p:txBody>
      </p:sp>
    </p:spTree>
    <p:extLst>
      <p:ext uri="{BB962C8B-B14F-4D97-AF65-F5344CB8AC3E}">
        <p14:creationId xmlns:p14="http://schemas.microsoft.com/office/powerpoint/2010/main" val="384668748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3" name="TextBox 9">
            <a:extLst>
              <a:ext uri="{FF2B5EF4-FFF2-40B4-BE49-F238E27FC236}">
                <a16:creationId xmlns:a16="http://schemas.microsoft.com/office/drawing/2014/main" id="{7A3D0A02-D5FD-4CA9-832C-F82755486BFE}"/>
              </a:ext>
            </a:extLst>
          </p:cNvPr>
          <p:cNvSpPr txBox="1">
            <a:spLocks noChangeArrowheads="1"/>
          </p:cNvSpPr>
          <p:nvPr/>
        </p:nvSpPr>
        <p:spPr bwMode="auto">
          <a:xfrm>
            <a:off x="6057900" y="3173413"/>
            <a:ext cx="3151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dirty="0"/>
              <a:t>Self-retracting lanyard (SRL)</a:t>
            </a:r>
          </a:p>
        </p:txBody>
      </p:sp>
      <p:pic>
        <p:nvPicPr>
          <p:cNvPr id="52231" name="Picture 4" descr="Image shows a worker using a self-retracting lanyard while working on a roof. " title="Image 3.33">
            <a:extLst>
              <a:ext uri="{FF2B5EF4-FFF2-40B4-BE49-F238E27FC236}">
                <a16:creationId xmlns:a16="http://schemas.microsoft.com/office/drawing/2014/main" id="{88B32A33-4A61-4800-8ECF-530199905E9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38750" y="3543300"/>
            <a:ext cx="4667250" cy="3314700"/>
          </a:xfrm>
          <a:prstGeom prst="rect">
            <a:avLst/>
          </a:prstGeom>
          <a:noFill/>
          <a:ln w="1270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2232" name="TextBox 8">
            <a:extLst>
              <a:ext uri="{FF2B5EF4-FFF2-40B4-BE49-F238E27FC236}">
                <a16:creationId xmlns:a16="http://schemas.microsoft.com/office/drawing/2014/main" id="{B44361C7-D58F-494B-B628-C9C0C437B4C5}"/>
              </a:ext>
            </a:extLst>
          </p:cNvPr>
          <p:cNvSpPr txBox="1">
            <a:spLocks noChangeArrowheads="1"/>
          </p:cNvSpPr>
          <p:nvPr/>
        </p:nvSpPr>
        <p:spPr bwMode="auto">
          <a:xfrm>
            <a:off x="1960640" y="3173968"/>
            <a:ext cx="20697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dirty="0"/>
              <a:t>Rope-grab system</a:t>
            </a:r>
          </a:p>
        </p:txBody>
      </p:sp>
      <p:pic>
        <p:nvPicPr>
          <p:cNvPr id="52230" name="Picture 5" descr="Image shows a worker using a rope-grab system while working on a roof. " title="Image 3.32">
            <a:extLst>
              <a:ext uri="{FF2B5EF4-FFF2-40B4-BE49-F238E27FC236}">
                <a16:creationId xmlns:a16="http://schemas.microsoft.com/office/drawing/2014/main" id="{C3BC11C4-CC80-423E-8492-4BEA301736CB}"/>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62000" y="3543300"/>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Content Placeholder 2">
            <a:extLst>
              <a:ext uri="{FF2B5EF4-FFF2-40B4-BE49-F238E27FC236}">
                <a16:creationId xmlns:a16="http://schemas.microsoft.com/office/drawing/2014/main" id="{970831E6-F7F5-4B93-8EC9-37430D03F076}"/>
              </a:ext>
            </a:extLst>
          </p:cNvPr>
          <p:cNvSpPr>
            <a:spLocks noGrp="1"/>
          </p:cNvSpPr>
          <p:nvPr>
            <p:ph idx="1"/>
          </p:nvPr>
        </p:nvSpPr>
        <p:spPr>
          <a:xfrm>
            <a:off x="1524000" y="1643743"/>
            <a:ext cx="9067800" cy="4953000"/>
          </a:xfrm>
        </p:spPr>
        <p:txBody>
          <a:body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Lifelines can include rope-grab systems or self-retracting lanyards (SRL’s).</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2226" name="Title 1">
            <a:extLst>
              <a:ext uri="{FF2B5EF4-FFF2-40B4-BE49-F238E27FC236}">
                <a16:creationId xmlns:a16="http://schemas.microsoft.com/office/drawing/2014/main" id="{B788C6B4-1511-4A04-88A1-D7120CB8FD9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Personal Fall Arrest Systems,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0514949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a self-retrcting lanyard. " title="Image 3.34">
            <a:extLst>
              <a:ext uri="{FF2B5EF4-FFF2-40B4-BE49-F238E27FC236}">
                <a16:creationId xmlns:a16="http://schemas.microsoft.com/office/drawing/2014/main" id="{00767445-3DC5-4719-948C-2421D27E4F22}"/>
              </a:ext>
            </a:extLst>
          </p:cNvPr>
          <p:cNvPicPr>
            <a:picLocks noChangeAspect="1"/>
          </p:cNvPicPr>
          <p:nvPr/>
        </p:nvPicPr>
        <p:blipFill>
          <a:blip r:embed="rId3"/>
          <a:stretch>
            <a:fillRect/>
          </a:stretch>
        </p:blipFill>
        <p:spPr>
          <a:xfrm>
            <a:off x="2481943" y="3415673"/>
            <a:ext cx="7478486" cy="3344355"/>
          </a:xfrm>
          <a:prstGeom prst="rect">
            <a:avLst/>
          </a:prstGeom>
        </p:spPr>
      </p:pic>
      <p:sp>
        <p:nvSpPr>
          <p:cNvPr id="52227" name="Content Placeholder 2">
            <a:extLst>
              <a:ext uri="{FF2B5EF4-FFF2-40B4-BE49-F238E27FC236}">
                <a16:creationId xmlns:a16="http://schemas.microsoft.com/office/drawing/2014/main" id="{970831E6-F7F5-4B93-8EC9-37430D03F076}"/>
              </a:ext>
            </a:extLst>
          </p:cNvPr>
          <p:cNvSpPr>
            <a:spLocks noGrp="1"/>
          </p:cNvSpPr>
          <p:nvPr>
            <p:ph idx="1"/>
          </p:nvPr>
        </p:nvSpPr>
        <p:spPr>
          <a:xfrm>
            <a:off x="1513114" y="1415143"/>
            <a:ext cx="9851571" cy="4953000"/>
          </a:xfrm>
        </p:spPr>
        <p:txBody>
          <a:body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The availability and lower prices of SRL’s has led to a dramatic increase in their use in recent years. </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SRL’s are available for a variety of uses, including leading edge work. </a:t>
            </a:r>
          </a:p>
          <a:p>
            <a:pPr>
              <a:spcBef>
                <a:spcPct val="0"/>
              </a:spcBef>
              <a:spcAft>
                <a:spcPts val="800"/>
              </a:spcAft>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2226" name="Title 1">
            <a:extLst>
              <a:ext uri="{FF2B5EF4-FFF2-40B4-BE49-F238E27FC236}">
                <a16:creationId xmlns:a16="http://schemas.microsoft.com/office/drawing/2014/main" id="{B788C6B4-1511-4A04-88A1-D7120CB8FD9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Self-Retracting Lanyards / SRL’s</a:t>
            </a:r>
          </a:p>
        </p:txBody>
      </p:sp>
    </p:spTree>
    <p:extLst>
      <p:ext uri="{BB962C8B-B14F-4D97-AF65-F5344CB8AC3E}">
        <p14:creationId xmlns:p14="http://schemas.microsoft.com/office/powerpoint/2010/main" val="31923133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DFE936A3-568E-4952-B306-8155B4E2BF0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PFAS – Prior to Use</a:t>
            </a:r>
          </a:p>
        </p:txBody>
      </p:sp>
      <p:sp>
        <p:nvSpPr>
          <p:cNvPr id="57347" name="Content Placeholder 2">
            <a:extLst>
              <a:ext uri="{FF2B5EF4-FFF2-40B4-BE49-F238E27FC236}">
                <a16:creationId xmlns:a16="http://schemas.microsoft.com/office/drawing/2014/main" id="{A6839158-4C42-4F91-A88A-709243E30C28}"/>
              </a:ext>
            </a:extLst>
          </p:cNvPr>
          <p:cNvSpPr>
            <a:spLocks noGrp="1"/>
          </p:cNvSpPr>
          <p:nvPr>
            <p:ph idx="1"/>
          </p:nvPr>
        </p:nvSpPr>
        <p:spPr>
          <a:xfrm>
            <a:off x="983034" y="1665514"/>
            <a:ext cx="9067800" cy="4953000"/>
          </a:xfrm>
        </p:spPr>
        <p:txBody>
          <a:body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Review the manufacturer's instructions for proper use, inspection, donning, limitations, accessories, and other information. </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Inspect a PFAS prior to EACH USE.</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Remember in the event of a fall, this protects your LIFE.</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Don’t use a PFAS that is damaged, worn, or has experienced an arrested fall.</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6819812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59EC8052-D9A6-4C8B-ABA4-D7C3DA9AC9D2}"/>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PFAS Components</a:t>
            </a:r>
          </a:p>
        </p:txBody>
      </p:sp>
      <p:sp>
        <p:nvSpPr>
          <p:cNvPr id="59395" name="Content Placeholder 2">
            <a:extLst>
              <a:ext uri="{FF2B5EF4-FFF2-40B4-BE49-F238E27FC236}">
                <a16:creationId xmlns:a16="http://schemas.microsoft.com/office/drawing/2014/main" id="{362C5B9D-7282-44D9-87A8-FA922D6E319E}"/>
              </a:ext>
            </a:extLst>
          </p:cNvPr>
          <p:cNvSpPr>
            <a:spLocks noGrp="1"/>
          </p:cNvSpPr>
          <p:nvPr>
            <p:ph idx="1"/>
          </p:nvPr>
        </p:nvSpPr>
        <p:spPr>
          <a:xfrm>
            <a:off x="1317171" y="1567543"/>
            <a:ext cx="85344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D-rings and snaphooks must be capable of withstanding 3,600 lbs. without failure. </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Snaphooks must not be attached to:</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Directly to webbing, rope or wire rope</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To each other</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To a D-ring with another snaphook or connector on it</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To a horizontal lifeline</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3003076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3.35&#10;&#10;Inspecting Components of a personal fall arrest system."/>
          <p:cNvPicPr>
            <a:picLocks noChangeAspect="1"/>
          </p:cNvPicPr>
          <p:nvPr/>
        </p:nvPicPr>
        <p:blipFill>
          <a:blip r:embed="rId3"/>
          <a:stretch>
            <a:fillRect/>
          </a:stretch>
        </p:blipFill>
        <p:spPr>
          <a:xfrm>
            <a:off x="7258050" y="1514475"/>
            <a:ext cx="4933950" cy="5343525"/>
          </a:xfrm>
          <a:prstGeom prst="rect">
            <a:avLst/>
          </a:prstGeom>
        </p:spPr>
      </p:pic>
      <p:sp>
        <p:nvSpPr>
          <p:cNvPr id="60419" name="Content Placeholder 2">
            <a:extLst>
              <a:ext uri="{FF2B5EF4-FFF2-40B4-BE49-F238E27FC236}">
                <a16:creationId xmlns:a16="http://schemas.microsoft.com/office/drawing/2014/main" id="{69D3063E-D4A0-4CDA-ACD4-0FA02FFD0027}"/>
              </a:ext>
            </a:extLst>
          </p:cNvPr>
          <p:cNvSpPr>
            <a:spLocks noGrp="1"/>
          </p:cNvSpPr>
          <p:nvPr>
            <p:ph idx="1"/>
          </p:nvPr>
        </p:nvSpPr>
        <p:spPr>
          <a:xfrm>
            <a:off x="1132115" y="1631403"/>
            <a:ext cx="50292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a harness:</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the buckles</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the lanyard</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Carefully checking the webbing for distortions</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Check the hardware (D-rings) connectors for defects </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Inspect rope or lifeline for any rips, tears, or deformities </a:t>
            </a:r>
          </a:p>
          <a:p>
            <a:pPr lvl="1" eaLnBrk="1" hangingPunct="1"/>
            <a:endParaRPr lang="en-US" altLang="en-US" sz="20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0418" name="Title 1" descr="Inspecting Components of a persoanl fall arrest system.">
            <a:extLst>
              <a:ext uri="{FF2B5EF4-FFF2-40B4-BE49-F238E27FC236}">
                <a16:creationId xmlns:a16="http://schemas.microsoft.com/office/drawing/2014/main" id="{35FB1A23-EEC7-47C7-9E3F-241F8ED7723F}"/>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Components of PFAS</a:t>
            </a:r>
          </a:p>
        </p:txBody>
      </p:sp>
    </p:spTree>
    <p:extLst>
      <p:ext uri="{BB962C8B-B14F-4D97-AF65-F5344CB8AC3E}">
        <p14:creationId xmlns:p14="http://schemas.microsoft.com/office/powerpoint/2010/main" val="278761321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3.36&#10;&#10;Inspecting Components of personal fall arrest system (tags)."/>
          <p:cNvPicPr>
            <a:picLocks noChangeAspect="1"/>
          </p:cNvPicPr>
          <p:nvPr/>
        </p:nvPicPr>
        <p:blipFill>
          <a:blip r:embed="rId3"/>
          <a:stretch>
            <a:fillRect/>
          </a:stretch>
        </p:blipFill>
        <p:spPr>
          <a:xfrm>
            <a:off x="6305176" y="452718"/>
            <a:ext cx="5886450" cy="6405282"/>
          </a:xfrm>
          <a:prstGeom prst="rect">
            <a:avLst/>
          </a:prstGeom>
        </p:spPr>
      </p:pic>
      <p:sp>
        <p:nvSpPr>
          <p:cNvPr id="60419" name="Content Placeholder 2">
            <a:extLst>
              <a:ext uri="{FF2B5EF4-FFF2-40B4-BE49-F238E27FC236}">
                <a16:creationId xmlns:a16="http://schemas.microsoft.com/office/drawing/2014/main" id="{69D3063E-D4A0-4CDA-ACD4-0FA02FFD0027}"/>
              </a:ext>
            </a:extLst>
          </p:cNvPr>
          <p:cNvSpPr>
            <a:spLocks noGrp="1"/>
          </p:cNvSpPr>
          <p:nvPr>
            <p:ph idx="1"/>
          </p:nvPr>
        </p:nvSpPr>
        <p:spPr>
          <a:xfrm>
            <a:off x="961044" y="1600200"/>
            <a:ext cx="50292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Quick Tip – </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Many types of harnesses and SRL’s have inspection tags installed on them. </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This makes it easy for you to keep track of the inspections you have performed. </a:t>
            </a:r>
          </a:p>
          <a:p>
            <a:pPr lvl="1" eaLnBrk="1" hangingPunct="1"/>
            <a:endParaRPr lang="en-US" altLang="en-US" sz="20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0418" name="Title 1">
            <a:extLst>
              <a:ext uri="{FF2B5EF4-FFF2-40B4-BE49-F238E27FC236}">
                <a16:creationId xmlns:a16="http://schemas.microsoft.com/office/drawing/2014/main" id="{35FB1A23-EEC7-47C7-9E3F-241F8ED7723F}"/>
              </a:ext>
            </a:extLst>
          </p:cNvPr>
          <p:cNvSpPr>
            <a:spLocks noGrp="1"/>
          </p:cNvSpPr>
          <p:nvPr>
            <p:ph type="title"/>
          </p:nvPr>
        </p:nvSpPr>
        <p:spPr>
          <a:xfrm>
            <a:off x="646111" y="452718"/>
            <a:ext cx="5659065" cy="1400530"/>
          </a:xfrm>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Inspecting PFAS</a:t>
            </a:r>
          </a:p>
        </p:txBody>
      </p:sp>
    </p:spTree>
    <p:extLst>
      <p:ext uri="{BB962C8B-B14F-4D97-AF65-F5344CB8AC3E}">
        <p14:creationId xmlns:p14="http://schemas.microsoft.com/office/powerpoint/2010/main" val="786318488"/>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a worker wearing a PFAS. " title="Image 3.37">
            <a:extLst>
              <a:ext uri="{FF2B5EF4-FFF2-40B4-BE49-F238E27FC236}">
                <a16:creationId xmlns:a16="http://schemas.microsoft.com/office/drawing/2014/main" id="{96E4BC79-058A-43CB-A1C8-F29740A0DFBA}"/>
              </a:ext>
            </a:extLst>
          </p:cNvPr>
          <p:cNvPicPr>
            <a:picLocks noChangeAspect="1"/>
          </p:cNvPicPr>
          <p:nvPr/>
        </p:nvPicPr>
        <p:blipFill>
          <a:blip r:embed="rId3"/>
          <a:stretch>
            <a:fillRect/>
          </a:stretch>
        </p:blipFill>
        <p:spPr>
          <a:xfrm>
            <a:off x="7991894" y="452718"/>
            <a:ext cx="4117879" cy="6405282"/>
          </a:xfrm>
          <a:prstGeom prst="rect">
            <a:avLst/>
          </a:prstGeom>
        </p:spPr>
      </p:pic>
      <p:sp>
        <p:nvSpPr>
          <p:cNvPr id="58371" name="Content Placeholder 2">
            <a:extLst>
              <a:ext uri="{FF2B5EF4-FFF2-40B4-BE49-F238E27FC236}">
                <a16:creationId xmlns:a16="http://schemas.microsoft.com/office/drawing/2014/main" id="{591D2A9F-B056-439B-8B57-4994DD96D23C}"/>
              </a:ext>
            </a:extLst>
          </p:cNvPr>
          <p:cNvSpPr>
            <a:spLocks noGrp="1"/>
          </p:cNvSpPr>
          <p:nvPr>
            <p:ph idx="1"/>
          </p:nvPr>
        </p:nvSpPr>
        <p:spPr>
          <a:xfrm>
            <a:off x="1600200" y="1981200"/>
            <a:ext cx="51816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Proper wear: locate the D-ring on the back of the harness in the center of the back between the shoulder blades. </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8370" name="Title 1">
            <a:extLst>
              <a:ext uri="{FF2B5EF4-FFF2-40B4-BE49-F238E27FC236}">
                <a16:creationId xmlns:a16="http://schemas.microsoft.com/office/drawing/2014/main" id="{49762A97-8268-4397-A3D5-01B6E682978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Wearing a PFAS</a:t>
            </a:r>
          </a:p>
        </p:txBody>
      </p:sp>
    </p:spTree>
    <p:extLst>
      <p:ext uri="{BB962C8B-B14F-4D97-AF65-F5344CB8AC3E}">
        <p14:creationId xmlns:p14="http://schemas.microsoft.com/office/powerpoint/2010/main" val="260290219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3.38 &#10;&#10;Properly donning a personal fall arrest system, full body harness."/>
          <p:cNvPicPr>
            <a:picLocks noChangeAspect="1"/>
          </p:cNvPicPr>
          <p:nvPr/>
        </p:nvPicPr>
        <p:blipFill>
          <a:blip r:embed="rId3"/>
          <a:stretch>
            <a:fillRect/>
          </a:stretch>
        </p:blipFill>
        <p:spPr>
          <a:xfrm>
            <a:off x="5726181" y="429288"/>
            <a:ext cx="6465819" cy="6428712"/>
          </a:xfrm>
          <a:prstGeom prst="rect">
            <a:avLst/>
          </a:prstGeom>
        </p:spPr>
      </p:pic>
      <p:sp>
        <p:nvSpPr>
          <p:cNvPr id="58371" name="Content Placeholder 2">
            <a:extLst>
              <a:ext uri="{FF2B5EF4-FFF2-40B4-BE49-F238E27FC236}">
                <a16:creationId xmlns:a16="http://schemas.microsoft.com/office/drawing/2014/main" id="{591D2A9F-B056-439B-8B57-4994DD96D23C}"/>
              </a:ext>
            </a:extLst>
          </p:cNvPr>
          <p:cNvSpPr>
            <a:spLocks noGrp="1"/>
          </p:cNvSpPr>
          <p:nvPr>
            <p:ph idx="1"/>
          </p:nvPr>
        </p:nvSpPr>
        <p:spPr>
          <a:xfrm>
            <a:off x="166872" y="1853248"/>
            <a:ext cx="51816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Proper wear: always adjust the harness to ensure it fits tight to prevent you from falling out of the harness in the event of a fall.</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8370" name="Title 1">
            <a:extLst>
              <a:ext uri="{FF2B5EF4-FFF2-40B4-BE49-F238E27FC236}">
                <a16:creationId xmlns:a16="http://schemas.microsoft.com/office/drawing/2014/main" id="{49762A97-8268-4397-A3D5-01B6E6829785}"/>
              </a:ext>
            </a:extLst>
          </p:cNvPr>
          <p:cNvSpPr>
            <a:spLocks noGrp="1"/>
          </p:cNvSpPr>
          <p:nvPr>
            <p:ph type="title"/>
          </p:nvPr>
        </p:nvSpPr>
        <p:spPr>
          <a:xfrm>
            <a:off x="646112" y="452718"/>
            <a:ext cx="5080070" cy="1400530"/>
          </a:xfrm>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Wearing a PFAS,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0834136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8" name="Picture 4" descr="Image shows a roof anchor installed on sheathing with a rope-grab lanyard connected to it. " title="Image 3.40">
            <a:extLst>
              <a:ext uri="{FF2B5EF4-FFF2-40B4-BE49-F238E27FC236}">
                <a16:creationId xmlns:a16="http://schemas.microsoft.com/office/drawing/2014/main" id="{D3C8B14B-EE8D-48C4-A753-25BC5C0AE88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16373" y="2858407"/>
            <a:ext cx="3867150" cy="3606800"/>
          </a:xfrm>
          <a:prstGeom prst="rect">
            <a:avLst/>
          </a:prstGeom>
          <a:noFill/>
          <a:ln w="57150" cmpd="thinThick">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descr="Image shows a roof or floor anchor installed on sheathing. " title="Image 3.39">
            <a:extLst>
              <a:ext uri="{FF2B5EF4-FFF2-40B4-BE49-F238E27FC236}">
                <a16:creationId xmlns:a16="http://schemas.microsoft.com/office/drawing/2014/main" id="{82B1D0B8-6494-427E-8A9D-BA9F6197255E}"/>
              </a:ext>
            </a:extLst>
          </p:cNvPr>
          <p:cNvPicPr>
            <a:picLocks noChangeAspect="1"/>
          </p:cNvPicPr>
          <p:nvPr/>
        </p:nvPicPr>
        <p:blipFill>
          <a:blip r:embed="rId4"/>
          <a:stretch>
            <a:fillRect/>
          </a:stretch>
        </p:blipFill>
        <p:spPr>
          <a:xfrm>
            <a:off x="383041" y="2771775"/>
            <a:ext cx="5850443" cy="3780064"/>
          </a:xfrm>
          <a:prstGeom prst="rect">
            <a:avLst/>
          </a:prstGeom>
        </p:spPr>
      </p:pic>
      <p:sp>
        <p:nvSpPr>
          <p:cNvPr id="54275" name="Content Placeholder 2">
            <a:extLst>
              <a:ext uri="{FF2B5EF4-FFF2-40B4-BE49-F238E27FC236}">
                <a16:creationId xmlns:a16="http://schemas.microsoft.com/office/drawing/2014/main" id="{BFDD3565-52D9-49DE-9E98-9D17AF3AFBD5}"/>
              </a:ext>
            </a:extLst>
          </p:cNvPr>
          <p:cNvSpPr>
            <a:spLocks noGrp="1"/>
          </p:cNvSpPr>
          <p:nvPr>
            <p:ph idx="1"/>
          </p:nvPr>
        </p:nvSpPr>
        <p:spPr>
          <a:xfrm>
            <a:off x="1598613" y="1752600"/>
            <a:ext cx="9067800"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points must be capable of supporting 5,000 pounds or the maximum arresting force.</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 Requirements</a:t>
            </a:r>
          </a:p>
        </p:txBody>
      </p:sp>
    </p:spTree>
    <p:extLst>
      <p:ext uri="{BB962C8B-B14F-4D97-AF65-F5344CB8AC3E}">
        <p14:creationId xmlns:p14="http://schemas.microsoft.com/office/powerpoint/2010/main" val="1095211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tional Association of Home Builders Logo" title="NAHB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7703" y="3353120"/>
            <a:ext cx="3214911" cy="2233257"/>
          </a:xfrm>
          <a:prstGeom prst="rect">
            <a:avLst/>
          </a:prstGeom>
        </p:spPr>
      </p:pic>
      <p:pic>
        <p:nvPicPr>
          <p:cNvPr id="4" name="Picture 4" descr="Job-site Safety Institute logo" title="JSI Logo"/>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42829" y="3194015"/>
            <a:ext cx="2357759" cy="273916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103312" y="2052918"/>
            <a:ext cx="9169401" cy="4690782"/>
          </a:xfrm>
        </p:spPr>
        <p:txBody>
          <a:bodyPr>
            <a:normAutofit lnSpcReduction="10000"/>
          </a:bodyPr>
          <a:lstStyle/>
          <a:p>
            <a:r>
              <a:rPr lang="en-US" dirty="0">
                <a:latin typeface="Arial" panose="020B0604020202020204" pitchFamily="34" charset="0"/>
                <a:cs typeface="Arial" panose="020B0604020202020204" pitchFamily="34" charset="0"/>
              </a:rPr>
              <a:t>This training is provided as a service to the residential construction industry by:</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0" indent="0">
              <a:buNone/>
            </a:pPr>
            <a:r>
              <a:rPr lang="en-US" b="1" dirty="0">
                <a:solidFill>
                  <a:srgbClr val="0000FF"/>
                </a:solidFill>
                <a:latin typeface="Arial" panose="020B0604020202020204" pitchFamily="34" charset="0"/>
                <a:cs typeface="Arial" panose="020B0604020202020204" pitchFamily="34" charset="0"/>
              </a:rPr>
              <a:t>			  jssafety.org				   nahb.org/safety</a:t>
            </a:r>
          </a:p>
          <a:p>
            <a:endParaRPr lang="en-US" dirty="0"/>
          </a:p>
        </p:txBody>
      </p:sp>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Welcome!</a:t>
            </a:r>
          </a:p>
        </p:txBody>
      </p:sp>
    </p:spTree>
    <p:extLst>
      <p:ext uri="{BB962C8B-B14F-4D97-AF65-F5344CB8AC3E}">
        <p14:creationId xmlns:p14="http://schemas.microsoft.com/office/powerpoint/2010/main" val="3541272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shows a worker not properly tied off to an approved anchor point." title="Image 1.06"/>
          <p:cNvPicPr>
            <a:picLocks noChangeAspect="1"/>
          </p:cNvPicPr>
          <p:nvPr/>
        </p:nvPicPr>
        <p:blipFill>
          <a:blip r:embed="rId3"/>
          <a:stretch>
            <a:fillRect/>
          </a:stretch>
        </p:blipFill>
        <p:spPr>
          <a:xfrm>
            <a:off x="3686175" y="1051964"/>
            <a:ext cx="4700589" cy="5691736"/>
          </a:xfrm>
          <a:prstGeom prst="rect">
            <a:avLst/>
          </a:prstGeom>
        </p:spPr>
      </p:pic>
      <p:sp>
        <p:nvSpPr>
          <p:cNvPr id="2" name="Title 1"/>
          <p:cNvSpPr>
            <a:spLocks noGrp="1"/>
          </p:cNvSpPr>
          <p:nvPr>
            <p:ph type="title"/>
          </p:nvPr>
        </p:nvSpPr>
        <p:spPr>
          <a:xfrm>
            <a:off x="646111" y="452718"/>
            <a:ext cx="10310360" cy="1400530"/>
          </a:xfrm>
        </p:spPr>
        <p:txBody>
          <a:bodyPr/>
          <a:lstStyle/>
          <a:p>
            <a:r>
              <a:rPr lang="en-US" sz="4000" dirty="0">
                <a:latin typeface="Arial" panose="020B0604020202020204" pitchFamily="34" charset="0"/>
                <a:cs typeface="Arial" panose="020B0604020202020204" pitchFamily="34" charset="0"/>
              </a:rPr>
              <a:t>Fall Protection – Unsafe Photos</a:t>
            </a:r>
            <a:r>
              <a:rPr lang="en-US" sz="2800" dirty="0">
                <a:latin typeface="Arial" panose="020B0604020202020204" pitchFamily="34" charset="0"/>
                <a:cs typeface="Arial" panose="020B0604020202020204" pitchFamily="34" charset="0"/>
              </a:rPr>
              <a:t>, continued 2</a:t>
            </a:r>
            <a:endParaRPr lang="en-US" sz="2800" dirty="0"/>
          </a:p>
        </p:txBody>
      </p:sp>
      <p:pic>
        <p:nvPicPr>
          <p:cNvPr id="5" name="Graphic 4" descr="No sign">
            <a:extLst>
              <a:ext uri="{FF2B5EF4-FFF2-40B4-BE49-F238E27FC236}">
                <a16:creationId xmlns:a16="http://schemas.microsoft.com/office/drawing/2014/main" id="{FC1044B9-BA9E-4995-8A49-630FEBF2B679}"/>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50886" y="3027787"/>
            <a:ext cx="1907326" cy="1907326"/>
          </a:xfrm>
          <a:prstGeom prst="rect">
            <a:avLst/>
          </a:prstGeom>
        </p:spPr>
      </p:pic>
    </p:spTree>
    <p:extLst>
      <p:ext uri="{BB962C8B-B14F-4D97-AF65-F5344CB8AC3E}">
        <p14:creationId xmlns:p14="http://schemas.microsoft.com/office/powerpoint/2010/main" val="235474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mage shows a worker installing roof sheathing while wearing a PFAS connected to an anchor point on a series of braced trusses. " title="Image 3.41">
            <a:extLst>
              <a:ext uri="{FF2B5EF4-FFF2-40B4-BE49-F238E27FC236}">
                <a16:creationId xmlns:a16="http://schemas.microsoft.com/office/drawing/2014/main" id="{098D3ECA-8A8F-4E78-B889-C6895E92721A}"/>
              </a:ext>
            </a:extLst>
          </p:cNvPr>
          <p:cNvPicPr>
            <a:picLocks noChangeAspect="1"/>
          </p:cNvPicPr>
          <p:nvPr/>
        </p:nvPicPr>
        <p:blipFill>
          <a:blip r:embed="rId3"/>
          <a:stretch>
            <a:fillRect/>
          </a:stretch>
        </p:blipFill>
        <p:spPr>
          <a:xfrm>
            <a:off x="646111" y="1447801"/>
            <a:ext cx="5983290" cy="5222334"/>
          </a:xfrm>
          <a:prstGeom prst="rect">
            <a:avLst/>
          </a:prstGeom>
        </p:spPr>
      </p:pic>
      <p:sp>
        <p:nvSpPr>
          <p:cNvPr id="15" name="Content Placeholder 2">
            <a:extLst>
              <a:ext uri="{FF2B5EF4-FFF2-40B4-BE49-F238E27FC236}">
                <a16:creationId xmlns:a16="http://schemas.microsoft.com/office/drawing/2014/main" id="{76A4B8A6-C2CD-48A6-9E11-BB6AFF585E0F}"/>
              </a:ext>
            </a:extLst>
          </p:cNvPr>
          <p:cNvSpPr>
            <a:spLocks noGrp="1"/>
          </p:cNvSpPr>
          <p:nvPr>
            <p:ph idx="1"/>
          </p:nvPr>
        </p:nvSpPr>
        <p:spPr>
          <a:xfrm>
            <a:off x="7391401" y="1905000"/>
            <a:ext cx="3653517"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 is installed on a series of braced roof trusses. </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Anchor Points</a:t>
            </a:r>
          </a:p>
        </p:txBody>
      </p:sp>
    </p:spTree>
    <p:extLst>
      <p:ext uri="{BB962C8B-B14F-4D97-AF65-F5344CB8AC3E}">
        <p14:creationId xmlns:p14="http://schemas.microsoft.com/office/powerpoint/2010/main" val="107386638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a worker placing framed walls into place while wearing a PFAS." title="Image 3.42">
            <a:extLst>
              <a:ext uri="{FF2B5EF4-FFF2-40B4-BE49-F238E27FC236}">
                <a16:creationId xmlns:a16="http://schemas.microsoft.com/office/drawing/2014/main" id="{A5535B46-7C3A-46A5-AF09-784688D6F070}"/>
              </a:ext>
            </a:extLst>
          </p:cNvPr>
          <p:cNvPicPr>
            <a:picLocks noChangeAspect="1"/>
          </p:cNvPicPr>
          <p:nvPr/>
        </p:nvPicPr>
        <p:blipFill>
          <a:blip r:embed="rId3"/>
          <a:stretch>
            <a:fillRect/>
          </a:stretch>
        </p:blipFill>
        <p:spPr>
          <a:xfrm>
            <a:off x="3784146" y="1311048"/>
            <a:ext cx="8172450" cy="4714875"/>
          </a:xfrm>
          <a:prstGeom prst="rect">
            <a:avLst/>
          </a:prstGeom>
        </p:spPr>
      </p:pic>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130629" y="1752600"/>
            <a:ext cx="3653517"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 is installed through floor sheathing into floor trusses to support a worker using a leading edge self-retracting lifeline.</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Anchor Points,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77861229"/>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shows a vertical pole used by framers as an anchor point. " title="Image 3.43">
            <a:extLst>
              <a:ext uri="{FF2B5EF4-FFF2-40B4-BE49-F238E27FC236}">
                <a16:creationId xmlns:a16="http://schemas.microsoft.com/office/drawing/2014/main" id="{70A9B6EE-FE54-48C8-BF83-1EB3C3707B12}"/>
              </a:ext>
            </a:extLst>
          </p:cNvPr>
          <p:cNvPicPr>
            <a:picLocks noChangeAspect="1"/>
          </p:cNvPicPr>
          <p:nvPr/>
        </p:nvPicPr>
        <p:blipFill>
          <a:blip r:embed="rId3"/>
          <a:stretch>
            <a:fillRect/>
          </a:stretch>
        </p:blipFill>
        <p:spPr>
          <a:xfrm>
            <a:off x="7449108" y="452718"/>
            <a:ext cx="4742892" cy="6390927"/>
          </a:xfrm>
          <a:prstGeom prst="rect">
            <a:avLst/>
          </a:prstGeom>
        </p:spPr>
      </p:pic>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1175657" y="1871946"/>
            <a:ext cx="3653517"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A horizontal lifeline is attached to a vertical structural pole and can be used to tie off framers. </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Points</a:t>
            </a:r>
          </a:p>
        </p:txBody>
      </p:sp>
    </p:spTree>
    <p:extLst>
      <p:ext uri="{BB962C8B-B14F-4D97-AF65-F5344CB8AC3E}">
        <p14:creationId xmlns:p14="http://schemas.microsoft.com/office/powerpoint/2010/main" val="1125639773"/>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workers tied-off to a vertical pole during framing operations. " title="Image 3.44">
            <a:extLst>
              <a:ext uri="{FF2B5EF4-FFF2-40B4-BE49-F238E27FC236}">
                <a16:creationId xmlns:a16="http://schemas.microsoft.com/office/drawing/2014/main" id="{B7A2319A-EA4C-408F-AC28-79BF85312CC6}"/>
              </a:ext>
            </a:extLst>
          </p:cNvPr>
          <p:cNvPicPr>
            <a:picLocks noChangeAspect="1"/>
          </p:cNvPicPr>
          <p:nvPr/>
        </p:nvPicPr>
        <p:blipFill>
          <a:blip r:embed="rId3"/>
          <a:stretch>
            <a:fillRect/>
          </a:stretch>
        </p:blipFill>
        <p:spPr>
          <a:xfrm>
            <a:off x="4831722" y="1763486"/>
            <a:ext cx="7360278" cy="5172754"/>
          </a:xfrm>
          <a:prstGeom prst="rect">
            <a:avLst/>
          </a:prstGeom>
        </p:spPr>
      </p:pic>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646111" y="2100546"/>
            <a:ext cx="3653517"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A horizontal lifeline is attached to a vertical structural pole and can be used to tie off framers. </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Anchor Points,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9990321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8" name="Content Placeholder 3" descr="Image shows anchor points installed through a roof to allow finishing trades to use them as tie-off points. " title="Image 3.47">
            <a:extLst>
              <a:ext uri="{FF2B5EF4-FFF2-40B4-BE49-F238E27FC236}">
                <a16:creationId xmlns:a16="http://schemas.microsoft.com/office/drawing/2014/main" id="{A25A4DD3-BBF3-4298-8C8D-7A7B1946E442}"/>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226427" y="2091092"/>
            <a:ext cx="3293170" cy="384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3" descr="Image shows an anchor point at the peak of a roof with a rope-grab lanyard attached. " title="Image 3.46">
            <a:extLst>
              <a:ext uri="{FF2B5EF4-FFF2-40B4-BE49-F238E27FC236}">
                <a16:creationId xmlns:a16="http://schemas.microsoft.com/office/drawing/2014/main" id="{53FC2B74-6D44-4E72-9569-FAB862A6E893}"/>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305060" y="2927705"/>
            <a:ext cx="3437192" cy="266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Content Placeholder 3" descr="Image shows a self-retracting lifeline attached to a roof. " title="Image 3.45">
            <a:extLst>
              <a:ext uri="{FF2B5EF4-FFF2-40B4-BE49-F238E27FC236}">
                <a16:creationId xmlns:a16="http://schemas.microsoft.com/office/drawing/2014/main" id="{0B68D445-8CE2-433C-A420-ED490FD76A86}"/>
              </a:ext>
            </a:extLst>
          </p:cNvPr>
          <p:cNvPicPr>
            <a:picLocks/>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0772" y="2337910"/>
            <a:ext cx="3440113" cy="421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Content Placeholder 2">
            <a:extLst>
              <a:ext uri="{FF2B5EF4-FFF2-40B4-BE49-F238E27FC236}">
                <a16:creationId xmlns:a16="http://schemas.microsoft.com/office/drawing/2014/main" id="{EA3BCC74-ED03-43F8-9D1D-B17B103289E0}"/>
              </a:ext>
            </a:extLst>
          </p:cNvPr>
          <p:cNvSpPr>
            <a:spLocks noGrp="1"/>
          </p:cNvSpPr>
          <p:nvPr>
            <p:ph idx="1"/>
          </p:nvPr>
        </p:nvSpPr>
        <p:spPr>
          <a:xfrm>
            <a:off x="1489756" y="1527175"/>
            <a:ext cx="9067800" cy="4953000"/>
          </a:xfrm>
        </p:spPr>
        <p:txBody>
          <a:bodyPr/>
          <a:lstStyle/>
          <a:p>
            <a:pPr eaLnBrk="1" hangingPunct="1">
              <a:lnSpc>
                <a:spcPct val="80000"/>
              </a:lnSpc>
            </a:pPr>
            <a:r>
              <a:rPr lang="en-US" altLang="en-US" dirty="0">
                <a:latin typeface="Arial" panose="020B0604020202020204" pitchFamily="34" charset="0"/>
                <a:ea typeface="ＭＳ Ｐゴシック" panose="020B0600070205080204" pitchFamily="34" charset="-128"/>
                <a:cs typeface="Arial" panose="020B0604020202020204" pitchFamily="34" charset="0"/>
              </a:rPr>
              <a:t>Sample Anchor Points:</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6322" name="Title 1">
            <a:extLst>
              <a:ext uri="{FF2B5EF4-FFF2-40B4-BE49-F238E27FC236}">
                <a16:creationId xmlns:a16="http://schemas.microsoft.com/office/drawing/2014/main" id="{372661E2-7508-4BC2-BD8A-E4033AF995AF}"/>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Anchor Points</a:t>
            </a:r>
          </a:p>
        </p:txBody>
      </p:sp>
    </p:spTree>
    <p:extLst>
      <p:ext uri="{BB962C8B-B14F-4D97-AF65-F5344CB8AC3E}">
        <p14:creationId xmlns:p14="http://schemas.microsoft.com/office/powerpoint/2010/main" val="412836484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545F22DF-3F6E-45EA-94AF-91DE137C8442}"/>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Calculating Fall Distances</a:t>
            </a:r>
          </a:p>
        </p:txBody>
      </p:sp>
      <p:sp>
        <p:nvSpPr>
          <p:cNvPr id="64517" name="Content Placeholder 2">
            <a:extLst>
              <a:ext uri="{FF2B5EF4-FFF2-40B4-BE49-F238E27FC236}">
                <a16:creationId xmlns:a16="http://schemas.microsoft.com/office/drawing/2014/main" id="{D34176A4-9278-4369-BEF5-D4617F897E59}"/>
              </a:ext>
            </a:extLst>
          </p:cNvPr>
          <p:cNvSpPr>
            <a:spLocks noGrp="1"/>
          </p:cNvSpPr>
          <p:nvPr>
            <p:ph idx="1"/>
          </p:nvPr>
        </p:nvSpPr>
        <p:spPr>
          <a:xfrm>
            <a:off x="1600200" y="1981200"/>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Regulations require that a worker cannot free fall 6 feet or more.</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How far a worker will fall depends on a variety of factors, which include but is not limited to:</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Body size of worker</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Fit of harness, to allow for stretch</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Type of lanyard (rip-stitch or self-retracting)</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Safety factors</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0747216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3" name="Content Placeholder 5" descr="Image shows an illustration of a fall distance calculation. " title="Image 3.48">
            <a:extLst>
              <a:ext uri="{FF2B5EF4-FFF2-40B4-BE49-F238E27FC236}">
                <a16:creationId xmlns:a16="http://schemas.microsoft.com/office/drawing/2014/main" id="{323ED5E2-462E-4B7B-BA14-4F2C393EEE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853248"/>
            <a:ext cx="9118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0" name="Title 1">
            <a:extLst>
              <a:ext uri="{FF2B5EF4-FFF2-40B4-BE49-F238E27FC236}">
                <a16:creationId xmlns:a16="http://schemas.microsoft.com/office/drawing/2014/main" id="{49864A0E-74DA-49CA-8E46-9BAF71CA5350}"/>
              </a:ext>
            </a:extLst>
          </p:cNvPr>
          <p:cNvSpPr>
            <a:spLocks noGrp="1"/>
          </p:cNvSpPr>
          <p:nvPr>
            <p:ph type="title"/>
          </p:nvPr>
        </p:nvSpPr>
        <p:spPr>
          <a:xfrm>
            <a:off x="359988" y="583347"/>
            <a:ext cx="9404723" cy="1400530"/>
          </a:xfrm>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Calculating Fall Distances,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0030241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B77885D4-994C-4620-861C-AD0BC9A2079A}"/>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Swing Fall Hazard</a:t>
            </a:r>
          </a:p>
        </p:txBody>
      </p:sp>
      <p:sp>
        <p:nvSpPr>
          <p:cNvPr id="65541" name="Content Placeholder 2">
            <a:extLst>
              <a:ext uri="{FF2B5EF4-FFF2-40B4-BE49-F238E27FC236}">
                <a16:creationId xmlns:a16="http://schemas.microsoft.com/office/drawing/2014/main" id="{56DA3BF8-1976-4208-9AF6-DCF55E3D0940}"/>
              </a:ext>
            </a:extLst>
          </p:cNvPr>
          <p:cNvSpPr>
            <a:spLocks noGrp="1"/>
          </p:cNvSpPr>
          <p:nvPr>
            <p:ph idx="1"/>
          </p:nvPr>
        </p:nvSpPr>
        <p:spPr>
          <a:xfrm>
            <a:off x="1676400" y="1905000"/>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A hazard created if a worker is not directly below the anchor point and experiences a fall; which caused the worker to swing back towards the anchor point. </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In order to minimize the swing follow a fall:</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Work directly below the anchor. </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Do not extend your work zone more than 30</a:t>
            </a:r>
            <a:r>
              <a:rPr lang="en-US" altLang="en-US" baseline="30000" dirty="0">
                <a:latin typeface="Arial" panose="020B0604020202020204" pitchFamily="34" charset="0"/>
                <a:ea typeface="ＭＳ Ｐゴシック" panose="020B0600070205080204" pitchFamily="34" charset="-128"/>
                <a:cs typeface="Arial" panose="020B0604020202020204" pitchFamily="34" charset="0"/>
              </a:rPr>
              <a:t>o</a:t>
            </a:r>
            <a:r>
              <a:rPr lang="en-US" altLang="en-US" dirty="0">
                <a:latin typeface="Arial" panose="020B0604020202020204" pitchFamily="34" charset="0"/>
                <a:ea typeface="ＭＳ Ｐゴシック" panose="020B0600070205080204" pitchFamily="34" charset="-128"/>
                <a:cs typeface="Arial" panose="020B0604020202020204" pitchFamily="34" charset="0"/>
              </a:rPr>
              <a:t> from the anchor.</a:t>
            </a:r>
          </a:p>
          <a:p>
            <a:pPr lvl="1"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Manage the slack in the rope.</a:t>
            </a: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516419495"/>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6" name="Picture 3" descr="Image shows an illustration that workers should not work beyond 30 degrees from the anchor point. " title="Image 3.49">
            <a:extLst>
              <a:ext uri="{FF2B5EF4-FFF2-40B4-BE49-F238E27FC236}">
                <a16:creationId xmlns:a16="http://schemas.microsoft.com/office/drawing/2014/main" id="{B013E82F-5BEC-4A1E-AF61-93F4DC5ED1A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65475" y="1828801"/>
            <a:ext cx="5562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Content Placeholder 2" descr="Roof ano">
            <a:extLst>
              <a:ext uri="{FF2B5EF4-FFF2-40B4-BE49-F238E27FC236}">
                <a16:creationId xmlns:a16="http://schemas.microsoft.com/office/drawing/2014/main" id="{746B5304-26BC-43D2-A4C6-D82098757AA0}"/>
              </a:ext>
            </a:extLst>
          </p:cNvPr>
          <p:cNvSpPr>
            <a:spLocks noGrp="1"/>
          </p:cNvSpPr>
          <p:nvPr>
            <p:ph idx="1"/>
          </p:nvPr>
        </p:nvSpPr>
        <p:spPr>
          <a:xfrm>
            <a:off x="1676400" y="1905000"/>
            <a:ext cx="9067800" cy="4953000"/>
          </a:xfrm>
        </p:spPr>
        <p:txBody>
          <a:bodyPr/>
          <a:lstStyle/>
          <a:p>
            <a:pPr lvl="1"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lvl="1" eaLnBrk="1" hangingPunct="1"/>
            <a:endParaRPr lang="en-US" altLang="en-US">
              <a:ea typeface="ＭＳ Ｐゴシック" panose="020B0600070205080204" pitchFamily="34" charset="-128"/>
            </a:endParaRPr>
          </a:p>
        </p:txBody>
      </p:sp>
      <p:sp>
        <p:nvSpPr>
          <p:cNvPr id="66562" name="Title 1">
            <a:extLst>
              <a:ext uri="{FF2B5EF4-FFF2-40B4-BE49-F238E27FC236}">
                <a16:creationId xmlns:a16="http://schemas.microsoft.com/office/drawing/2014/main" id="{5F8D5517-A516-4E6D-9A66-EBEA9F40B599}"/>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Swing Fall Hazard,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3410369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Swing Fall Hazard</a:t>
            </a:r>
          </a:p>
        </p:txBody>
      </p:sp>
      <p:pic>
        <p:nvPicPr>
          <p:cNvPr id="3" name="Picture 2" descr="Image shows a worker exposed to a swing fall hazard on a roof. " title="Image 3.50">
            <a:extLst>
              <a:ext uri="{FF2B5EF4-FFF2-40B4-BE49-F238E27FC236}">
                <a16:creationId xmlns:a16="http://schemas.microsoft.com/office/drawing/2014/main" id="{3BFFFDFD-A9FE-4DB3-A0D5-2A6311E7B6D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8">
            <a:extLst>
              <a:ext uri="{FF2B5EF4-FFF2-40B4-BE49-F238E27FC236}">
                <a16:creationId xmlns:a16="http://schemas.microsoft.com/office/drawing/2014/main" id="{FFCD3B8C-185E-4C90-8116-755F51E5052B}"/>
              </a:ext>
            </a:extLst>
          </p:cNvPr>
          <p:cNvSpPr>
            <a:spLocks noChangeArrowheads="1"/>
          </p:cNvSpPr>
          <p:nvPr/>
        </p:nvSpPr>
        <p:spPr bwMode="auto">
          <a:xfrm>
            <a:off x="0" y="201388"/>
            <a:ext cx="9163050" cy="533400"/>
          </a:xfrm>
          <a:prstGeom prst="rect">
            <a:avLst/>
          </a:prstGeom>
          <a:solidFill>
            <a:srgbClr val="FF0000"/>
          </a:solidFill>
          <a:ln w="9525">
            <a:noFill/>
            <a:miter lim="800000"/>
            <a:headEnd/>
            <a:tailEnd/>
          </a:ln>
          <a:effectLst/>
        </p:spPr>
        <p:txBody>
          <a:bodyPr anchor="ctr"/>
          <a:lstStyle/>
          <a:p>
            <a:pPr>
              <a:defRPr/>
            </a:pPr>
            <a:r>
              <a:rPr lang="en-US" sz="2800" b="1" dirty="0">
                <a:solidFill>
                  <a:schemeClr val="bg1"/>
                </a:solidFill>
                <a:effectLst>
                  <a:outerShdw blurRad="38100" dist="38100" dir="2700000" algn="tl">
                    <a:srgbClr val="000000"/>
                  </a:outerShdw>
                </a:effectLst>
                <a:latin typeface="Arial" charset="0"/>
              </a:rPr>
              <a:t>Swing Fall Hazard, continued 2.</a:t>
            </a:r>
          </a:p>
        </p:txBody>
      </p:sp>
      <p:cxnSp>
        <p:nvCxnSpPr>
          <p:cNvPr id="5" name="Curved Connector 4" descr="Arrow indicating swing fall hazard.">
            <a:extLst>
              <a:ext uri="{FF2B5EF4-FFF2-40B4-BE49-F238E27FC236}">
                <a16:creationId xmlns:a16="http://schemas.microsoft.com/office/drawing/2014/main" id="{C0319E99-F92D-41B7-B378-7986CA8041AA}"/>
              </a:ext>
            </a:extLst>
          </p:cNvPr>
          <p:cNvCxnSpPr>
            <a:cxnSpLocks noChangeShapeType="1"/>
          </p:cNvCxnSpPr>
          <p:nvPr/>
        </p:nvCxnSpPr>
        <p:spPr bwMode="auto">
          <a:xfrm rot="10800000" flipV="1">
            <a:off x="2997200" y="2718706"/>
            <a:ext cx="3200400" cy="2971800"/>
          </a:xfrm>
          <a:prstGeom prst="curvedConnector3">
            <a:avLst>
              <a:gd name="adj1" fmla="val 6157"/>
            </a:avLst>
          </a:prstGeom>
          <a:noFill/>
          <a:ln w="82550"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6" name="Graphic 7" descr="No sign">
            <a:extLst>
              <a:ext uri="{FF2B5EF4-FFF2-40B4-BE49-F238E27FC236}">
                <a16:creationId xmlns:a16="http://schemas.microsoft.com/office/drawing/2014/main" id="{F8AF61E0-4889-4BCF-8847-F9E971D1797B}"/>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41139" y="1705024"/>
            <a:ext cx="2091370" cy="2091370"/>
          </a:xfrm>
          <a:prstGeom prst="rect">
            <a:avLst/>
          </a:prstGeom>
        </p:spPr>
      </p:pic>
    </p:spTree>
    <p:extLst>
      <p:ext uri="{BB962C8B-B14F-4D97-AF65-F5344CB8AC3E}">
        <p14:creationId xmlns:p14="http://schemas.microsoft.com/office/powerpoint/2010/main" val="348158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What does OSHA require for fall protection?</a:t>
            </a:r>
            <a:endParaRPr lang="en-US" dirty="0"/>
          </a:p>
        </p:txBody>
      </p:sp>
      <p:sp>
        <p:nvSpPr>
          <p:cNvPr id="3" name="Content Placeholder 2"/>
          <p:cNvSpPr>
            <a:spLocks noGrp="1"/>
          </p:cNvSpPr>
          <p:nvPr>
            <p:ph idx="1"/>
          </p:nvPr>
        </p:nvSpPr>
        <p:spPr/>
        <p:txBody>
          <a:bodyPr/>
          <a:lstStyle/>
          <a:p>
            <a:r>
              <a:rPr lang="en-US" dirty="0">
                <a:latin typeface="Arial" panose="020B0604020202020204" pitchFamily="34" charset="0"/>
                <a:cs typeface="Arial" panose="020B0604020202020204" pitchFamily="34" charset="0"/>
              </a:rPr>
              <a:t>Workers exposed to a fall hazard </a:t>
            </a:r>
            <a:r>
              <a:rPr lang="en-US" b="1" dirty="0">
                <a:latin typeface="Arial" panose="020B0604020202020204" pitchFamily="34" charset="0"/>
                <a:cs typeface="Arial" panose="020B0604020202020204" pitchFamily="34" charset="0"/>
              </a:rPr>
              <a:t>6 ft. (1.8 m) </a:t>
            </a:r>
            <a:r>
              <a:rPr lang="en-US" dirty="0">
                <a:latin typeface="Arial" panose="020B0604020202020204" pitchFamily="34" charset="0"/>
                <a:cs typeface="Arial" panose="020B0604020202020204" pitchFamily="34" charset="0"/>
              </a:rPr>
              <a:t>or more above lower levels must be protected by conventional fall protection (i.e., guardrail systems, safety net systems or PFAS).</a:t>
            </a:r>
          </a:p>
          <a:p>
            <a:pPr marL="0" indent="0">
              <a:buNone/>
            </a:pPr>
            <a:endParaRPr lang="en-US" dirty="0"/>
          </a:p>
        </p:txBody>
      </p:sp>
    </p:spTree>
    <p:extLst>
      <p:ext uri="{BB962C8B-B14F-4D97-AF65-F5344CB8AC3E}">
        <p14:creationId xmlns:p14="http://schemas.microsoft.com/office/powerpoint/2010/main" val="3712047884"/>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Identify the Hazards</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Content Placeholder 3" descr="Image shows a worker working on a roof without fall protection. " title="Image 3.51">
            <a:extLst>
              <a:ext uri="{FF2B5EF4-FFF2-40B4-BE49-F238E27FC236}">
                <a16:creationId xmlns:a16="http://schemas.microsoft.com/office/drawing/2014/main" id="{A895305B-E30C-41D7-9627-165781CDBF4F}"/>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98571" y="1458685"/>
            <a:ext cx="5725885" cy="435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6535E4E7-54D8-4872-8D6B-800223D5673B}"/>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65140" y="2320922"/>
            <a:ext cx="2091370" cy="2091370"/>
          </a:xfrm>
          <a:prstGeom prst="rect">
            <a:avLst/>
          </a:prstGeom>
        </p:spPr>
      </p:pic>
    </p:spTree>
    <p:extLst>
      <p:ext uri="{BB962C8B-B14F-4D97-AF65-F5344CB8AC3E}">
        <p14:creationId xmlns:p14="http://schemas.microsoft.com/office/powerpoint/2010/main" val="10310699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Identify the Hazards, </a:t>
            </a:r>
            <a:r>
              <a:rPr lang="en-US" sz="2800" dirty="0">
                <a:latin typeface="Arial" panose="020B0604020202020204" pitchFamily="34" charset="0"/>
                <a:cs typeface="Arial" panose="020B0604020202020204" pitchFamily="34" charset="0"/>
              </a:rPr>
              <a:t>continued 1</a:t>
            </a:r>
            <a:endParaRPr lang="en-US" dirty="0">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6" name="Picture 3" descr="Image shows a worker working on a roof without conventional fall protection systems. " title="Image 3.52">
            <a:extLst>
              <a:ext uri="{FF2B5EF4-FFF2-40B4-BE49-F238E27FC236}">
                <a16:creationId xmlns:a16="http://schemas.microsoft.com/office/drawing/2014/main" id="{CEDF570D-0645-4CA9-843A-A73B1FCE998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18314" y="1672284"/>
            <a:ext cx="5346700"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6" descr="No sign">
            <a:extLst>
              <a:ext uri="{FF2B5EF4-FFF2-40B4-BE49-F238E27FC236}">
                <a16:creationId xmlns:a16="http://schemas.microsoft.com/office/drawing/2014/main" id="{0D6C697F-B821-487E-9318-73A044A772AF}"/>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15231" y="2843537"/>
            <a:ext cx="2091370" cy="2091370"/>
          </a:xfrm>
          <a:prstGeom prst="rect">
            <a:avLst/>
          </a:prstGeom>
        </p:spPr>
      </p:pic>
    </p:spTree>
    <p:extLst>
      <p:ext uri="{BB962C8B-B14F-4D97-AF65-F5344CB8AC3E}">
        <p14:creationId xmlns:p14="http://schemas.microsoft.com/office/powerpoint/2010/main" val="2161755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Identify the Hazards, </a:t>
            </a:r>
            <a:r>
              <a:rPr lang="en-US" sz="2800" dirty="0">
                <a:latin typeface="Arial" panose="020B0604020202020204" pitchFamily="34" charset="0"/>
                <a:cs typeface="Arial" panose="020B0604020202020204" pitchFamily="34" charset="0"/>
              </a:rPr>
              <a:t>continued 2</a:t>
            </a:r>
            <a:endParaRPr lang="en-US" dirty="0">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Content Placeholder 3" descr="Image shows stairs without handrails, and unguarded wall openings. " title="Image 3.53">
            <a:extLst>
              <a:ext uri="{FF2B5EF4-FFF2-40B4-BE49-F238E27FC236}">
                <a16:creationId xmlns:a16="http://schemas.microsoft.com/office/drawing/2014/main" id="{9FBBDDFC-810B-4AE5-B7C2-D6722DFD1262}"/>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48905" y="1426028"/>
            <a:ext cx="5821922" cy="436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2C5D0D2C-AAD6-4CCA-88C7-EF52C170490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91507" y="3572993"/>
            <a:ext cx="1858656" cy="1858656"/>
          </a:xfrm>
          <a:prstGeom prst="rect">
            <a:avLst/>
          </a:prstGeom>
        </p:spPr>
      </p:pic>
      <p:pic>
        <p:nvPicPr>
          <p:cNvPr id="9" name="Graphic 5" descr="No sign">
            <a:extLst>
              <a:ext uri="{FF2B5EF4-FFF2-40B4-BE49-F238E27FC236}">
                <a16:creationId xmlns:a16="http://schemas.microsoft.com/office/drawing/2014/main" id="{2C5D0D2C-AAD6-4CCA-88C7-EF52C170490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85886" y="2078685"/>
            <a:ext cx="1858656" cy="1858656"/>
          </a:xfrm>
          <a:prstGeom prst="rect">
            <a:avLst/>
          </a:prstGeom>
        </p:spPr>
      </p:pic>
    </p:spTree>
    <p:extLst>
      <p:ext uri="{BB962C8B-B14F-4D97-AF65-F5344CB8AC3E}">
        <p14:creationId xmlns:p14="http://schemas.microsoft.com/office/powerpoint/2010/main" val="14114169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747A906C-B97A-4028-B47B-0D0CCDA3A031}"/>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Limitations of using a PFAS</a:t>
            </a:r>
          </a:p>
        </p:txBody>
      </p:sp>
      <p:sp>
        <p:nvSpPr>
          <p:cNvPr id="48131" name="Content Placeholder 2">
            <a:extLst>
              <a:ext uri="{FF2B5EF4-FFF2-40B4-BE49-F238E27FC236}">
                <a16:creationId xmlns:a16="http://schemas.microsoft.com/office/drawing/2014/main" id="{8DA5B05B-9FE5-47A3-9D20-2AF4044700FB}"/>
              </a:ext>
            </a:extLst>
          </p:cNvPr>
          <p:cNvSpPr>
            <a:spLocks noGrp="1"/>
          </p:cNvSpPr>
          <p:nvPr>
            <p:ph idx="1"/>
          </p:nvPr>
        </p:nvSpPr>
        <p:spPr>
          <a:xfrm>
            <a:off x="1598613" y="1752600"/>
            <a:ext cx="9067800" cy="4953000"/>
          </a:xfrm>
        </p:spPr>
        <p:txBody>
          <a:bodyPr>
            <a:normAutofit/>
          </a:bodyPr>
          <a:lstStyle/>
          <a:p>
            <a:r>
              <a:rPr lang="en-US" altLang="en-US" sz="3200" dirty="0">
                <a:latin typeface="Arial" panose="020B0604020202020204" pitchFamily="34" charset="0"/>
                <a:ea typeface="ＭＳ Ｐゴシック" panose="020B0600070205080204" pitchFamily="34" charset="-128"/>
                <a:cs typeface="Arial" panose="020B0604020202020204" pitchFamily="34" charset="0"/>
              </a:rPr>
              <a:t>Limitations of conventional fall protection systems during the installation of exterior walls may include:</a:t>
            </a:r>
          </a:p>
          <a:p>
            <a:pPr lvl="1">
              <a:buFontTx/>
              <a:buChar char="•"/>
            </a:pPr>
            <a:r>
              <a:rPr lang="en-US" altLang="en-US" sz="2800" dirty="0">
                <a:latin typeface="Arial" panose="020B0604020202020204" pitchFamily="34" charset="0"/>
                <a:ea typeface="ＭＳ Ｐゴシック" panose="020B0600070205080204" pitchFamily="34" charset="-128"/>
                <a:cs typeface="Arial" panose="020B0604020202020204" pitchFamily="34" charset="0"/>
              </a:rPr>
              <a:t>Lack of a suitable anchor point to withstand 5000 pounds or twice the intended load from a falling worker. </a:t>
            </a:r>
          </a:p>
          <a:p>
            <a:pPr lvl="1">
              <a:buFontTx/>
              <a:buChar char="•"/>
            </a:pPr>
            <a:r>
              <a:rPr lang="en-US" altLang="en-US" sz="2800" dirty="0">
                <a:latin typeface="Arial" panose="020B0604020202020204" pitchFamily="34" charset="0"/>
                <a:ea typeface="ＭＳ Ｐゴシック" panose="020B0600070205080204" pitchFamily="34" charset="-128"/>
                <a:cs typeface="Arial" panose="020B0604020202020204" pitchFamily="34" charset="0"/>
              </a:rPr>
              <a:t>Installation of guardrail system could involve more risk, due to the duration of the fall exposure. </a:t>
            </a:r>
          </a:p>
          <a:p>
            <a:pPr lvl="1" eaLnBrk="1" hangingPunct="1"/>
            <a:endParaRPr lang="en-US" altLang="en-US" sz="2800"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34620330"/>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D481EC10-CCF7-47B0-B53D-C880D8B4C21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Limitations of using a PFAS,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49155" name="Content Placeholder 2">
            <a:extLst>
              <a:ext uri="{FF2B5EF4-FFF2-40B4-BE49-F238E27FC236}">
                <a16:creationId xmlns:a16="http://schemas.microsoft.com/office/drawing/2014/main" id="{4EACE650-84FD-4251-826F-E1F71DBAF5FC}"/>
              </a:ext>
            </a:extLst>
          </p:cNvPr>
          <p:cNvSpPr>
            <a:spLocks noGrp="1"/>
          </p:cNvSpPr>
          <p:nvPr>
            <p:ph idx="1"/>
          </p:nvPr>
        </p:nvSpPr>
        <p:spPr>
          <a:xfrm>
            <a:off x="1099457" y="1447800"/>
            <a:ext cx="9566956" cy="5257800"/>
          </a:xfrm>
        </p:spPr>
        <p:txBody>
          <a:bodyPr>
            <a:normAutofit/>
          </a:bodyPr>
          <a:lstStyle/>
          <a:p>
            <a:pPr lvl="1">
              <a:buFontTx/>
              <a:buChar char="•"/>
            </a:pPr>
            <a:r>
              <a:rPr lang="en-US" altLang="en-US" sz="2800" dirty="0">
                <a:latin typeface="Arial" panose="020B0604020202020204" pitchFamily="34" charset="0"/>
                <a:ea typeface="ＭＳ Ｐゴシック" panose="020B0600070205080204" pitchFamily="34" charset="-128"/>
                <a:cs typeface="Arial" panose="020B0604020202020204" pitchFamily="34" charset="0"/>
              </a:rPr>
              <a:t>Manufacturers of personal fall arrest system components may prohibit the anchor point to be placed at ground level, or below a workers ‘D’ ring on their harness.</a:t>
            </a:r>
          </a:p>
          <a:p>
            <a:pPr lvl="1">
              <a:buFontTx/>
              <a:buChar char="•"/>
            </a:pPr>
            <a:r>
              <a:rPr lang="en-US" altLang="en-US" sz="2800" dirty="0">
                <a:latin typeface="Arial" panose="020B0604020202020204" pitchFamily="34" charset="0"/>
                <a:ea typeface="ＭＳ Ｐゴシック" panose="020B0600070205080204" pitchFamily="34" charset="-128"/>
                <a:cs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lvl="1">
              <a:buFontTx/>
              <a:buChar char="•"/>
            </a:pPr>
            <a:r>
              <a:rPr lang="en-US" altLang="en-US" sz="2800" dirty="0">
                <a:latin typeface="Arial" panose="020B0604020202020204" pitchFamily="34" charset="0"/>
                <a:ea typeface="ＭＳ Ｐゴシック" panose="020B0600070205080204" pitchFamily="34" charset="-128"/>
                <a:cs typeface="Arial" panose="020B0604020202020204" pitchFamily="34" charset="0"/>
              </a:rPr>
              <a:t>Manufacturers may have differing installation/usage requirements; always refer to the manufacturers’ instruction prior to use. </a:t>
            </a:r>
          </a:p>
          <a:p>
            <a:pPr lvl="1" eaLnBrk="1" hangingPunct="1"/>
            <a:endParaRPr lang="en-US" altLang="en-US" sz="2800"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0803467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346CE279-3331-482A-92B6-6D360834FEC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Recap</a:t>
            </a:r>
          </a:p>
        </p:txBody>
      </p:sp>
      <p:sp>
        <p:nvSpPr>
          <p:cNvPr id="104451" name="Content Placeholder 2">
            <a:extLst>
              <a:ext uri="{FF2B5EF4-FFF2-40B4-BE49-F238E27FC236}">
                <a16:creationId xmlns:a16="http://schemas.microsoft.com/office/drawing/2014/main" id="{29672CC6-688E-4E25-B873-C74444AD315D}"/>
              </a:ext>
            </a:extLst>
          </p:cNvPr>
          <p:cNvSpPr>
            <a:spLocks noGrp="1"/>
          </p:cNvSpPr>
          <p:nvPr>
            <p:ph idx="1"/>
          </p:nvPr>
        </p:nvSpPr>
        <p:spPr>
          <a:xfrm>
            <a:off x="1016226" y="1578429"/>
            <a:ext cx="9771517" cy="4789713"/>
          </a:xfrm>
        </p:spPr>
        <p:txBody>
          <a:bodyPr/>
          <a:lstStyle/>
          <a:p>
            <a:pPr>
              <a:lnSpc>
                <a:spcPct val="85000"/>
              </a:lnSpc>
              <a:spcBef>
                <a:spcPct val="3500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In construction, the trigger height for when conventional fall protection (guardrails, PFAS, safety nets) is required is 6 feet. </a:t>
            </a:r>
          </a:p>
          <a:p>
            <a:pPr>
              <a:lnSpc>
                <a:spcPct val="85000"/>
              </a:lnSpc>
              <a:spcBef>
                <a:spcPct val="3500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Before being exposed to fall hazards, workers must be trained. </a:t>
            </a:r>
          </a:p>
          <a:p>
            <a:pPr>
              <a:lnSpc>
                <a:spcPct val="85000"/>
              </a:lnSpc>
              <a:spcBef>
                <a:spcPct val="3500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Understand the proper use and limitations of fall protection systems before beginning work.</a:t>
            </a:r>
          </a:p>
          <a:p>
            <a:pPr>
              <a:lnSpc>
                <a:spcPct val="85000"/>
              </a:lnSpc>
              <a:spcBef>
                <a:spcPct val="3500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Never take shortcuts, always ask for assistance from a supervisor or competent person if you are unsure about a fall hazard or protective system.</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lvl="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40210518"/>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5</a:t>
            </a:r>
          </a:p>
        </p:txBody>
      </p:sp>
      <p:sp>
        <p:nvSpPr>
          <p:cNvPr id="3" name="Text Placeholder 2"/>
          <p:cNvSpPr>
            <a:spLocks noGrp="1"/>
          </p:cNvSpPr>
          <p:nvPr>
            <p:ph type="body" idx="1"/>
          </p:nvPr>
        </p:nvSpPr>
        <p:spPr>
          <a:xfrm>
            <a:off x="1151960" y="4777381"/>
            <a:ext cx="8828653" cy="860400"/>
          </a:xfrm>
        </p:spPr>
        <p:txBody>
          <a:bodyPr>
            <a:normAutofit/>
          </a:bodyPr>
          <a:lstStyle/>
          <a:p>
            <a:r>
              <a:rPr lang="en-US" sz="3200" dirty="0"/>
              <a:t>Additional Fall Protection Systems</a:t>
            </a:r>
          </a:p>
        </p:txBody>
      </p:sp>
    </p:spTree>
    <p:extLst>
      <p:ext uri="{BB962C8B-B14F-4D97-AF65-F5344CB8AC3E}">
        <p14:creationId xmlns:p14="http://schemas.microsoft.com/office/powerpoint/2010/main" val="2333867014"/>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rmAutofit lnSpcReduction="10000"/>
          </a:bodyPr>
          <a:lstStyle/>
          <a:p>
            <a:pPr lvl="0">
              <a:spcBef>
                <a:spcPct val="0"/>
              </a:spcBef>
            </a:pPr>
            <a:r>
              <a:rPr lang="en-US" altLang="en-US" sz="2000" dirty="0">
                <a:solidFill>
                  <a:prstClr val="black"/>
                </a:solidFill>
                <a:latin typeface="Arial" panose="020B0604020202020204" pitchFamily="34" charset="0"/>
                <a:cs typeface="Arial" panose="020B0604020202020204" pitchFamily="34" charset="0"/>
              </a:rPr>
              <a:t>This material was produced under grant number </a:t>
            </a:r>
            <a:r>
              <a:rPr lang="en-US" altLang="en-US" sz="2100" b="1" dirty="0">
                <a:solidFill>
                  <a:srgbClr val="FF0000"/>
                </a:solidFill>
                <a:latin typeface="Arial" panose="020B0604020202020204" pitchFamily="34" charset="0"/>
                <a:cs typeface="Arial" panose="020B0604020202020204" pitchFamily="34" charset="0"/>
              </a:rPr>
              <a:t>SH-31198-SH7 </a:t>
            </a:r>
            <a:r>
              <a:rPr lang="en-US" altLang="en-US" sz="2000" dirty="0">
                <a:solidFill>
                  <a:prstClr val="black"/>
                </a:solidFill>
                <a:latin typeface="Arial" panose="020B0604020202020204" pitchFamily="34" charset="0"/>
                <a:cs typeface="Arial" panose="020B0604020202020204" pitchFamily="34" charset="0"/>
              </a:rPr>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latin typeface="Arial" panose="020B0604020202020204" pitchFamily="34" charset="0"/>
                <a:cs typeface="Arial" panose="020B0604020202020204" pitchFamily="34" charset="0"/>
              </a:rPr>
              <a:t>SH-05122-SH9 </a:t>
            </a:r>
            <a:r>
              <a:rPr lang="en-US" altLang="en-US" sz="2000" dirty="0">
                <a:solidFill>
                  <a:prstClr val="black"/>
                </a:solidFill>
                <a:latin typeface="Arial" panose="020B0604020202020204" pitchFamily="34" charset="0"/>
                <a:cs typeface="Arial" panose="020B0604020202020204" pitchFamily="34" charset="0"/>
              </a:rPr>
              <a:t>from the Occupational Safety and Health Administration, U.S. Department of Labor.</a:t>
            </a:r>
          </a:p>
          <a:p>
            <a:pPr lvl="0">
              <a:spcBef>
                <a:spcPct val="0"/>
              </a:spcBef>
            </a:pPr>
            <a:r>
              <a:rPr lang="en-US" altLang="en-US" sz="2000" dirty="0">
                <a:solidFill>
                  <a:prstClr val="black"/>
                </a:solidFill>
                <a:latin typeface="Arial" panose="020B0604020202020204" pitchFamily="34" charset="0"/>
                <a:cs typeface="Arial" panose="020B0604020202020204" pitchFamily="34" charset="0"/>
              </a:rPr>
              <a:t>This presentation is intended to discuss Federal Regulations </a:t>
            </a:r>
            <a:r>
              <a:rPr lang="en-US" altLang="en-US" sz="2000" b="1" u="sng" dirty="0">
                <a:solidFill>
                  <a:prstClr val="black"/>
                </a:solidFill>
                <a:latin typeface="Arial" panose="020B0604020202020204" pitchFamily="34" charset="0"/>
                <a:cs typeface="Arial" panose="020B0604020202020204" pitchFamily="34" charset="0"/>
              </a:rPr>
              <a:t>only</a:t>
            </a:r>
            <a:r>
              <a:rPr lang="en-US" altLang="en-US" sz="2000" dirty="0">
                <a:solidFill>
                  <a:prstClr val="black"/>
                </a:solidFill>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lvl="0">
              <a:spcBef>
                <a:spcPct val="0"/>
              </a:spcBef>
            </a:pPr>
            <a:r>
              <a:rPr lang="en-US" altLang="en-US" sz="2000" dirty="0">
                <a:solidFill>
                  <a:prstClr val="black"/>
                </a:solidFill>
                <a:latin typeface="Arial" panose="020B0604020202020204" pitchFamily="34" charset="0"/>
                <a:cs typeface="Arial" panose="020B0604020202020204" pitchFamily="34" charset="0"/>
              </a:rPr>
              <a:t>These materials are meant for informational purposes only.</a:t>
            </a:r>
          </a:p>
          <a:p>
            <a:pPr lvl="0">
              <a:spcBef>
                <a:spcPct val="0"/>
              </a:spcBef>
            </a:pPr>
            <a:r>
              <a:rPr lang="en-US" altLang="en-US" sz="2000" dirty="0">
                <a:solidFill>
                  <a:prstClr val="black"/>
                </a:solidFill>
                <a:latin typeface="Arial" panose="020B0604020202020204" pitchFamily="34" charset="0"/>
                <a:cs typeface="Arial" panose="020B0604020202020204" pitchFamily="34" charset="0"/>
              </a:rPr>
              <a:t>No representation is made as to the thoroughness of the presentation.</a:t>
            </a:r>
          </a:p>
          <a:p>
            <a:pPr marL="0" indent="0">
              <a:spcBef>
                <a:spcPct val="0"/>
              </a:spcBef>
              <a:buNone/>
            </a:pPr>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3256932"/>
      </p:ext>
    </p:extLst>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2920133008"/>
      </p:ext>
    </p:extLst>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512387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165A7B0-E871-4BA0-9A23-59C51C070E2D}"/>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Overview of Regulations</a:t>
            </a:r>
          </a:p>
        </p:txBody>
      </p:sp>
      <p:sp>
        <p:nvSpPr>
          <p:cNvPr id="13315" name="Content Placeholder 2">
            <a:extLst>
              <a:ext uri="{FF2B5EF4-FFF2-40B4-BE49-F238E27FC236}">
                <a16:creationId xmlns:a16="http://schemas.microsoft.com/office/drawing/2014/main" id="{64160953-C42E-4F72-8A0D-C8E40A965160}"/>
              </a:ext>
            </a:extLst>
          </p:cNvPr>
          <p:cNvSpPr>
            <a:spLocks noGrp="1"/>
          </p:cNvSpPr>
          <p:nvPr>
            <p:ph idx="1"/>
          </p:nvPr>
        </p:nvSpPr>
        <p:spPr>
          <a:xfrm>
            <a:off x="907489" y="1438904"/>
            <a:ext cx="4712677" cy="4221163"/>
          </a:xfrm>
        </p:spPr>
        <p:txBody>
          <a:bodyPr/>
          <a:lstStyle/>
          <a:p>
            <a:pPr>
              <a:spcBef>
                <a:spcPct val="0"/>
              </a:spcBef>
              <a:spcAft>
                <a:spcPts val="800"/>
              </a:spcAft>
            </a:pPr>
            <a:r>
              <a:rPr lang="en-US" altLang="en-US" b="1" dirty="0">
                <a:latin typeface="Arial" panose="020B0604020202020204" pitchFamily="34" charset="0"/>
                <a:ea typeface="ＭＳ Ｐゴシック" panose="020B0600070205080204" pitchFamily="34" charset="-128"/>
                <a:cs typeface="Arial" panose="020B0604020202020204" pitchFamily="34" charset="0"/>
              </a:rPr>
              <a:t>6 feet</a:t>
            </a:r>
            <a:r>
              <a:rPr lang="en-US" altLang="en-US" dirty="0">
                <a:latin typeface="Arial" panose="020B0604020202020204" pitchFamily="34" charset="0"/>
                <a:ea typeface="ＭＳ Ｐゴシック" panose="020B0600070205080204" pitchFamily="34" charset="-128"/>
                <a:cs typeface="Arial" panose="020B0604020202020204" pitchFamily="34" charset="0"/>
              </a:rPr>
              <a:t> is the trigger height for when fall protection is required for construction sites.</a:t>
            </a:r>
          </a:p>
        </p:txBody>
      </p:sp>
      <p:pic>
        <p:nvPicPr>
          <p:cNvPr id="13318" name="Picture 6" descr="Image shows two workers performing roof installation without conventional fall protection. " title="Image 1.07">
            <a:extLst>
              <a:ext uri="{FF2B5EF4-FFF2-40B4-BE49-F238E27FC236}">
                <a16:creationId xmlns:a16="http://schemas.microsoft.com/office/drawing/2014/main" id="{27D9FEDE-C2EE-468C-BFB2-A18C330AA93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886239" y="1320590"/>
            <a:ext cx="5850619" cy="4580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Graphic 4" descr="No sign">
            <a:extLst>
              <a:ext uri="{FF2B5EF4-FFF2-40B4-BE49-F238E27FC236}">
                <a16:creationId xmlns:a16="http://schemas.microsoft.com/office/drawing/2014/main" id="{1D4037D9-00E8-43F1-803D-FEA1D81DEC08}"/>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56031" y="2182370"/>
            <a:ext cx="2189605" cy="2189605"/>
          </a:xfrm>
          <a:prstGeom prst="rect">
            <a:avLst/>
          </a:prstGeom>
        </p:spPr>
      </p:pic>
      <p:pic>
        <p:nvPicPr>
          <p:cNvPr id="6" name="Graphic 5" descr="No sign">
            <a:extLst>
              <a:ext uri="{FF2B5EF4-FFF2-40B4-BE49-F238E27FC236}">
                <a16:creationId xmlns:a16="http://schemas.microsoft.com/office/drawing/2014/main" id="{22CD28A5-FFF1-41C2-B994-ED0F98877929}"/>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848" y="1770633"/>
            <a:ext cx="2193196" cy="2193196"/>
          </a:xfrm>
          <a:prstGeom prst="rect">
            <a:avLst/>
          </a:prstGeom>
        </p:spPr>
      </p:pic>
    </p:spTree>
    <p:extLst>
      <p:ext uri="{BB962C8B-B14F-4D97-AF65-F5344CB8AC3E}">
        <p14:creationId xmlns:p14="http://schemas.microsoft.com/office/powerpoint/2010/main" val="279619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Section 5</a:t>
            </a:r>
          </a:p>
        </p:txBody>
      </p:sp>
      <p:sp>
        <p:nvSpPr>
          <p:cNvPr id="3" name="Content Placeholder 2"/>
          <p:cNvSpPr>
            <a:spLocks noGrp="1"/>
          </p:cNvSpPr>
          <p:nvPr>
            <p:ph idx="1"/>
          </p:nvPr>
        </p:nvSpPr>
        <p:spPr/>
        <p:txBody>
          <a:bodyPr>
            <a:normAutofit lnSpcReduction="10000"/>
          </a:bodyPr>
          <a:lstStyle/>
          <a:p>
            <a:r>
              <a:rPr lang="en-US" altLang="en-US" dirty="0"/>
              <a:t>Identify types of Additional Fall Protection Systems and “alternative” fall protection systems.</a:t>
            </a:r>
          </a:p>
          <a:p>
            <a:r>
              <a:rPr lang="en-US" altLang="en-US" dirty="0"/>
              <a:t>Discuss potential uses and limitations of using an “alternative” form of fall protection. </a:t>
            </a:r>
          </a:p>
          <a:p>
            <a:r>
              <a:rPr lang="en-US" altLang="en-US" dirty="0"/>
              <a:t>Identify key requirements and basic safety practices for each alternative protection system.</a:t>
            </a:r>
          </a:p>
          <a:p>
            <a:r>
              <a:rPr lang="en-US" altLang="en-US" dirty="0"/>
              <a:t>Understand when a written fall protection plan is necessary. </a:t>
            </a:r>
          </a:p>
          <a:p>
            <a:endParaRPr lang="en-US" dirty="0"/>
          </a:p>
        </p:txBody>
      </p:sp>
    </p:spTree>
    <p:extLst>
      <p:ext uri="{BB962C8B-B14F-4D97-AF65-F5344CB8AC3E}">
        <p14:creationId xmlns:p14="http://schemas.microsoft.com/office/powerpoint/2010/main" val="338460453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3F8052-7447-4931-B8A5-5972AF17EFD0}"/>
              </a:ext>
            </a:extLst>
          </p:cNvPr>
          <p:cNvSpPr>
            <a:spLocks noChangeArrowheads="1"/>
          </p:cNvSpPr>
          <p:nvPr/>
        </p:nvSpPr>
        <p:spPr bwMode="auto">
          <a:xfrm>
            <a:off x="7293400" y="5125452"/>
            <a:ext cx="266267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3) Personal Fall </a:t>
            </a:r>
          </a:p>
          <a:p>
            <a:pPr algn="ctr">
              <a:spcBef>
                <a:spcPct val="0"/>
              </a:spcBef>
              <a:buFontTx/>
              <a:buNone/>
            </a:pPr>
            <a:r>
              <a:rPr lang="en-US" altLang="en-US" sz="2000" b="1" dirty="0">
                <a:solidFill>
                  <a:schemeClr val="tx1"/>
                </a:solidFill>
              </a:rPr>
              <a:t>Arrest System</a:t>
            </a:r>
          </a:p>
          <a:p>
            <a:pPr algn="ctr">
              <a:spcBef>
                <a:spcPct val="0"/>
              </a:spcBef>
              <a:buFontTx/>
              <a:buNone/>
            </a:pPr>
            <a:r>
              <a:rPr lang="en-US" altLang="en-US" sz="2000" b="1" dirty="0">
                <a:solidFill>
                  <a:schemeClr val="tx1"/>
                </a:solidFill>
              </a:rPr>
              <a:t>(PFAS)</a:t>
            </a:r>
          </a:p>
        </p:txBody>
      </p:sp>
      <p:pic>
        <p:nvPicPr>
          <p:cNvPr id="7" name="Picture 12" descr="Roofer using personal fall arrest system." title="Roofer Fall Protection">
            <a:extLst>
              <a:ext uri="{FF2B5EF4-FFF2-40B4-BE49-F238E27FC236}">
                <a16:creationId xmlns:a16="http://schemas.microsoft.com/office/drawing/2014/main" id="{B922ADC8-C5EF-4518-BB80-369DFCF415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35816" y="1696452"/>
            <a:ext cx="2743646"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16A83E2-EA8F-498D-87D8-5A9464171AB3}"/>
              </a:ext>
            </a:extLst>
          </p:cNvPr>
          <p:cNvSpPr>
            <a:spLocks noChangeArrowheads="1"/>
          </p:cNvSpPr>
          <p:nvPr/>
        </p:nvSpPr>
        <p:spPr bwMode="auto">
          <a:xfrm>
            <a:off x="4509459" y="5334299"/>
            <a:ext cx="188032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2) Safety Nets</a:t>
            </a:r>
          </a:p>
        </p:txBody>
      </p:sp>
      <p:pic>
        <p:nvPicPr>
          <p:cNvPr id="9" name="Picture 8" descr="Safety net systems intstalled on wood framed home." title="Safety Nets"/>
          <p:cNvPicPr>
            <a:picLocks noChangeAspect="1"/>
          </p:cNvPicPr>
          <p:nvPr/>
        </p:nvPicPr>
        <p:blipFill>
          <a:blip r:embed="rId4"/>
          <a:stretch>
            <a:fillRect/>
          </a:stretch>
        </p:blipFill>
        <p:spPr>
          <a:xfrm>
            <a:off x="4191875" y="1696452"/>
            <a:ext cx="2600325" cy="3429000"/>
          </a:xfrm>
          <a:prstGeom prst="rect">
            <a:avLst/>
          </a:prstGeom>
        </p:spPr>
      </p:pic>
      <p:sp>
        <p:nvSpPr>
          <p:cNvPr id="3" name="Rectangle 2">
            <a:extLst>
              <a:ext uri="{FF2B5EF4-FFF2-40B4-BE49-F238E27FC236}">
                <a16:creationId xmlns:a16="http://schemas.microsoft.com/office/drawing/2014/main" id="{5A96B427-11A4-47AC-8B11-A9B5D5424D46}"/>
              </a:ext>
            </a:extLst>
          </p:cNvPr>
          <p:cNvSpPr>
            <a:spLocks noChangeArrowheads="1"/>
          </p:cNvSpPr>
          <p:nvPr/>
        </p:nvSpPr>
        <p:spPr bwMode="auto">
          <a:xfrm>
            <a:off x="1517040" y="5334299"/>
            <a:ext cx="1747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000" b="1" dirty="0">
                <a:solidFill>
                  <a:schemeClr val="tx1"/>
                </a:solidFill>
              </a:rPr>
              <a:t>1) Guardrails</a:t>
            </a:r>
          </a:p>
        </p:txBody>
      </p:sp>
      <p:pic>
        <p:nvPicPr>
          <p:cNvPr id="4" name="Picture 9" descr="Image depicts a set of guardrails protecting a stairway. " title="Image 3.1">
            <a:extLst>
              <a:ext uri="{FF2B5EF4-FFF2-40B4-BE49-F238E27FC236}">
                <a16:creationId xmlns:a16="http://schemas.microsoft.com/office/drawing/2014/main" id="{F2CF86C9-51F2-4BA8-B0A4-DA11187065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3659" y="1696452"/>
            <a:ext cx="2514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46111" y="452718"/>
            <a:ext cx="10102402" cy="1400530"/>
          </a:xfrm>
        </p:spPr>
        <p:txBody>
          <a:bodyPr/>
          <a:lstStyle/>
          <a:p>
            <a:r>
              <a:rPr lang="en-US" dirty="0"/>
              <a:t>Reminder of Conventional Fall Protection</a:t>
            </a:r>
            <a:br>
              <a:rPr lang="en-US" dirty="0"/>
            </a:br>
            <a:endParaRPr lang="en-US" dirty="0"/>
          </a:p>
        </p:txBody>
      </p:sp>
    </p:spTree>
    <p:extLst>
      <p:ext uri="{BB962C8B-B14F-4D97-AF65-F5344CB8AC3E}">
        <p14:creationId xmlns:p14="http://schemas.microsoft.com/office/powerpoint/2010/main" val="25955655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a:lstStyle/>
          <a:p>
            <a:pPr eaLnBrk="1" hangingPunct="1">
              <a:defRPr/>
            </a:pPr>
            <a:r>
              <a:rPr lang="en-US" sz="3600" dirty="0"/>
              <a:t>Additional Fall Protection Systems</a:t>
            </a:r>
          </a:p>
        </p:txBody>
      </p:sp>
      <p:sp>
        <p:nvSpPr>
          <p:cNvPr id="81923" name="Rectangle 3">
            <a:extLst>
              <a:ext uri="{FF2B5EF4-FFF2-40B4-BE49-F238E27FC236}">
                <a16:creationId xmlns:a16="http://schemas.microsoft.com/office/drawing/2014/main" id="{E98B0B8A-0B6F-4D4A-A9F1-F935114D3931}"/>
              </a:ext>
            </a:extLst>
          </p:cNvPr>
          <p:cNvSpPr>
            <a:spLocks noGrp="1" noChangeArrowheads="1"/>
          </p:cNvSpPr>
          <p:nvPr>
            <p:ph idx="1"/>
          </p:nvPr>
        </p:nvSpPr>
        <p:spPr>
          <a:xfrm>
            <a:off x="1104293" y="1610791"/>
            <a:ext cx="8946541" cy="4195481"/>
          </a:xfrm>
        </p:spPr>
        <p:txBody>
          <a:bodyPr>
            <a:normAutofit/>
          </a:bodyPr>
          <a:lstStyle/>
          <a:p>
            <a:pPr eaLnBrk="1" hangingPunct="1"/>
            <a:r>
              <a:rPr lang="en-US" altLang="en-US" sz="3200" dirty="0"/>
              <a:t>In this section we will learn about:</a:t>
            </a:r>
          </a:p>
          <a:p>
            <a:pPr lvl="1"/>
            <a:r>
              <a:rPr lang="en-US" altLang="en-US" sz="2800" dirty="0"/>
              <a:t>Handrails and Stair rails</a:t>
            </a:r>
          </a:p>
          <a:p>
            <a:pPr lvl="1"/>
            <a:r>
              <a:rPr lang="en-US" altLang="en-US" sz="2800" dirty="0"/>
              <a:t>Floor Hole Covers</a:t>
            </a:r>
          </a:p>
          <a:p>
            <a:pPr lvl="1"/>
            <a:r>
              <a:rPr lang="en-US" altLang="en-US" sz="2800" dirty="0"/>
              <a:t>Controlled Access Zones</a:t>
            </a:r>
          </a:p>
          <a:p>
            <a:pPr lvl="1"/>
            <a:r>
              <a:rPr lang="en-US" altLang="en-US" sz="2800" dirty="0"/>
              <a:t>Positioning Device Systems</a:t>
            </a:r>
          </a:p>
          <a:p>
            <a:pPr lvl="1"/>
            <a:r>
              <a:rPr lang="en-US" altLang="en-US" sz="2800" dirty="0"/>
              <a:t>Alternative Fall Protection </a:t>
            </a:r>
          </a:p>
        </p:txBody>
      </p:sp>
    </p:spTree>
    <p:extLst>
      <p:ext uri="{BB962C8B-B14F-4D97-AF65-F5344CB8AC3E}">
        <p14:creationId xmlns:p14="http://schemas.microsoft.com/office/powerpoint/2010/main" val="3020193437"/>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A44B37-9565-4D64-9E02-A393863D809B}"/>
              </a:ext>
            </a:extLst>
          </p:cNvPr>
          <p:cNvSpPr txBox="1">
            <a:spLocks noChangeArrowheads="1"/>
          </p:cNvSpPr>
          <p:nvPr/>
        </p:nvSpPr>
        <p:spPr>
          <a:xfrm>
            <a:off x="994455" y="1617490"/>
            <a:ext cx="8946541" cy="4195481"/>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90000"/>
              </a:lnSpc>
            </a:pPr>
            <a:r>
              <a:rPr lang="en-US" altLang="en-US" sz="3200" dirty="0"/>
              <a:t>Toprail</a:t>
            </a:r>
          </a:p>
          <a:p>
            <a:pPr lvl="1">
              <a:lnSpc>
                <a:spcPct val="90000"/>
              </a:lnSpc>
            </a:pPr>
            <a:r>
              <a:rPr lang="en-US" altLang="en-US" sz="3200" dirty="0"/>
              <a:t> 36 in. (.9 m) above the tread vertically in line with the riser</a:t>
            </a:r>
          </a:p>
          <a:p>
            <a:pPr lvl="1">
              <a:lnSpc>
                <a:spcPct val="90000"/>
              </a:lnSpc>
            </a:pPr>
            <a:r>
              <a:rPr lang="en-US" altLang="en-US" sz="3200" dirty="0"/>
              <a:t>Install handrail 3” from wall</a:t>
            </a:r>
          </a:p>
          <a:p>
            <a:pPr>
              <a:lnSpc>
                <a:spcPct val="90000"/>
              </a:lnSpc>
            </a:pPr>
            <a:r>
              <a:rPr lang="en-US" altLang="en-US" sz="3200" dirty="0"/>
              <a:t>Midrail </a:t>
            </a:r>
          </a:p>
          <a:p>
            <a:pPr lvl="1">
              <a:lnSpc>
                <a:spcPct val="90000"/>
              </a:lnSpc>
            </a:pPr>
            <a:r>
              <a:rPr lang="en-US" altLang="en-US" sz="3200" dirty="0"/>
              <a:t> Halfway between toprail and stair stringer</a:t>
            </a:r>
          </a:p>
          <a:p>
            <a:pPr>
              <a:lnSpc>
                <a:spcPct val="90000"/>
              </a:lnSpc>
            </a:pPr>
            <a:r>
              <a:rPr lang="en-US" altLang="en-US" sz="3200" dirty="0"/>
              <a:t>Toe Board</a:t>
            </a:r>
          </a:p>
          <a:p>
            <a:pPr lvl="1">
              <a:lnSpc>
                <a:spcPct val="90000"/>
              </a:lnSpc>
            </a:pPr>
            <a:r>
              <a:rPr lang="en-US" altLang="en-US" sz="3200" dirty="0"/>
              <a:t>Minimum of 3 1/2 in. (4 in. nominal) (10.2 cm) </a:t>
            </a:r>
          </a:p>
          <a:p>
            <a:pPr>
              <a:lnSpc>
                <a:spcPct val="90000"/>
              </a:lnSpc>
            </a:pPr>
            <a:r>
              <a:rPr lang="en-US" altLang="en-US" sz="3200" dirty="0"/>
              <a:t>Weight Requirement </a:t>
            </a:r>
          </a:p>
          <a:p>
            <a:pPr lvl="1">
              <a:lnSpc>
                <a:spcPct val="90000"/>
              </a:lnSpc>
            </a:pPr>
            <a:r>
              <a:rPr lang="en-US" altLang="en-US" sz="3200" dirty="0"/>
              <a:t>At least 200 lbs. (90.9 kg)</a:t>
            </a:r>
          </a:p>
        </p:txBody>
      </p:sp>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a:lstStyle/>
          <a:p>
            <a:pPr eaLnBrk="1" hangingPunct="1">
              <a:defRPr/>
            </a:pPr>
            <a:r>
              <a:rPr lang="en-US" sz="3600" dirty="0"/>
              <a:t>Handrails and </a:t>
            </a:r>
            <a:r>
              <a:rPr lang="en-US" sz="3600" dirty="0" err="1"/>
              <a:t>Stairrails</a:t>
            </a:r>
            <a:r>
              <a:rPr lang="en-US" sz="3600" dirty="0"/>
              <a:t> - Requirements</a:t>
            </a:r>
          </a:p>
        </p:txBody>
      </p:sp>
    </p:spTree>
    <p:extLst>
      <p:ext uri="{BB962C8B-B14F-4D97-AF65-F5344CB8AC3E}">
        <p14:creationId xmlns:p14="http://schemas.microsoft.com/office/powerpoint/2010/main" val="3329956855"/>
      </p:ext>
    </p:extLst>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How many hazards do you see in this photo?</a:t>
            </a:r>
          </a:p>
        </p:txBody>
      </p:sp>
      <p:pic>
        <p:nvPicPr>
          <p:cNvPr id="7" name="Picture 4" descr="Image shows a handrail system installed on a stairway under construction. " title="Image 4.04">
            <a:extLst>
              <a:ext uri="{FF2B5EF4-FFF2-40B4-BE49-F238E27FC236}">
                <a16:creationId xmlns:a16="http://schemas.microsoft.com/office/drawing/2014/main" id="{D2396335-BCB3-43F4-84C3-65A20496C7ED}"/>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4778827" y="1307726"/>
            <a:ext cx="7184573" cy="53884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E0D57FB4-77E0-45BB-AD0F-B3AE07C73C81}"/>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88463" y="1469571"/>
            <a:ext cx="1848282" cy="1848282"/>
          </a:xfrm>
          <a:prstGeom prst="rect">
            <a:avLst/>
          </a:prstGeom>
        </p:spPr>
      </p:pic>
    </p:spTree>
    <p:extLst>
      <p:ext uri="{BB962C8B-B14F-4D97-AF65-F5344CB8AC3E}">
        <p14:creationId xmlns:p14="http://schemas.microsoft.com/office/powerpoint/2010/main" val="40720429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421" y="452718"/>
            <a:ext cx="8366413" cy="1400530"/>
          </a:xfrm>
        </p:spPr>
        <p:txBody>
          <a:bodyPr/>
          <a:lstStyle/>
          <a:p>
            <a:r>
              <a:rPr lang="en-US" altLang="en-US" dirty="0"/>
              <a:t>Guardrail boot system </a:t>
            </a:r>
            <a:endParaRPr lang="en-US" dirty="0"/>
          </a:p>
        </p:txBody>
      </p:sp>
      <p:pic>
        <p:nvPicPr>
          <p:cNvPr id="3" name="Picture 3" descr="Fall Pro Video - Phoenix 032">
            <a:extLst>
              <a:ext uri="{FF2B5EF4-FFF2-40B4-BE49-F238E27FC236}">
                <a16:creationId xmlns:a16="http://schemas.microsoft.com/office/drawing/2014/main" id="{E2814EB4-C594-4874-8483-49F28E5DD1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078" y="0"/>
            <a:ext cx="4800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descr="Image shows guardrails and handrails installed on a stairway under construction. " title="Image 4.06">
            <a:extLst>
              <a:ext uri="{FF2B5EF4-FFF2-40B4-BE49-F238E27FC236}">
                <a16:creationId xmlns:a16="http://schemas.microsoft.com/office/drawing/2014/main" id="{28F6BADE-12E0-42B6-A7C2-A3E2514A1177}"/>
              </a:ext>
            </a:extLst>
          </p:cNvPr>
          <p:cNvSpPr txBox="1">
            <a:spLocks noChangeArrowheads="1"/>
          </p:cNvSpPr>
          <p:nvPr/>
        </p:nvSpPr>
        <p:spPr bwMode="auto">
          <a:xfrm>
            <a:off x="6814136" y="1251481"/>
            <a:ext cx="1937656"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Clr>
                <a:srgbClr val="00FF00"/>
              </a:buClr>
              <a:buFont typeface="Wingdings" panose="05000000000000000000" pitchFamily="2" charset="2"/>
              <a:buChar char="ü"/>
            </a:pPr>
            <a:r>
              <a:rPr lang="en-US" altLang="en-US" sz="27700" dirty="0">
                <a:solidFill>
                  <a:schemeClr val="tx1"/>
                </a:solidFill>
                <a:latin typeface="Times New Roman" panose="02020603050405020304" pitchFamily="18" charset="0"/>
              </a:rPr>
              <a:t> </a:t>
            </a:r>
          </a:p>
        </p:txBody>
      </p:sp>
      <p:pic>
        <p:nvPicPr>
          <p:cNvPr id="5" name="Picture 5" descr="Image shows missing handrails on a stairway under construction. " title="Image 4.05">
            <a:extLst>
              <a:ext uri="{FF2B5EF4-FFF2-40B4-BE49-F238E27FC236}">
                <a16:creationId xmlns:a16="http://schemas.microsoft.com/office/drawing/2014/main" id="{95012F30-69FF-48D9-8612-B10EEABECA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5579" y="0"/>
            <a:ext cx="4419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7" descr="Line separting two images.">
            <a:extLst>
              <a:ext uri="{FF2B5EF4-FFF2-40B4-BE49-F238E27FC236}">
                <a16:creationId xmlns:a16="http://schemas.microsoft.com/office/drawing/2014/main" id="{67503DD3-8EB1-4CF7-B4F9-81B8208C35AC}"/>
              </a:ext>
            </a:extLst>
          </p:cNvPr>
          <p:cNvSpPr>
            <a:spLocks noChangeShapeType="1"/>
          </p:cNvSpPr>
          <p:nvPr/>
        </p:nvSpPr>
        <p:spPr bwMode="auto">
          <a:xfrm flipV="1">
            <a:off x="5905179" y="0"/>
            <a:ext cx="0" cy="6858000"/>
          </a:xfrm>
          <a:prstGeom prst="line">
            <a:avLst/>
          </a:prstGeom>
          <a:noFill/>
          <a:ln w="762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 name="Graphic 7" descr="No sign">
            <a:extLst>
              <a:ext uri="{FF2B5EF4-FFF2-40B4-BE49-F238E27FC236}">
                <a16:creationId xmlns:a16="http://schemas.microsoft.com/office/drawing/2014/main" id="{318D43D5-A3D4-489E-96B1-0FE784182169}"/>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37223" y="1574210"/>
            <a:ext cx="2959000" cy="2959000"/>
          </a:xfrm>
          <a:prstGeom prst="rect">
            <a:avLst/>
          </a:prstGeom>
        </p:spPr>
      </p:pic>
    </p:spTree>
    <p:extLst>
      <p:ext uri="{BB962C8B-B14F-4D97-AF65-F5344CB8AC3E}">
        <p14:creationId xmlns:p14="http://schemas.microsoft.com/office/powerpoint/2010/main" val="380835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1</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How many hazards do you see in this photo?</a:t>
            </a:r>
          </a:p>
        </p:txBody>
      </p:sp>
      <p:pic>
        <p:nvPicPr>
          <p:cNvPr id="6" name="Picture 4" descr="Image shows missing handrails on a stairway under construction. " title="Image 4.07">
            <a:extLst>
              <a:ext uri="{FF2B5EF4-FFF2-40B4-BE49-F238E27FC236}">
                <a16:creationId xmlns:a16="http://schemas.microsoft.com/office/drawing/2014/main" id="{A2A25DFD-1A84-4EC7-80C1-695C377FE5C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73451" y="1370359"/>
            <a:ext cx="7318549" cy="548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6" descr="No sign">
            <a:extLst>
              <a:ext uri="{FF2B5EF4-FFF2-40B4-BE49-F238E27FC236}">
                <a16:creationId xmlns:a16="http://schemas.microsoft.com/office/drawing/2014/main" id="{8C19CB2B-5D47-40F4-A2CB-C75D385187F8}"/>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73154" y="2686397"/>
            <a:ext cx="3338454" cy="3338454"/>
          </a:xfrm>
          <a:prstGeom prst="rect">
            <a:avLst/>
          </a:prstGeom>
        </p:spPr>
      </p:pic>
    </p:spTree>
    <p:extLst>
      <p:ext uri="{BB962C8B-B14F-4D97-AF65-F5344CB8AC3E}">
        <p14:creationId xmlns:p14="http://schemas.microsoft.com/office/powerpoint/2010/main" val="334244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descr="Image shows a steel stairrail and hand rail solution installed to a stairway under construction. " title="Image 4.08">
            <a:extLst>
              <a:ext uri="{FF2B5EF4-FFF2-40B4-BE49-F238E27FC236}">
                <a16:creationId xmlns:a16="http://schemas.microsoft.com/office/drawing/2014/main" id="{1BD0DBF0-A460-461B-BB4D-2B0228BF2DE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69960" y="1451314"/>
            <a:ext cx="7234814" cy="5426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2" name="Rectangle 2">
            <a:extLst>
              <a:ext uri="{FF2B5EF4-FFF2-40B4-BE49-F238E27FC236}">
                <a16:creationId xmlns:a16="http://schemas.microsoft.com/office/drawing/2014/main" id="{2D583069-FDB8-4D23-849A-1A55A539E69C}"/>
              </a:ext>
            </a:extLst>
          </p:cNvPr>
          <p:cNvSpPr>
            <a:spLocks noGrp="1" noChangeArrowheads="1"/>
          </p:cNvSpPr>
          <p:nvPr>
            <p:ph type="title"/>
          </p:nvPr>
        </p:nvSpPr>
        <p:spPr/>
        <p:txBody>
          <a:bodyPr/>
          <a:lstStyle/>
          <a:p>
            <a:pPr eaLnBrk="1" hangingPunct="1">
              <a:defRPr/>
            </a:pPr>
            <a:r>
              <a:rPr lang="en-US" dirty="0"/>
              <a:t>Hand and </a:t>
            </a:r>
            <a:r>
              <a:rPr lang="en-US" dirty="0" err="1"/>
              <a:t>Stairrail</a:t>
            </a:r>
            <a:r>
              <a:rPr lang="en-US" dirty="0"/>
              <a:t> Solution </a:t>
            </a:r>
          </a:p>
        </p:txBody>
      </p:sp>
    </p:spTree>
    <p:extLst>
      <p:ext uri="{BB962C8B-B14F-4D97-AF65-F5344CB8AC3E}">
        <p14:creationId xmlns:p14="http://schemas.microsoft.com/office/powerpoint/2010/main" val="2580068664"/>
      </p:ext>
    </p:extLst>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descr="Image shows a worker installing an adjustable guardrail and hand rail system. " title="Image 4.09">
            <a:extLst>
              <a:ext uri="{FF2B5EF4-FFF2-40B4-BE49-F238E27FC236}">
                <a16:creationId xmlns:a16="http://schemas.microsoft.com/office/drawing/2014/main" id="{50F8437A-B13A-425B-B552-26FEE4884DAF}"/>
              </a:ext>
            </a:extLst>
          </p:cNvPr>
          <p:cNvSpPr>
            <a:spLocks noGrp="1" noChangeArrowheads="1"/>
          </p:cNvSpPr>
          <p:nvPr>
            <p:ph type="title"/>
          </p:nvPr>
        </p:nvSpPr>
        <p:spPr/>
        <p:txBody>
          <a:bodyPr/>
          <a:lstStyle/>
          <a:p>
            <a:pPr eaLnBrk="1" hangingPunct="1">
              <a:defRPr/>
            </a:pPr>
            <a:r>
              <a:rPr lang="en-US" dirty="0"/>
              <a:t>Stair </a:t>
            </a:r>
            <a:r>
              <a:rPr lang="en-US" dirty="0" err="1"/>
              <a:t>raild</a:t>
            </a:r>
            <a:r>
              <a:rPr lang="en-US" dirty="0"/>
              <a:t> installed</a:t>
            </a:r>
          </a:p>
        </p:txBody>
      </p:sp>
      <p:sp>
        <p:nvSpPr>
          <p:cNvPr id="113667" name="Rectangle 3">
            <a:extLst>
              <a:ext uri="{FF2B5EF4-FFF2-40B4-BE49-F238E27FC236}">
                <a16:creationId xmlns:a16="http://schemas.microsoft.com/office/drawing/2014/main" id="{634B6BC9-8137-422C-8768-7BF01B314A4A}"/>
              </a:ext>
            </a:extLst>
          </p:cNvPr>
          <p:cNvSpPr>
            <a:spLocks noGrp="1" noChangeArrowheads="1"/>
          </p:cNvSpPr>
          <p:nvPr>
            <p:ph idx="1"/>
          </p:nvPr>
        </p:nvSpPr>
        <p:spPr/>
        <p:txBody>
          <a:bodyPr/>
          <a:lstStyle/>
          <a:p>
            <a:pPr eaLnBrk="1" hangingPunct="1"/>
            <a:endParaRPr lang="en-US" altLang="en-US"/>
          </a:p>
        </p:txBody>
      </p:sp>
      <p:pic>
        <p:nvPicPr>
          <p:cNvPr id="113668" name="Picture 4" descr="respanel3" title="Image 4.09">
            <a:extLst>
              <a:ext uri="{FF2B5EF4-FFF2-40B4-BE49-F238E27FC236}">
                <a16:creationId xmlns:a16="http://schemas.microsoft.com/office/drawing/2014/main" id="{C2D705EF-7A66-449B-A918-F71D4E1B2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Rectangle 5">
            <a:extLst>
              <a:ext uri="{FF2B5EF4-FFF2-40B4-BE49-F238E27FC236}">
                <a16:creationId xmlns:a16="http://schemas.microsoft.com/office/drawing/2014/main" id="{F35610EF-8017-4770-80C3-9D438CDA4F4B}"/>
              </a:ext>
            </a:extLst>
          </p:cNvPr>
          <p:cNvSpPr>
            <a:spLocks noChangeArrowheads="1"/>
          </p:cNvSpPr>
          <p:nvPr/>
        </p:nvSpPr>
        <p:spPr bwMode="auto">
          <a:xfrm>
            <a:off x="4572000" y="3787391"/>
            <a:ext cx="4343400" cy="1576388"/>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lnSpc>
                <a:spcPct val="90000"/>
              </a:lnSpc>
              <a:buFontTx/>
              <a:buNone/>
            </a:pPr>
            <a:r>
              <a:rPr lang="en-US" altLang="en-US" sz="2800" dirty="0"/>
              <a:t>	Install a toprail 36 in.  (.9 m) high to allow one railing to serve as both a handrail and stair rail.</a:t>
            </a:r>
          </a:p>
        </p:txBody>
      </p:sp>
    </p:spTree>
    <p:extLst>
      <p:ext uri="{BB962C8B-B14F-4D97-AF65-F5344CB8AC3E}">
        <p14:creationId xmlns:p14="http://schemas.microsoft.com/office/powerpoint/2010/main" val="3232204944"/>
      </p:ext>
    </p:extLst>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4830C7D6-4878-4A71-ADD8-C9A0B799BF78}"/>
              </a:ext>
            </a:extLst>
          </p:cNvPr>
          <p:cNvSpPr>
            <a:spLocks noGrp="1" noChangeArrowheads="1"/>
          </p:cNvSpPr>
          <p:nvPr>
            <p:ph type="title"/>
          </p:nvPr>
        </p:nvSpPr>
        <p:spPr>
          <a:xfrm>
            <a:off x="3138672" y="452718"/>
            <a:ext cx="6912162" cy="1400530"/>
          </a:xfrm>
        </p:spPr>
        <p:txBody>
          <a:bodyPr/>
          <a:lstStyle/>
          <a:p>
            <a:pPr eaLnBrk="1" hangingPunct="1">
              <a:defRPr/>
            </a:pPr>
            <a:r>
              <a:rPr lang="en-US" dirty="0" err="1"/>
              <a:t>Starrail</a:t>
            </a:r>
            <a:r>
              <a:rPr lang="en-US" dirty="0"/>
              <a:t> Solutions</a:t>
            </a:r>
          </a:p>
        </p:txBody>
      </p:sp>
      <p:sp>
        <p:nvSpPr>
          <p:cNvPr id="115715" name="Rectangle 3">
            <a:extLst>
              <a:ext uri="{FF2B5EF4-FFF2-40B4-BE49-F238E27FC236}">
                <a16:creationId xmlns:a16="http://schemas.microsoft.com/office/drawing/2014/main" id="{F5422920-A2B9-41F4-8E5A-D501A82F6B21}"/>
              </a:ext>
            </a:extLst>
          </p:cNvPr>
          <p:cNvSpPr>
            <a:spLocks noGrp="1" noChangeArrowheads="1"/>
          </p:cNvSpPr>
          <p:nvPr>
            <p:ph idx="1"/>
          </p:nvPr>
        </p:nvSpPr>
        <p:spPr>
          <a:xfrm>
            <a:off x="168091" y="2183547"/>
            <a:ext cx="2735884" cy="4195481"/>
          </a:xfrm>
        </p:spPr>
        <p:txBody>
          <a:bodyPr/>
          <a:lstStyle/>
          <a:p>
            <a:pPr eaLnBrk="1" hangingPunct="1"/>
            <a:r>
              <a:rPr lang="en-US" altLang="en-US" dirty="0"/>
              <a:t>More Hand and </a:t>
            </a:r>
            <a:r>
              <a:rPr lang="en-US" altLang="en-US" dirty="0" err="1"/>
              <a:t>Stairrail</a:t>
            </a:r>
            <a:r>
              <a:rPr lang="en-US" altLang="en-US" dirty="0"/>
              <a:t> Solutions.</a:t>
            </a:r>
          </a:p>
        </p:txBody>
      </p:sp>
      <p:pic>
        <p:nvPicPr>
          <p:cNvPr id="115716" name="Picture 4" descr="Image shows a temporary guardrail system used on a stairway. " title="Image 4.11">
            <a:extLst>
              <a:ext uri="{FF2B5EF4-FFF2-40B4-BE49-F238E27FC236}">
                <a16:creationId xmlns:a16="http://schemas.microsoft.com/office/drawing/2014/main" id="{6DBCB083-7C8F-4CCF-A0DD-7390A8B3A7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7263" y="0"/>
            <a:ext cx="61547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5" descr="Image shows a temporary guardrail system used on a stairway. " title="Image 4.10">
            <a:extLst>
              <a:ext uri="{FF2B5EF4-FFF2-40B4-BE49-F238E27FC236}">
                <a16:creationId xmlns:a16="http://schemas.microsoft.com/office/drawing/2014/main" id="{34BA4B50-9D5C-431D-8629-9ACD51962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8672" y="0"/>
            <a:ext cx="4419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296016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2" descr="Photo shows a fabricated frame scaffold. " title="Image 1.08">
            <a:extLst>
              <a:ext uri="{FF2B5EF4-FFF2-40B4-BE49-F238E27FC236}">
                <a16:creationId xmlns:a16="http://schemas.microsoft.com/office/drawing/2014/main" id="{A2EE83AE-01F7-436D-AD48-E04667204DC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29338" y="1242560"/>
            <a:ext cx="4981196" cy="4742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a:extLst>
              <a:ext uri="{FF2B5EF4-FFF2-40B4-BE49-F238E27FC236}">
                <a16:creationId xmlns:a16="http://schemas.microsoft.com/office/drawing/2014/main" id="{64160953-C42E-4F72-8A0D-C8E40A965160}"/>
              </a:ext>
            </a:extLst>
          </p:cNvPr>
          <p:cNvSpPr txBox="1">
            <a:spLocks/>
          </p:cNvSpPr>
          <p:nvPr/>
        </p:nvSpPr>
        <p:spPr>
          <a:xfrm>
            <a:off x="907489" y="1438904"/>
            <a:ext cx="4712677" cy="4221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There is a </a:t>
            </a:r>
            <a:r>
              <a:rPr lang="en-US" altLang="en-US" b="1" dirty="0">
                <a:latin typeface="Arial" panose="020B0604020202020204" pitchFamily="34" charset="0"/>
                <a:ea typeface="ＭＳ Ｐゴシック" panose="020B0600070205080204" pitchFamily="34" charset="-128"/>
                <a:cs typeface="Arial" panose="020B0604020202020204" pitchFamily="34" charset="0"/>
              </a:rPr>
              <a:t>10 foot</a:t>
            </a:r>
            <a:r>
              <a:rPr lang="en-US" altLang="en-US" dirty="0">
                <a:latin typeface="Arial" panose="020B0604020202020204" pitchFamily="34" charset="0"/>
                <a:ea typeface="ＭＳ Ｐゴシック" panose="020B0600070205080204" pitchFamily="34" charset="-128"/>
                <a:cs typeface="Arial" panose="020B0604020202020204" pitchFamily="34" charset="0"/>
              </a:rPr>
              <a:t> trigger height when working on scaffolding. </a:t>
            </a:r>
          </a:p>
        </p:txBody>
      </p:sp>
      <p:sp>
        <p:nvSpPr>
          <p:cNvPr id="14338" name="Title 1">
            <a:extLst>
              <a:ext uri="{FF2B5EF4-FFF2-40B4-BE49-F238E27FC236}">
                <a16:creationId xmlns:a16="http://schemas.microsoft.com/office/drawing/2014/main" id="{3D7E85A7-2402-4D6E-8E28-0CC8FC22BA38}"/>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Overview of Regulations,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p>
        </p:txBody>
      </p:sp>
    </p:spTree>
    <p:extLst>
      <p:ext uri="{BB962C8B-B14F-4D97-AF65-F5344CB8AC3E}">
        <p14:creationId xmlns:p14="http://schemas.microsoft.com/office/powerpoint/2010/main" val="4224103097"/>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0E44B3C-45AC-4299-B9D1-8033FB258DA6}"/>
              </a:ext>
            </a:extLst>
          </p:cNvPr>
          <p:cNvSpPr>
            <a:spLocks noGrp="1" noChangeArrowheads="1"/>
          </p:cNvSpPr>
          <p:nvPr>
            <p:ph type="title"/>
          </p:nvPr>
        </p:nvSpPr>
        <p:spPr/>
        <p:txBody>
          <a:bodyPr/>
          <a:lstStyle/>
          <a:p>
            <a:pPr eaLnBrk="1" hangingPunct="1">
              <a:defRPr/>
            </a:pPr>
            <a:r>
              <a:rPr lang="en-US"/>
              <a:t>Hole Covers</a:t>
            </a:r>
          </a:p>
        </p:txBody>
      </p:sp>
      <p:sp>
        <p:nvSpPr>
          <p:cNvPr id="120835" name="Rectangle 3">
            <a:extLst>
              <a:ext uri="{FF2B5EF4-FFF2-40B4-BE49-F238E27FC236}">
                <a16:creationId xmlns:a16="http://schemas.microsoft.com/office/drawing/2014/main" id="{9A8CFEAE-218A-4911-B619-13C73AC5D7F1}"/>
              </a:ext>
            </a:extLst>
          </p:cNvPr>
          <p:cNvSpPr>
            <a:spLocks noGrp="1" noChangeArrowheads="1"/>
          </p:cNvSpPr>
          <p:nvPr>
            <p:ph idx="1"/>
          </p:nvPr>
        </p:nvSpPr>
        <p:spPr/>
        <p:txBody>
          <a:bodyPr/>
          <a:lstStyle/>
          <a:p>
            <a:pPr eaLnBrk="1" hangingPunct="1"/>
            <a:r>
              <a:rPr lang="en-US" altLang="en-US"/>
              <a:t>Secured and marked cover which protects workers from tripping or stepping into or through a hole and keeps objects from falling through a hole </a:t>
            </a:r>
          </a:p>
          <a:p>
            <a:pPr eaLnBrk="1" hangingPunct="1"/>
            <a:r>
              <a:rPr lang="en-US" altLang="en-US"/>
              <a:t>Protects against falls through hazards in this category:</a:t>
            </a:r>
          </a:p>
          <a:p>
            <a:pPr lvl="1" eaLnBrk="1" hangingPunct="1"/>
            <a:r>
              <a:rPr lang="en-US" altLang="en-US"/>
              <a:t>Floor Holes</a:t>
            </a:r>
          </a:p>
        </p:txBody>
      </p:sp>
    </p:spTree>
    <p:extLst>
      <p:ext uri="{BB962C8B-B14F-4D97-AF65-F5344CB8AC3E}">
        <p14:creationId xmlns:p14="http://schemas.microsoft.com/office/powerpoint/2010/main" val="41511756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08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D6059417-2B15-4D46-9FFF-A4A6477F4EDA}"/>
              </a:ext>
            </a:extLst>
          </p:cNvPr>
          <p:cNvSpPr>
            <a:spLocks noGrp="1" noChangeArrowheads="1"/>
          </p:cNvSpPr>
          <p:nvPr>
            <p:ph type="title"/>
          </p:nvPr>
        </p:nvSpPr>
        <p:spPr/>
        <p:txBody>
          <a:bodyPr/>
          <a:lstStyle/>
          <a:p>
            <a:pPr eaLnBrk="1" hangingPunct="1">
              <a:defRPr/>
            </a:pPr>
            <a:r>
              <a:rPr lang="en-US" dirty="0"/>
              <a:t>Hole Covers Are Needed For:</a:t>
            </a:r>
          </a:p>
        </p:txBody>
      </p:sp>
      <p:sp>
        <p:nvSpPr>
          <p:cNvPr id="125955" name="Rectangle 3">
            <a:extLst>
              <a:ext uri="{FF2B5EF4-FFF2-40B4-BE49-F238E27FC236}">
                <a16:creationId xmlns:a16="http://schemas.microsoft.com/office/drawing/2014/main" id="{56E188D9-9F94-4109-BF28-73CEA6261C54}"/>
              </a:ext>
            </a:extLst>
          </p:cNvPr>
          <p:cNvSpPr>
            <a:spLocks noGrp="1" noChangeArrowheads="1"/>
          </p:cNvSpPr>
          <p:nvPr>
            <p:ph idx="1"/>
          </p:nvPr>
        </p:nvSpPr>
        <p:spPr>
          <a:xfrm>
            <a:off x="992780" y="1661032"/>
            <a:ext cx="8946541" cy="4195481"/>
          </a:xfrm>
        </p:spPr>
        <p:txBody>
          <a:bodyPr>
            <a:normAutofit/>
          </a:bodyPr>
          <a:lstStyle/>
          <a:p>
            <a:pPr eaLnBrk="1" hangingPunct="1"/>
            <a:r>
              <a:rPr lang="en-US" altLang="en-US" sz="3200" dirty="0"/>
              <a:t>Any hole larger than </a:t>
            </a:r>
            <a:r>
              <a:rPr lang="en-US" altLang="en-US" sz="3200" b="1" dirty="0"/>
              <a:t>2” x 2”</a:t>
            </a:r>
            <a:r>
              <a:rPr lang="en-US" altLang="en-US" sz="3200" dirty="0"/>
              <a:t>, such as:</a:t>
            </a:r>
          </a:p>
          <a:p>
            <a:pPr lvl="1" eaLnBrk="1" hangingPunct="1"/>
            <a:r>
              <a:rPr lang="en-US" altLang="en-US" sz="2800" dirty="0"/>
              <a:t>Fireplace openings </a:t>
            </a:r>
          </a:p>
          <a:p>
            <a:pPr lvl="1" eaLnBrk="1" hangingPunct="1"/>
            <a:r>
              <a:rPr lang="en-US" altLang="en-US" sz="2800" dirty="0"/>
              <a:t>Skylights</a:t>
            </a:r>
          </a:p>
          <a:p>
            <a:pPr lvl="1" eaLnBrk="1" hangingPunct="1"/>
            <a:r>
              <a:rPr lang="en-US" altLang="en-US" sz="2800" dirty="0"/>
              <a:t>Basement stair openings</a:t>
            </a:r>
          </a:p>
          <a:p>
            <a:pPr lvl="1" eaLnBrk="1" hangingPunct="1"/>
            <a:r>
              <a:rPr lang="en-US" altLang="en-US" sz="2800" dirty="0"/>
              <a:t>Floor heating, ventilating, and air-conditioning (HVAC) registers </a:t>
            </a:r>
          </a:p>
          <a:p>
            <a:pPr lvl="1" eaLnBrk="1" hangingPunct="1"/>
            <a:r>
              <a:rPr lang="en-US" altLang="en-US" sz="2800" dirty="0"/>
              <a:t>Plumbing floor cutouts	</a:t>
            </a:r>
          </a:p>
          <a:p>
            <a:pPr eaLnBrk="1" hangingPunct="1"/>
            <a:endParaRPr lang="en-US" altLang="en-US" sz="3200" dirty="0"/>
          </a:p>
        </p:txBody>
      </p:sp>
    </p:spTree>
    <p:extLst>
      <p:ext uri="{BB962C8B-B14F-4D97-AF65-F5344CB8AC3E}">
        <p14:creationId xmlns:p14="http://schemas.microsoft.com/office/powerpoint/2010/main" val="1342984096"/>
      </p:ext>
    </p:extLst>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A44B37-9565-4D64-9E02-A393863D809B}"/>
              </a:ext>
            </a:extLst>
          </p:cNvPr>
          <p:cNvSpPr txBox="1">
            <a:spLocks noChangeArrowheads="1"/>
          </p:cNvSpPr>
          <p:nvPr/>
        </p:nvSpPr>
        <p:spPr>
          <a:xfrm>
            <a:off x="994455" y="1617490"/>
            <a:ext cx="8946541"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nSpc>
                <a:spcPct val="90000"/>
              </a:lnSpc>
            </a:pPr>
            <a:r>
              <a:rPr lang="en-US" altLang="en-US" sz="3200" dirty="0"/>
              <a:t>Hole Covers must be:</a:t>
            </a:r>
          </a:p>
          <a:p>
            <a:pPr lvl="1">
              <a:lnSpc>
                <a:spcPct val="90000"/>
              </a:lnSpc>
            </a:pPr>
            <a:r>
              <a:rPr lang="en-US" altLang="en-US" sz="2800" dirty="0"/>
              <a:t>Capable of supporting at least two times the maximum anticipated load </a:t>
            </a:r>
          </a:p>
          <a:p>
            <a:pPr lvl="1">
              <a:lnSpc>
                <a:spcPct val="90000"/>
              </a:lnSpc>
            </a:pPr>
            <a:r>
              <a:rPr lang="en-US" altLang="en-US" sz="2800" dirty="0"/>
              <a:t>Secured from movement by nailing in place or other effective method</a:t>
            </a:r>
          </a:p>
          <a:p>
            <a:pPr lvl="1">
              <a:lnSpc>
                <a:spcPct val="90000"/>
              </a:lnSpc>
            </a:pPr>
            <a:r>
              <a:rPr lang="en-US" altLang="en-US" sz="2800" dirty="0"/>
              <a:t>Clearly marked indicating the location of the hole</a:t>
            </a:r>
          </a:p>
        </p:txBody>
      </p:sp>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a:lstStyle/>
          <a:p>
            <a:pPr eaLnBrk="1" hangingPunct="1">
              <a:defRPr/>
            </a:pPr>
            <a:r>
              <a:rPr lang="en-US" sz="4400" dirty="0"/>
              <a:t>Hole Cover Requirements</a:t>
            </a:r>
          </a:p>
        </p:txBody>
      </p:sp>
    </p:spTree>
    <p:extLst>
      <p:ext uri="{BB962C8B-B14F-4D97-AF65-F5344CB8AC3E}">
        <p14:creationId xmlns:p14="http://schemas.microsoft.com/office/powerpoint/2010/main" val="3808845169"/>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DA25FA73-5DB8-47F1-8BE0-23A3B3C25959}"/>
              </a:ext>
            </a:extLst>
          </p:cNvPr>
          <p:cNvSpPr>
            <a:spLocks noGrp="1" noChangeArrowheads="1"/>
          </p:cNvSpPr>
          <p:nvPr>
            <p:ph type="title"/>
          </p:nvPr>
        </p:nvSpPr>
        <p:spPr/>
        <p:txBody>
          <a:bodyPr/>
          <a:lstStyle/>
          <a:p>
            <a:pPr eaLnBrk="1" hangingPunct="1">
              <a:defRPr/>
            </a:pPr>
            <a:r>
              <a:rPr lang="en-US" sz="3200" dirty="0"/>
              <a:t>Hole Covers Must Support 2x Intended Load</a:t>
            </a:r>
          </a:p>
        </p:txBody>
      </p:sp>
      <p:pic>
        <p:nvPicPr>
          <p:cNvPr id="130052" name="Picture 4" descr="Image shows an improper floor hole cover." title="Image 4.12">
            <a:extLst>
              <a:ext uri="{FF2B5EF4-FFF2-40B4-BE49-F238E27FC236}">
                <a16:creationId xmlns:a16="http://schemas.microsoft.com/office/drawing/2014/main" id="{23A9BBDA-FEB2-467B-A0FF-A01C44785D6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04871" y="1245996"/>
            <a:ext cx="7482289" cy="561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4" name="Text Box 6">
            <a:extLst>
              <a:ext uri="{FF2B5EF4-FFF2-40B4-BE49-F238E27FC236}">
                <a16:creationId xmlns:a16="http://schemas.microsoft.com/office/drawing/2014/main" id="{BF485CEB-A996-4329-8566-D31248C8CD76}"/>
              </a:ext>
            </a:extLst>
          </p:cNvPr>
          <p:cNvSpPr txBox="1">
            <a:spLocks noChangeArrowheads="1"/>
          </p:cNvSpPr>
          <p:nvPr/>
        </p:nvSpPr>
        <p:spPr bwMode="auto">
          <a:xfrm>
            <a:off x="1698939" y="1569178"/>
            <a:ext cx="349264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spcBef>
                <a:spcPct val="0"/>
              </a:spcBef>
              <a:buFontTx/>
              <a:buNone/>
            </a:pPr>
            <a:r>
              <a:rPr lang="en-US" altLang="en-US" sz="2400" b="1" dirty="0">
                <a:solidFill>
                  <a:srgbClr val="FFFF00"/>
                </a:solidFill>
              </a:rPr>
              <a:t>Cover floor openings larger than 2” by 2” with material to safely support the working load.</a:t>
            </a:r>
          </a:p>
        </p:txBody>
      </p:sp>
      <p:pic>
        <p:nvPicPr>
          <p:cNvPr id="7" name="Graphic 6" descr="No sign">
            <a:extLst>
              <a:ext uri="{FF2B5EF4-FFF2-40B4-BE49-F238E27FC236}">
                <a16:creationId xmlns:a16="http://schemas.microsoft.com/office/drawing/2014/main" id="{4C7862BE-A62C-4C41-AA61-2D8ACCD2927A}"/>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16653" y="3049704"/>
            <a:ext cx="3149852" cy="3149852"/>
          </a:xfrm>
          <a:prstGeom prst="rect">
            <a:avLst/>
          </a:prstGeom>
        </p:spPr>
      </p:pic>
    </p:spTree>
    <p:extLst>
      <p:ext uri="{BB962C8B-B14F-4D97-AF65-F5344CB8AC3E}">
        <p14:creationId xmlns:p14="http://schemas.microsoft.com/office/powerpoint/2010/main" val="36216998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2</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How many hazards do you see in this photo?</a:t>
            </a:r>
          </a:p>
        </p:txBody>
      </p:sp>
      <p:pic>
        <p:nvPicPr>
          <p:cNvPr id="7" name="Picture 4" descr="Image shows an improper floor hole cover." title="Image 4.13">
            <a:extLst>
              <a:ext uri="{FF2B5EF4-FFF2-40B4-BE49-F238E27FC236}">
                <a16:creationId xmlns:a16="http://schemas.microsoft.com/office/drawing/2014/main" id="{60714BAB-342B-4541-AC61-BB89B98560D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35410" y="1416818"/>
            <a:ext cx="7256590" cy="544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sign">
            <a:extLst>
              <a:ext uri="{FF2B5EF4-FFF2-40B4-BE49-F238E27FC236}">
                <a16:creationId xmlns:a16="http://schemas.microsoft.com/office/drawing/2014/main" id="{5027D563-2355-425E-A4A8-4414E59BD19F}"/>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21837" y="2957947"/>
            <a:ext cx="2795354" cy="2795354"/>
          </a:xfrm>
          <a:prstGeom prst="rect">
            <a:avLst/>
          </a:prstGeom>
        </p:spPr>
      </p:pic>
    </p:spTree>
    <p:extLst>
      <p:ext uri="{BB962C8B-B14F-4D97-AF65-F5344CB8AC3E}">
        <p14:creationId xmlns:p14="http://schemas.microsoft.com/office/powerpoint/2010/main" val="33510132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3</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97942"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How many hazards do you see in these photos?</a:t>
            </a:r>
          </a:p>
        </p:txBody>
      </p:sp>
      <p:pic>
        <p:nvPicPr>
          <p:cNvPr id="6" name="Picture 4" descr="Image shows a worker carrying material exposed to a fall hazard through a floor opening. " title="Image 4.14">
            <a:extLst>
              <a:ext uri="{FF2B5EF4-FFF2-40B4-BE49-F238E27FC236}">
                <a16:creationId xmlns:a16="http://schemas.microsoft.com/office/drawing/2014/main" id="{4BEEF894-48F0-4D14-8921-EF2B066D7B4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505200" y="1353197"/>
            <a:ext cx="4572000" cy="4572000"/>
          </a:xfrm>
          <a:noFill/>
        </p:spPr>
      </p:pic>
      <p:pic>
        <p:nvPicPr>
          <p:cNvPr id="8" name="Picture 7" descr="Image shows a fall hazard into a floor opening for a fireplace." title="Image 4.15">
            <a:extLst>
              <a:ext uri="{FF2B5EF4-FFF2-40B4-BE49-F238E27FC236}">
                <a16:creationId xmlns:a16="http://schemas.microsoft.com/office/drawing/2014/main" id="{6A51F021-DC0C-4B34-A490-EBBA366A2E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153400" y="1559573"/>
            <a:ext cx="4038600" cy="4113213"/>
          </a:xfrm>
          <a:prstGeom prst="rect">
            <a:avLst/>
          </a:prstGeom>
          <a:noFill/>
        </p:spPr>
      </p:pic>
      <p:pic>
        <p:nvPicPr>
          <p:cNvPr id="7" name="Graphic 6" descr="No sign">
            <a:extLst>
              <a:ext uri="{FF2B5EF4-FFF2-40B4-BE49-F238E27FC236}">
                <a16:creationId xmlns:a16="http://schemas.microsoft.com/office/drawing/2014/main" id="{1A82E32B-A01F-4014-9CB2-54DCFD375D7C}"/>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49738" y="2178474"/>
            <a:ext cx="2644234" cy="2644234"/>
          </a:xfrm>
          <a:prstGeom prst="rect">
            <a:avLst/>
          </a:prstGeom>
        </p:spPr>
      </p:pic>
      <p:pic>
        <p:nvPicPr>
          <p:cNvPr id="9" name="Graphic 8" descr="No sign">
            <a:extLst>
              <a:ext uri="{FF2B5EF4-FFF2-40B4-BE49-F238E27FC236}">
                <a16:creationId xmlns:a16="http://schemas.microsoft.com/office/drawing/2014/main" id="{94E913C2-763E-4B28-A4FE-65ACBF6C0FD4}"/>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9736" y="2606858"/>
            <a:ext cx="3065928" cy="3065928"/>
          </a:xfrm>
          <a:prstGeom prst="rect">
            <a:avLst/>
          </a:prstGeom>
        </p:spPr>
      </p:pic>
    </p:spTree>
    <p:extLst>
      <p:ext uri="{BB962C8B-B14F-4D97-AF65-F5344CB8AC3E}">
        <p14:creationId xmlns:p14="http://schemas.microsoft.com/office/powerpoint/2010/main" val="21196248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4</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9713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How many hazards do you see in these photos?</a:t>
            </a:r>
          </a:p>
        </p:txBody>
      </p:sp>
      <p:pic>
        <p:nvPicPr>
          <p:cNvPr id="9" name="Picture 4" descr="Workers near an unguarded loft" title="Image 4.16">
            <a:extLst>
              <a:ext uri="{FF2B5EF4-FFF2-40B4-BE49-F238E27FC236}">
                <a16:creationId xmlns:a16="http://schemas.microsoft.com/office/drawing/2014/main" id="{AA5B86CB-4F0C-4B1E-A513-D319A2912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07843" y="1753764"/>
            <a:ext cx="4149968" cy="4290646"/>
          </a:xfrm>
          <a:prstGeom prst="rect">
            <a:avLst/>
          </a:prstGeom>
          <a:noFill/>
        </p:spPr>
      </p:pic>
      <p:pic>
        <p:nvPicPr>
          <p:cNvPr id="10" name="Picture 7" descr="Image shows a worker near an uncovered floor hole. " title="Image 4.17">
            <a:extLst>
              <a:ext uri="{FF2B5EF4-FFF2-40B4-BE49-F238E27FC236}">
                <a16:creationId xmlns:a16="http://schemas.microsoft.com/office/drawing/2014/main" id="{70FF2FE9-3E13-44AB-8089-4CC725571C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970856" y="1753764"/>
            <a:ext cx="4149968" cy="4290646"/>
          </a:xfrm>
          <a:prstGeom prst="rect">
            <a:avLst/>
          </a:prstGeom>
          <a:noFill/>
        </p:spPr>
      </p:pic>
      <p:pic>
        <p:nvPicPr>
          <p:cNvPr id="6" name="Graphic 5" descr="No sign">
            <a:extLst>
              <a:ext uri="{FF2B5EF4-FFF2-40B4-BE49-F238E27FC236}">
                <a16:creationId xmlns:a16="http://schemas.microsoft.com/office/drawing/2014/main" id="{FD033FA3-3E40-4499-BDB9-6561A609FD8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68829" y="2383799"/>
            <a:ext cx="3067395" cy="3067395"/>
          </a:xfrm>
          <a:prstGeom prst="rect">
            <a:avLst/>
          </a:prstGeom>
        </p:spPr>
      </p:pic>
      <p:pic>
        <p:nvPicPr>
          <p:cNvPr id="7" name="Graphic 6" descr="No sign">
            <a:extLst>
              <a:ext uri="{FF2B5EF4-FFF2-40B4-BE49-F238E27FC236}">
                <a16:creationId xmlns:a16="http://schemas.microsoft.com/office/drawing/2014/main" id="{4F0188D0-3562-4034-AF18-E1DFDE927B8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17220" y="3154294"/>
            <a:ext cx="2502323" cy="2502323"/>
          </a:xfrm>
          <a:prstGeom prst="rect">
            <a:avLst/>
          </a:prstGeom>
        </p:spPr>
      </p:pic>
    </p:spTree>
    <p:extLst>
      <p:ext uri="{BB962C8B-B14F-4D97-AF65-F5344CB8AC3E}">
        <p14:creationId xmlns:p14="http://schemas.microsoft.com/office/powerpoint/2010/main" val="1632609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4" name="Picture 4" descr="Image shows the proper use of a floor hole cover." title="Image 4.18">
            <a:extLst>
              <a:ext uri="{FF2B5EF4-FFF2-40B4-BE49-F238E27FC236}">
                <a16:creationId xmlns:a16="http://schemas.microsoft.com/office/drawing/2014/main" id="{B76A77E1-97F2-4703-B431-5EF338AB86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44580" y="1204598"/>
            <a:ext cx="7539614" cy="5653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2" name="Rectangle 2">
            <a:extLst>
              <a:ext uri="{FF2B5EF4-FFF2-40B4-BE49-F238E27FC236}">
                <a16:creationId xmlns:a16="http://schemas.microsoft.com/office/drawing/2014/main" id="{C8FF2D08-8EA2-49B0-A86F-A6FE0A3C9ADA}"/>
              </a:ext>
            </a:extLst>
          </p:cNvPr>
          <p:cNvSpPr>
            <a:spLocks noGrp="1" noChangeArrowheads="1"/>
          </p:cNvSpPr>
          <p:nvPr>
            <p:ph type="title"/>
          </p:nvPr>
        </p:nvSpPr>
        <p:spPr/>
        <p:txBody>
          <a:bodyPr/>
          <a:lstStyle/>
          <a:p>
            <a:pPr eaLnBrk="1" hangingPunct="1">
              <a:defRPr/>
            </a:pPr>
            <a:r>
              <a:rPr lang="en-US" dirty="0"/>
              <a:t>Clearly Marked “Hole” or “Cover”</a:t>
            </a:r>
          </a:p>
        </p:txBody>
      </p:sp>
    </p:spTree>
    <p:extLst>
      <p:ext uri="{BB962C8B-B14F-4D97-AF65-F5344CB8AC3E}">
        <p14:creationId xmlns:p14="http://schemas.microsoft.com/office/powerpoint/2010/main" val="3447636420"/>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6A6C8382-FE09-4DD5-828A-89059607D01C}"/>
              </a:ext>
            </a:extLst>
          </p:cNvPr>
          <p:cNvSpPr>
            <a:spLocks noGrp="1" noChangeArrowheads="1"/>
          </p:cNvSpPr>
          <p:nvPr>
            <p:ph type="title"/>
          </p:nvPr>
        </p:nvSpPr>
        <p:spPr>
          <a:xfrm>
            <a:off x="646111" y="452718"/>
            <a:ext cx="10235249" cy="1400530"/>
          </a:xfrm>
        </p:spPr>
        <p:txBody>
          <a:bodyPr/>
          <a:lstStyle/>
          <a:p>
            <a:pPr>
              <a:defRPr/>
            </a:pPr>
            <a:r>
              <a:rPr lang="en-US" dirty="0"/>
              <a:t>Clearly Marked “Hole” or “Cover”, </a:t>
            </a:r>
            <a:r>
              <a:rPr lang="en-US" sz="2800" dirty="0"/>
              <a:t>continued 1</a:t>
            </a:r>
            <a:endParaRPr lang="en-US" dirty="0"/>
          </a:p>
        </p:txBody>
      </p:sp>
      <p:pic>
        <p:nvPicPr>
          <p:cNvPr id="140292" name="Picture 2" descr="Image shows the proper use of a floor hole cover. " title="Image 4.19">
            <a:extLst>
              <a:ext uri="{FF2B5EF4-FFF2-40B4-BE49-F238E27FC236}">
                <a16:creationId xmlns:a16="http://schemas.microsoft.com/office/drawing/2014/main" id="{E9001F5C-6C11-4F94-9859-90E1DD37B08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4000" y="1482132"/>
            <a:ext cx="7167824" cy="5375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Rectangle 5">
            <a:extLst>
              <a:ext uri="{FF2B5EF4-FFF2-40B4-BE49-F238E27FC236}">
                <a16:creationId xmlns:a16="http://schemas.microsoft.com/office/drawing/2014/main" id="{2F8D4FDB-C9AC-4BC9-891A-4FF0469A5D6F}"/>
              </a:ext>
            </a:extLst>
          </p:cNvPr>
          <p:cNvSpPr>
            <a:spLocks noChangeArrowheads="1"/>
          </p:cNvSpPr>
          <p:nvPr/>
        </p:nvSpPr>
        <p:spPr bwMode="auto">
          <a:xfrm>
            <a:off x="1524000" y="5972175"/>
            <a:ext cx="6032500" cy="885825"/>
          </a:xfrm>
          <a:prstGeom prst="rect">
            <a:avLst/>
          </a:prstGeom>
          <a:solidFill>
            <a:srgbClr val="FF3300"/>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0" tIns="457200" rIns="0" bIns="274320"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buClr>
                <a:schemeClr val="bg2"/>
              </a:buClr>
              <a:buSzPct val="75000"/>
              <a:buFont typeface="Wingdings" panose="05000000000000000000" pitchFamily="2" charset="2"/>
              <a:buNone/>
            </a:pPr>
            <a:r>
              <a:rPr lang="en-US" altLang="en-US" sz="2400" dirty="0">
                <a:solidFill>
                  <a:schemeClr val="tx1"/>
                </a:solidFill>
              </a:rPr>
              <a:t>Bright orange paint is a good way to make sure hazards are seen.</a:t>
            </a:r>
          </a:p>
          <a:p>
            <a:pPr algn="ctr">
              <a:spcBef>
                <a:spcPct val="0"/>
              </a:spcBef>
              <a:buFontTx/>
              <a:buNone/>
            </a:pPr>
            <a:endParaRPr lang="en-US" altLang="en-US" sz="2400" dirty="0">
              <a:solidFill>
                <a:schemeClr val="tx1"/>
              </a:solidFill>
            </a:endParaRPr>
          </a:p>
        </p:txBody>
      </p:sp>
    </p:spTree>
    <p:extLst>
      <p:ext uri="{BB962C8B-B14F-4D97-AF65-F5344CB8AC3E}">
        <p14:creationId xmlns:p14="http://schemas.microsoft.com/office/powerpoint/2010/main" val="1421342943"/>
      </p:ext>
    </p:extLst>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4" name="Picture 3" descr="Image shows a worker using a positioning device fall protection system while tying rebar. " title="Image 4.20">
            <a:extLst>
              <a:ext uri="{FF2B5EF4-FFF2-40B4-BE49-F238E27FC236}">
                <a16:creationId xmlns:a16="http://schemas.microsoft.com/office/drawing/2014/main" id="{3F6B3D30-F4B8-45FC-9C24-B7A6BA0AC4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4919" y="3375767"/>
            <a:ext cx="3886535" cy="3236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611" name="Content Placeholder 2">
            <a:extLst>
              <a:ext uri="{FF2B5EF4-FFF2-40B4-BE49-F238E27FC236}">
                <a16:creationId xmlns:a16="http://schemas.microsoft.com/office/drawing/2014/main" id="{566462BD-33EA-43BD-9089-15123FA17B39}"/>
              </a:ext>
            </a:extLst>
          </p:cNvPr>
          <p:cNvSpPr>
            <a:spLocks noGrp="1"/>
          </p:cNvSpPr>
          <p:nvPr>
            <p:ph idx="1"/>
          </p:nvPr>
        </p:nvSpPr>
        <p:spPr>
          <a:xfrm>
            <a:off x="814572" y="1658938"/>
            <a:ext cx="9067800" cy="4953000"/>
          </a:xfrm>
        </p:spPr>
        <p:txBody>
          <a:bodyPr/>
          <a:lstStyle/>
          <a:p>
            <a:r>
              <a:rPr lang="en-US" altLang="en-US" dirty="0">
                <a:ea typeface="ＭＳ Ｐゴシック" panose="020B0600070205080204" pitchFamily="34" charset="-128"/>
              </a:rPr>
              <a:t>A positioning device system is rigged to allow a worker to be supported on an elevated vertical surface, such as a wall, and work with both hands free while leaning.</a:t>
            </a:r>
          </a:p>
          <a:p>
            <a:pPr lvl="1" eaLnBrk="1" hangingPunct="1"/>
            <a:endParaRPr lang="en-US" altLang="en-US" dirty="0">
              <a:ea typeface="ＭＳ Ｐゴシック" panose="020B0600070205080204" pitchFamily="34" charset="-128"/>
            </a:endParaRPr>
          </a:p>
        </p:txBody>
      </p:sp>
      <p:sp>
        <p:nvSpPr>
          <p:cNvPr id="68610" name="Title 1">
            <a:extLst>
              <a:ext uri="{FF2B5EF4-FFF2-40B4-BE49-F238E27FC236}">
                <a16:creationId xmlns:a16="http://schemas.microsoft.com/office/drawing/2014/main" id="{3CE25AE4-F2A2-499D-BBF5-7D46C6C74DB9}"/>
              </a:ext>
            </a:extLst>
          </p:cNvPr>
          <p:cNvSpPr>
            <a:spLocks noGrp="1"/>
          </p:cNvSpPr>
          <p:nvPr>
            <p:ph type="title"/>
          </p:nvPr>
        </p:nvSpPr>
        <p:spPr/>
        <p:txBody>
          <a:bodyPr/>
          <a:lstStyle/>
          <a:p>
            <a:r>
              <a:rPr lang="en-US" altLang="en-US" dirty="0">
                <a:ea typeface="ＭＳ Ｐゴシック" panose="020B0600070205080204" pitchFamily="34" charset="-128"/>
              </a:rPr>
              <a:t>Positioning Device System</a:t>
            </a:r>
          </a:p>
        </p:txBody>
      </p:sp>
    </p:spTree>
    <p:extLst>
      <p:ext uri="{BB962C8B-B14F-4D97-AF65-F5344CB8AC3E}">
        <p14:creationId xmlns:p14="http://schemas.microsoft.com/office/powerpoint/2010/main" val="190716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5" descr="Image shows a worker on a stepladder installing floor joists. " title="Image 1.09">
            <a:extLst>
              <a:ext uri="{FF2B5EF4-FFF2-40B4-BE49-F238E27FC236}">
                <a16:creationId xmlns:a16="http://schemas.microsoft.com/office/drawing/2014/main" id="{28BB9675-4BA0-4616-B9AF-D95D91BAD0E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98240" y="1438904"/>
            <a:ext cx="3839295" cy="5119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64160953-C42E-4F72-8A0D-C8E40A965160}"/>
              </a:ext>
            </a:extLst>
          </p:cNvPr>
          <p:cNvSpPr txBox="1">
            <a:spLocks/>
          </p:cNvSpPr>
          <p:nvPr/>
        </p:nvSpPr>
        <p:spPr>
          <a:xfrm>
            <a:off x="907489" y="1438904"/>
            <a:ext cx="4712677" cy="4221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There is </a:t>
            </a:r>
            <a:r>
              <a:rPr lang="en-US" altLang="en-US" b="1" dirty="0">
                <a:latin typeface="Arial" panose="020B0604020202020204" pitchFamily="34" charset="0"/>
                <a:ea typeface="ＭＳ Ｐゴシック" panose="020B0600070205080204" pitchFamily="34" charset="-128"/>
                <a:cs typeface="Arial" panose="020B0604020202020204" pitchFamily="34" charset="0"/>
              </a:rPr>
              <a:t>no</a:t>
            </a:r>
            <a:r>
              <a:rPr lang="en-US" altLang="en-US" dirty="0">
                <a:latin typeface="Arial" panose="020B0604020202020204" pitchFamily="34" charset="0"/>
                <a:ea typeface="ＭＳ Ｐゴシック" panose="020B0600070205080204" pitchFamily="34" charset="-128"/>
                <a:cs typeface="Arial" panose="020B0604020202020204" pitchFamily="34" charset="0"/>
              </a:rPr>
              <a:t> trigger height for fall protection systems when working on ladders.</a:t>
            </a:r>
          </a:p>
        </p:txBody>
      </p:sp>
      <p:sp>
        <p:nvSpPr>
          <p:cNvPr id="15362" name="Title 1">
            <a:extLst>
              <a:ext uri="{FF2B5EF4-FFF2-40B4-BE49-F238E27FC236}">
                <a16:creationId xmlns:a16="http://schemas.microsoft.com/office/drawing/2014/main" id="{057B4FC7-E61B-4F03-B8E7-1346CB0565EC}"/>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Overview of Regulations,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2</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0996460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6B4F3-DFB0-4372-83FA-9BBE877D7150}"/>
              </a:ext>
            </a:extLst>
          </p:cNvPr>
          <p:cNvSpPr>
            <a:spLocks noGrp="1"/>
          </p:cNvSpPr>
          <p:nvPr>
            <p:ph type="title"/>
          </p:nvPr>
        </p:nvSpPr>
        <p:spPr>
          <a:xfrm>
            <a:off x="646111" y="452718"/>
            <a:ext cx="9793289" cy="1400530"/>
          </a:xfrm>
        </p:spPr>
        <p:txBody>
          <a:bodyPr/>
          <a:lstStyle/>
          <a:p>
            <a:pPr>
              <a:defRPr/>
            </a:pPr>
            <a:r>
              <a:rPr lang="en-US" dirty="0"/>
              <a:t>Positioning Device System, </a:t>
            </a:r>
            <a:r>
              <a:rPr lang="en-US" sz="2800" dirty="0"/>
              <a:t>continued 1</a:t>
            </a:r>
            <a:endParaRPr lang="en-US" dirty="0"/>
          </a:p>
        </p:txBody>
      </p:sp>
      <p:sp>
        <p:nvSpPr>
          <p:cNvPr id="183299" name="Content Placeholder 2">
            <a:extLst>
              <a:ext uri="{FF2B5EF4-FFF2-40B4-BE49-F238E27FC236}">
                <a16:creationId xmlns:a16="http://schemas.microsoft.com/office/drawing/2014/main" id="{8B283ED6-BBB4-4015-AE5A-3B1C654451B7}"/>
              </a:ext>
            </a:extLst>
          </p:cNvPr>
          <p:cNvSpPr>
            <a:spLocks noGrp="1"/>
          </p:cNvSpPr>
          <p:nvPr>
            <p:ph idx="1"/>
          </p:nvPr>
        </p:nvSpPr>
        <p:spPr>
          <a:xfrm>
            <a:off x="1104293" y="1759004"/>
            <a:ext cx="8946541" cy="4195481"/>
          </a:xfrm>
        </p:spPr>
        <p:txBody>
          <a:bodyPr/>
          <a:lstStyle/>
          <a:p>
            <a:r>
              <a:rPr lang="en-US" altLang="en-US" sz="3000" dirty="0"/>
              <a:t>Are used to safely position workers away from fall hazards, or in a working position where a fall cannot occur</a:t>
            </a:r>
          </a:p>
          <a:p>
            <a:r>
              <a:rPr lang="en-US" altLang="en-US" sz="3000" b="1" dirty="0"/>
              <a:t>NOT </a:t>
            </a:r>
            <a:r>
              <a:rPr lang="en-US" altLang="en-US" sz="3000" dirty="0"/>
              <a:t>designed for fall arrest</a:t>
            </a:r>
          </a:p>
          <a:p>
            <a:r>
              <a:rPr lang="en-US" altLang="en-US" sz="3000" dirty="0"/>
              <a:t>Must be rigged such that a worker cannot free fall more than 2 feet</a:t>
            </a:r>
          </a:p>
          <a:p>
            <a:r>
              <a:rPr lang="en-US" altLang="en-US" sz="3000" dirty="0"/>
              <a:t>Must be secured to an anchor point capable of withstanding 3,000 pounds</a:t>
            </a:r>
          </a:p>
        </p:txBody>
      </p:sp>
    </p:spTree>
    <p:extLst>
      <p:ext uri="{BB962C8B-B14F-4D97-AF65-F5344CB8AC3E}">
        <p14:creationId xmlns:p14="http://schemas.microsoft.com/office/powerpoint/2010/main" val="3807966020"/>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CCC86D82-06C0-4EB4-A9E4-553ADD3B76EA}"/>
              </a:ext>
            </a:extLst>
          </p:cNvPr>
          <p:cNvSpPr>
            <a:spLocks noGrp="1"/>
          </p:cNvSpPr>
          <p:nvPr>
            <p:ph type="title"/>
          </p:nvPr>
        </p:nvSpPr>
        <p:spPr/>
        <p:txBody>
          <a:bodyPr/>
          <a:lstStyle/>
          <a:p>
            <a:r>
              <a:rPr lang="en-US" altLang="en-US" dirty="0">
                <a:ea typeface="ＭＳ Ｐゴシック" panose="020B0600070205080204" pitchFamily="34" charset="-128"/>
              </a:rPr>
              <a:t>Positioning Device System, </a:t>
            </a:r>
            <a:r>
              <a:rPr lang="en-US" altLang="en-US" sz="2800" dirty="0">
                <a:ea typeface="ＭＳ Ｐゴシック" panose="020B0600070205080204" pitchFamily="34" charset="-128"/>
              </a:rPr>
              <a:t>continued 2</a:t>
            </a:r>
            <a:endParaRPr lang="en-US" altLang="en-US" dirty="0">
              <a:ea typeface="ＭＳ Ｐゴシック" panose="020B0600070205080204" pitchFamily="34" charset="-128"/>
            </a:endParaRPr>
          </a:p>
        </p:txBody>
      </p:sp>
      <p:sp>
        <p:nvSpPr>
          <p:cNvPr id="70659" name="Content Placeholder 2">
            <a:extLst>
              <a:ext uri="{FF2B5EF4-FFF2-40B4-BE49-F238E27FC236}">
                <a16:creationId xmlns:a16="http://schemas.microsoft.com/office/drawing/2014/main" id="{781D4E49-2154-44E1-BEFA-3960AC74EF34}"/>
              </a:ext>
            </a:extLst>
          </p:cNvPr>
          <p:cNvSpPr>
            <a:spLocks noGrp="1"/>
          </p:cNvSpPr>
          <p:nvPr>
            <p:ph idx="1"/>
          </p:nvPr>
        </p:nvSpPr>
        <p:spPr>
          <a:xfrm>
            <a:off x="1600200" y="1981200"/>
            <a:ext cx="9067800" cy="4953000"/>
          </a:xfrm>
        </p:spPr>
        <p:txBody>
          <a:bodyPr/>
          <a:lstStyle/>
          <a:p>
            <a:pPr eaLnBrk="1" hangingPunct="1"/>
            <a:r>
              <a:rPr lang="en-US" altLang="en-US">
                <a:ea typeface="ＭＳ Ｐゴシック" panose="020B0600070205080204" pitchFamily="34" charset="-128"/>
              </a:rPr>
              <a:t>Inspect for wear, damage, deterioration or defective components prior to EACH USE. </a:t>
            </a:r>
          </a:p>
          <a:p>
            <a:pPr eaLnBrk="1" hangingPunct="1"/>
            <a:r>
              <a:rPr lang="en-US" altLang="en-US">
                <a:ea typeface="ＭＳ Ｐゴシック" panose="020B0600070205080204" pitchFamily="34" charset="-128"/>
              </a:rPr>
              <a:t>You can wear body belts for positioning device systems </a:t>
            </a:r>
            <a:r>
              <a:rPr lang="en-US" altLang="en-US" b="1">
                <a:ea typeface="ＭＳ Ｐゴシック" panose="020B0600070205080204" pitchFamily="34" charset="-128"/>
              </a:rPr>
              <a:t>not </a:t>
            </a:r>
            <a:r>
              <a:rPr lang="en-US" altLang="en-US">
                <a:ea typeface="ＭＳ Ｐゴシック" panose="020B0600070205080204" pitchFamily="34" charset="-128"/>
              </a:rPr>
              <a:t>for fall arrest systems.</a:t>
            </a:r>
          </a:p>
          <a:p>
            <a:pPr eaLnBrk="1" hangingPunct="1"/>
            <a:r>
              <a:rPr lang="en-US" altLang="en-US">
                <a:ea typeface="ＭＳ Ｐゴシック" panose="020B0600070205080204" pitchFamily="34" charset="-128"/>
              </a:rPr>
              <a:t>Best practice is to wear full-body harness even when using positioning device system. </a:t>
            </a:r>
          </a:p>
          <a:p>
            <a:pPr eaLnBrk="1" hangingPunct="1"/>
            <a:endParaRPr lang="en-US" altLang="en-US">
              <a:ea typeface="ＭＳ Ｐゴシック" panose="020B0600070205080204" pitchFamily="34" charset="-128"/>
            </a:endParaRPr>
          </a:p>
          <a:p>
            <a:pPr lvl="1"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470425644"/>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B1AEE-ABD4-470B-9749-1A56BAFE3C7B}"/>
              </a:ext>
            </a:extLst>
          </p:cNvPr>
          <p:cNvSpPr>
            <a:spLocks noGrp="1"/>
          </p:cNvSpPr>
          <p:nvPr>
            <p:ph type="title"/>
          </p:nvPr>
        </p:nvSpPr>
        <p:spPr>
          <a:xfrm>
            <a:off x="646111" y="452718"/>
            <a:ext cx="10280969" cy="1400530"/>
          </a:xfrm>
        </p:spPr>
        <p:txBody>
          <a:bodyPr/>
          <a:lstStyle/>
          <a:p>
            <a:pPr>
              <a:defRPr/>
            </a:pPr>
            <a:r>
              <a:rPr lang="en-US" dirty="0"/>
              <a:t>Positioning Device System, </a:t>
            </a:r>
            <a:r>
              <a:rPr lang="en-US" sz="2800" dirty="0"/>
              <a:t>continued 3 </a:t>
            </a:r>
            <a:endParaRPr lang="en-US" dirty="0"/>
          </a:p>
        </p:txBody>
      </p:sp>
      <p:sp>
        <p:nvSpPr>
          <p:cNvPr id="181251" name="Content Placeholder 2">
            <a:extLst>
              <a:ext uri="{FF2B5EF4-FFF2-40B4-BE49-F238E27FC236}">
                <a16:creationId xmlns:a16="http://schemas.microsoft.com/office/drawing/2014/main" id="{9F71B8D4-B5B3-4302-B6B2-4A5EE7AC7FFA}"/>
              </a:ext>
            </a:extLst>
          </p:cNvPr>
          <p:cNvSpPr>
            <a:spLocks noGrp="1"/>
          </p:cNvSpPr>
          <p:nvPr>
            <p:ph idx="1"/>
          </p:nvPr>
        </p:nvSpPr>
        <p:spPr/>
        <p:txBody>
          <a:bodyPr/>
          <a:lstStyle/>
          <a:p>
            <a:r>
              <a:rPr lang="en-US" altLang="en-US"/>
              <a:t>A body belt or body harness system rigged to allow an employee to be supported on an elevated vertical surface and work with both hands free while leaning.</a:t>
            </a:r>
          </a:p>
        </p:txBody>
      </p:sp>
    </p:spTree>
    <p:extLst>
      <p:ext uri="{BB962C8B-B14F-4D97-AF65-F5344CB8AC3E}">
        <p14:creationId xmlns:p14="http://schemas.microsoft.com/office/powerpoint/2010/main" val="146643086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B1AEE-ABD4-470B-9749-1A56BAFE3C7B}"/>
              </a:ext>
            </a:extLst>
          </p:cNvPr>
          <p:cNvSpPr>
            <a:spLocks noGrp="1"/>
          </p:cNvSpPr>
          <p:nvPr>
            <p:ph type="title"/>
          </p:nvPr>
        </p:nvSpPr>
        <p:spPr/>
        <p:txBody>
          <a:bodyPr/>
          <a:lstStyle/>
          <a:p>
            <a:pPr>
              <a:defRPr/>
            </a:pPr>
            <a:r>
              <a:rPr lang="en-US" dirty="0"/>
              <a:t>Alternative Fall Protection </a:t>
            </a:r>
          </a:p>
        </p:txBody>
      </p:sp>
      <p:sp>
        <p:nvSpPr>
          <p:cNvPr id="181251" name="Content Placeholder 2">
            <a:extLst>
              <a:ext uri="{FF2B5EF4-FFF2-40B4-BE49-F238E27FC236}">
                <a16:creationId xmlns:a16="http://schemas.microsoft.com/office/drawing/2014/main" id="{9F71B8D4-B5B3-4302-B6B2-4A5EE7AC7FFA}"/>
              </a:ext>
            </a:extLst>
          </p:cNvPr>
          <p:cNvSpPr>
            <a:spLocks noGrp="1"/>
          </p:cNvSpPr>
          <p:nvPr>
            <p:ph idx="1"/>
          </p:nvPr>
        </p:nvSpPr>
        <p:spPr/>
        <p:txBody>
          <a:bodyPr>
            <a:normAutofit/>
          </a:bodyPr>
          <a:lstStyle/>
          <a:p>
            <a:r>
              <a:rPr lang="en-US" altLang="en-US" dirty="0"/>
              <a:t>Residential Construction </a:t>
            </a:r>
            <a:r>
              <a:rPr lang="en-US" altLang="en-US" i="1" dirty="0"/>
              <a:t>Exception</a:t>
            </a:r>
            <a:r>
              <a:rPr lang="en-US" altLang="en-US" dirty="0"/>
              <a:t>*</a:t>
            </a:r>
          </a:p>
          <a:p>
            <a:pPr lvl="1"/>
            <a:r>
              <a:rPr lang="en-US" altLang="en-US" sz="2800" dirty="0"/>
              <a:t>When employers can demonstrate that it is infeasible or creates a greater hazard to use “conventional” fall protection systems, they must develop and implement a fall protection plan, as needed, in accordance with §1926.502(k).</a:t>
            </a:r>
          </a:p>
        </p:txBody>
      </p:sp>
    </p:spTree>
    <p:extLst>
      <p:ext uri="{BB962C8B-B14F-4D97-AF65-F5344CB8AC3E}">
        <p14:creationId xmlns:p14="http://schemas.microsoft.com/office/powerpoint/2010/main" val="3776241133"/>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6BEFDF-894B-4920-8DF6-5DCC4C2A55DC}"/>
              </a:ext>
            </a:extLst>
          </p:cNvPr>
          <p:cNvSpPr txBox="1"/>
          <p:nvPr/>
        </p:nvSpPr>
        <p:spPr>
          <a:xfrm>
            <a:off x="1538963" y="6324600"/>
            <a:ext cx="4038600" cy="261938"/>
          </a:xfrm>
          <a:prstGeom prst="rect">
            <a:avLst/>
          </a:prstGeom>
          <a:noFill/>
        </p:spPr>
        <p:txBody>
          <a:bodyPr>
            <a:spAutoFit/>
          </a:bodyPr>
          <a:lstStyle/>
          <a:p>
            <a:pPr eaLnBrk="1" hangingPunct="1">
              <a:defRPr/>
            </a:pPr>
            <a:r>
              <a:rPr lang="en-US" sz="1100" dirty="0">
                <a:solidFill>
                  <a:srgbClr val="000066"/>
                </a:solidFill>
              </a:rPr>
              <a:t>Source: 1926.500(b)</a:t>
            </a:r>
          </a:p>
        </p:txBody>
      </p:sp>
      <p:sp>
        <p:nvSpPr>
          <p:cNvPr id="14339" name="Content Placeholder 2">
            <a:extLst>
              <a:ext uri="{FF2B5EF4-FFF2-40B4-BE49-F238E27FC236}">
                <a16:creationId xmlns:a16="http://schemas.microsoft.com/office/drawing/2014/main" id="{00FFCD9D-2F3E-4A26-ACC1-8766ACAF9275}"/>
              </a:ext>
            </a:extLst>
          </p:cNvPr>
          <p:cNvSpPr>
            <a:spLocks noGrp="1"/>
          </p:cNvSpPr>
          <p:nvPr>
            <p:ph idx="1"/>
          </p:nvPr>
        </p:nvSpPr>
        <p:spPr>
          <a:xfrm>
            <a:off x="1104293" y="1853248"/>
            <a:ext cx="8946541" cy="4195481"/>
          </a:xfrm>
        </p:spPr>
        <p:txBody>
          <a:bodyPr>
            <a:normAutofit/>
          </a:bodyPr>
          <a:lstStyle/>
          <a:p>
            <a:r>
              <a:rPr lang="en-US" altLang="en-US" sz="3200" dirty="0"/>
              <a:t>Infeasible means: </a:t>
            </a:r>
          </a:p>
          <a:p>
            <a:pPr lvl="1"/>
            <a:r>
              <a:rPr lang="en-US" altLang="en-US" sz="2800" dirty="0"/>
              <a:t>Impossible to perform construction work using conventional fall protection </a:t>
            </a:r>
            <a:r>
              <a:rPr lang="en-US" altLang="en-US" sz="2800" b="1" dirty="0"/>
              <a:t>or</a:t>
            </a:r>
            <a:r>
              <a:rPr lang="en-US" altLang="en-US" sz="2800" dirty="0"/>
              <a:t> </a:t>
            </a:r>
          </a:p>
          <a:p>
            <a:pPr lvl="1"/>
            <a:r>
              <a:rPr lang="en-US" altLang="en-US" sz="2800" dirty="0"/>
              <a:t>It is technologically impossible to use conventional fall protection</a:t>
            </a:r>
          </a:p>
        </p:txBody>
      </p:sp>
      <p:sp>
        <p:nvSpPr>
          <p:cNvPr id="2" name="Title 1">
            <a:extLst>
              <a:ext uri="{FF2B5EF4-FFF2-40B4-BE49-F238E27FC236}">
                <a16:creationId xmlns:a16="http://schemas.microsoft.com/office/drawing/2014/main" id="{3257ECC3-386A-4261-A9B0-81434D78E22C}"/>
              </a:ext>
            </a:extLst>
          </p:cNvPr>
          <p:cNvSpPr>
            <a:spLocks noGrp="1"/>
          </p:cNvSpPr>
          <p:nvPr>
            <p:ph type="title"/>
          </p:nvPr>
        </p:nvSpPr>
        <p:spPr/>
        <p:txBody>
          <a:bodyPr/>
          <a:lstStyle/>
          <a:p>
            <a:pPr>
              <a:defRPr/>
            </a:pPr>
            <a:r>
              <a:rPr lang="en-US" dirty="0"/>
              <a:t>What does “Infeasible” mean?</a:t>
            </a:r>
          </a:p>
        </p:txBody>
      </p:sp>
    </p:spTree>
    <p:extLst>
      <p:ext uri="{BB962C8B-B14F-4D97-AF65-F5344CB8AC3E}">
        <p14:creationId xmlns:p14="http://schemas.microsoft.com/office/powerpoint/2010/main" val="1666579560"/>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A4EA0F-45F9-41D9-A5D4-C813DBF4B878}"/>
              </a:ext>
            </a:extLst>
          </p:cNvPr>
          <p:cNvSpPr txBox="1"/>
          <p:nvPr/>
        </p:nvSpPr>
        <p:spPr>
          <a:xfrm>
            <a:off x="1125070" y="6248400"/>
            <a:ext cx="8144854" cy="261610"/>
          </a:xfrm>
          <a:prstGeom prst="rect">
            <a:avLst/>
          </a:prstGeom>
          <a:noFill/>
        </p:spPr>
        <p:txBody>
          <a:bodyPr wrap="square">
            <a:spAutoFit/>
          </a:bodyPr>
          <a:lstStyle/>
          <a:p>
            <a:pPr eaLnBrk="1" hangingPunct="1">
              <a:defRPr/>
            </a:pPr>
            <a:r>
              <a:rPr lang="en-US" sz="1100" i="1" dirty="0">
                <a:solidFill>
                  <a:srgbClr val="000066"/>
                </a:solidFill>
              </a:rPr>
              <a:t>Source: Preamble to Final Fall Protection Rule, Section 3 - III. Summary and Explanation of the Final Rule, August 9, 1994</a:t>
            </a:r>
          </a:p>
        </p:txBody>
      </p:sp>
      <p:sp>
        <p:nvSpPr>
          <p:cNvPr id="24579" name="Content Placeholder 2">
            <a:extLst>
              <a:ext uri="{FF2B5EF4-FFF2-40B4-BE49-F238E27FC236}">
                <a16:creationId xmlns:a16="http://schemas.microsoft.com/office/drawing/2014/main" id="{5BA921A5-9665-466C-8D1C-3FB93BA4DEB0}"/>
              </a:ext>
            </a:extLst>
          </p:cNvPr>
          <p:cNvSpPr>
            <a:spLocks noGrp="1"/>
          </p:cNvSpPr>
          <p:nvPr>
            <p:ph idx="1"/>
          </p:nvPr>
        </p:nvSpPr>
        <p:spPr>
          <a:xfrm>
            <a:off x="773724" y="1406770"/>
            <a:ext cx="9276130" cy="4841630"/>
          </a:xfrm>
        </p:spPr>
        <p:txBody>
          <a:bodyPr>
            <a:normAutofit lnSpcReduction="10000"/>
          </a:bodyPr>
          <a:lstStyle/>
          <a:p>
            <a:r>
              <a:rPr lang="en-US" altLang="en-US" dirty="0"/>
              <a:t>OSHA believes it would be unreasonable to expect a home builder to rent a crane when the jobsite is difficult to access (terrain or remote location) or when the home builder has only a single roof to raise.</a:t>
            </a:r>
          </a:p>
          <a:p>
            <a:r>
              <a:rPr lang="en-US" altLang="en-US" dirty="0"/>
              <a:t>OSHA does not expect home builders to erect scaffolds around the entire perimeter of a house, or to take other extremely burdensome measures such as erecting separate structures (telephone poles, e.g.) and stringing a lifeline to use as an attachment point for personal fall arrest equipment.</a:t>
            </a:r>
            <a:endParaRPr lang="en-US" altLang="en-US" sz="3200" dirty="0"/>
          </a:p>
        </p:txBody>
      </p:sp>
      <p:sp>
        <p:nvSpPr>
          <p:cNvPr id="2" name="Title 1">
            <a:extLst>
              <a:ext uri="{FF2B5EF4-FFF2-40B4-BE49-F238E27FC236}">
                <a16:creationId xmlns:a16="http://schemas.microsoft.com/office/drawing/2014/main" id="{9EC1B355-B16F-44F8-9D6B-10B02B98385B}"/>
              </a:ext>
            </a:extLst>
          </p:cNvPr>
          <p:cNvSpPr>
            <a:spLocks noGrp="1"/>
          </p:cNvSpPr>
          <p:nvPr>
            <p:ph type="title"/>
          </p:nvPr>
        </p:nvSpPr>
        <p:spPr/>
        <p:txBody>
          <a:bodyPr/>
          <a:lstStyle/>
          <a:p>
            <a:pPr>
              <a:defRPr/>
            </a:pPr>
            <a:r>
              <a:rPr lang="en-US" dirty="0"/>
              <a:t>Examples of Infeasibility</a:t>
            </a:r>
            <a:r>
              <a:rPr lang="en-US" sz="3200" dirty="0"/>
              <a:t> </a:t>
            </a:r>
          </a:p>
        </p:txBody>
      </p:sp>
    </p:spTree>
    <p:extLst>
      <p:ext uri="{BB962C8B-B14F-4D97-AF65-F5344CB8AC3E}">
        <p14:creationId xmlns:p14="http://schemas.microsoft.com/office/powerpoint/2010/main" val="217882332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B02D41-E5A6-4C53-8153-6100F36A99A8}"/>
              </a:ext>
            </a:extLst>
          </p:cNvPr>
          <p:cNvSpPr txBox="1"/>
          <p:nvPr/>
        </p:nvSpPr>
        <p:spPr>
          <a:xfrm>
            <a:off x="1551214" y="6297705"/>
            <a:ext cx="7750629" cy="261610"/>
          </a:xfrm>
          <a:prstGeom prst="rect">
            <a:avLst/>
          </a:prstGeom>
          <a:noFill/>
        </p:spPr>
        <p:txBody>
          <a:bodyPr wrap="square">
            <a:spAutoFit/>
          </a:bodyPr>
          <a:lstStyle/>
          <a:p>
            <a:pPr eaLnBrk="1" hangingPunct="1">
              <a:defRPr/>
            </a:pPr>
            <a:r>
              <a:rPr lang="en-US" sz="1100" i="1" dirty="0">
                <a:solidFill>
                  <a:srgbClr val="000066"/>
                </a:solidFill>
              </a:rPr>
              <a:t>Source: Preamble to Final Fall Protection Rule, Section 3 - III. Summary and Explanation of the Final Rule, August 9, 1994</a:t>
            </a:r>
          </a:p>
        </p:txBody>
      </p:sp>
      <p:sp>
        <p:nvSpPr>
          <p:cNvPr id="26627" name="Content Placeholder 2">
            <a:extLst>
              <a:ext uri="{FF2B5EF4-FFF2-40B4-BE49-F238E27FC236}">
                <a16:creationId xmlns:a16="http://schemas.microsoft.com/office/drawing/2014/main" id="{B6DA1269-34FE-4C49-982E-1175AFBBA1A8}"/>
              </a:ext>
            </a:extLst>
          </p:cNvPr>
          <p:cNvSpPr>
            <a:spLocks noGrp="1"/>
          </p:cNvSpPr>
          <p:nvPr>
            <p:ph idx="1"/>
          </p:nvPr>
        </p:nvSpPr>
        <p:spPr>
          <a:xfrm>
            <a:off x="1197429" y="2398801"/>
            <a:ext cx="8458200" cy="4525963"/>
          </a:xfrm>
        </p:spPr>
        <p:txBody>
          <a:bodyPr>
            <a:normAutofit/>
          </a:bodyPr>
          <a:lstStyle/>
          <a:p>
            <a:r>
              <a:rPr lang="en-US" altLang="en-US" sz="3200" dirty="0"/>
              <a:t>Hazards created by compliance with the standard are greater than those created by non-compliance.</a:t>
            </a:r>
          </a:p>
          <a:p>
            <a:endParaRPr lang="en-US" altLang="en-US" sz="3200" dirty="0"/>
          </a:p>
        </p:txBody>
      </p:sp>
      <p:sp>
        <p:nvSpPr>
          <p:cNvPr id="2" name="Title 1">
            <a:extLst>
              <a:ext uri="{FF2B5EF4-FFF2-40B4-BE49-F238E27FC236}">
                <a16:creationId xmlns:a16="http://schemas.microsoft.com/office/drawing/2014/main" id="{7EFA2D5B-987F-49D3-8C65-B67BB942C3D3}"/>
              </a:ext>
            </a:extLst>
          </p:cNvPr>
          <p:cNvSpPr>
            <a:spLocks noGrp="1"/>
          </p:cNvSpPr>
          <p:nvPr>
            <p:ph type="title"/>
          </p:nvPr>
        </p:nvSpPr>
        <p:spPr>
          <a:xfrm>
            <a:off x="646111" y="452718"/>
            <a:ext cx="11545889" cy="1400530"/>
          </a:xfrm>
        </p:spPr>
        <p:txBody>
          <a:bodyPr/>
          <a:lstStyle/>
          <a:p>
            <a:pPr>
              <a:defRPr/>
            </a:pPr>
            <a:r>
              <a:rPr lang="en-US" sz="3600" dirty="0"/>
              <a:t>What does “Creating a Greater Hazard” mean?</a:t>
            </a:r>
          </a:p>
        </p:txBody>
      </p:sp>
    </p:spTree>
    <p:extLst>
      <p:ext uri="{BB962C8B-B14F-4D97-AF65-F5344CB8AC3E}">
        <p14:creationId xmlns:p14="http://schemas.microsoft.com/office/powerpoint/2010/main" val="134593180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2356FC6-3EAB-4BAC-BD4B-FCD5A0EAB4FB}"/>
              </a:ext>
            </a:extLst>
          </p:cNvPr>
          <p:cNvSpPr txBox="1"/>
          <p:nvPr/>
        </p:nvSpPr>
        <p:spPr>
          <a:xfrm>
            <a:off x="1306939" y="6248399"/>
            <a:ext cx="7978588" cy="261610"/>
          </a:xfrm>
          <a:prstGeom prst="rect">
            <a:avLst/>
          </a:prstGeom>
          <a:noFill/>
        </p:spPr>
        <p:txBody>
          <a:bodyPr wrap="square">
            <a:spAutoFit/>
          </a:bodyPr>
          <a:lstStyle/>
          <a:p>
            <a:pPr eaLnBrk="1" hangingPunct="1">
              <a:defRPr/>
            </a:pPr>
            <a:r>
              <a:rPr lang="en-US" sz="1100" i="1" dirty="0">
                <a:solidFill>
                  <a:srgbClr val="000066"/>
                </a:solidFill>
              </a:rPr>
              <a:t>Source: Preamble to Final Fall Protection Rule, Section 3 - III. Summary and Explanation of the Final Rule, August 9, 1994</a:t>
            </a:r>
          </a:p>
        </p:txBody>
      </p:sp>
      <p:sp>
        <p:nvSpPr>
          <p:cNvPr id="30723" name="Content Placeholder 2">
            <a:extLst>
              <a:ext uri="{FF2B5EF4-FFF2-40B4-BE49-F238E27FC236}">
                <a16:creationId xmlns:a16="http://schemas.microsoft.com/office/drawing/2014/main" id="{A86F8D29-AC29-40D6-BDD9-16F5BE292ADA}"/>
              </a:ext>
            </a:extLst>
          </p:cNvPr>
          <p:cNvSpPr>
            <a:spLocks noGrp="1"/>
          </p:cNvSpPr>
          <p:nvPr>
            <p:ph idx="1"/>
          </p:nvPr>
        </p:nvSpPr>
        <p:spPr>
          <a:xfrm>
            <a:off x="542612" y="1326382"/>
            <a:ext cx="9507242" cy="4922017"/>
          </a:xfrm>
        </p:spPr>
        <p:txBody>
          <a:bodyPr>
            <a:normAutofit/>
          </a:bodyPr>
          <a:lstStyle/>
          <a:p>
            <a:r>
              <a:rPr lang="en-US" altLang="en-US" sz="2400" dirty="0"/>
              <a:t>OSHA acknowledges that, regardless of an employer's ability to preplan for fall protection, there may be cases where the installation or use of conventional fall protection systems poses a greater hazard than that to which employees performing the construction work would otherwise be exposed. </a:t>
            </a:r>
          </a:p>
          <a:p>
            <a:r>
              <a:rPr lang="en-US" altLang="en-US" sz="2400" dirty="0"/>
              <a:t>OSHA expects an employer who seeks to make that case to </a:t>
            </a:r>
            <a:r>
              <a:rPr lang="en-US" altLang="en-US" sz="2400" b="1" i="1" dirty="0"/>
              <a:t>indicate specifically how </a:t>
            </a:r>
            <a:r>
              <a:rPr lang="en-US" altLang="en-US" sz="2400" dirty="0"/>
              <a:t>compliance with the requirement for conventional fall protection systems would pose a greater hazard. </a:t>
            </a:r>
          </a:p>
          <a:p>
            <a:r>
              <a:rPr lang="en-US" altLang="en-US" sz="2400" dirty="0"/>
              <a:t>OSHA will assess each such case on its particular merits. </a:t>
            </a:r>
          </a:p>
          <a:p>
            <a:endParaRPr lang="en-US" altLang="en-US" sz="2400" dirty="0"/>
          </a:p>
        </p:txBody>
      </p:sp>
      <p:sp>
        <p:nvSpPr>
          <p:cNvPr id="2" name="Title 1">
            <a:extLst>
              <a:ext uri="{FF2B5EF4-FFF2-40B4-BE49-F238E27FC236}">
                <a16:creationId xmlns:a16="http://schemas.microsoft.com/office/drawing/2014/main" id="{B1D4E463-3DB4-4293-8091-554429A29E6A}"/>
              </a:ext>
            </a:extLst>
          </p:cNvPr>
          <p:cNvSpPr>
            <a:spLocks noGrp="1"/>
          </p:cNvSpPr>
          <p:nvPr>
            <p:ph type="title"/>
          </p:nvPr>
        </p:nvSpPr>
        <p:spPr/>
        <p:txBody>
          <a:bodyPr/>
          <a:lstStyle/>
          <a:p>
            <a:pPr>
              <a:defRPr/>
            </a:pPr>
            <a:r>
              <a:rPr lang="en-US" sz="4000" dirty="0"/>
              <a:t>Establishing “Greater Hazard”, cont.</a:t>
            </a:r>
          </a:p>
        </p:txBody>
      </p:sp>
    </p:spTree>
    <p:extLst>
      <p:ext uri="{BB962C8B-B14F-4D97-AF65-F5344CB8AC3E}">
        <p14:creationId xmlns:p14="http://schemas.microsoft.com/office/powerpoint/2010/main" val="106780751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B35BE515-DEAE-460D-9BB3-F6581EF5932A}"/>
              </a:ext>
            </a:extLst>
          </p:cNvPr>
          <p:cNvSpPr>
            <a:spLocks noGrp="1" noChangeArrowheads="1"/>
          </p:cNvSpPr>
          <p:nvPr>
            <p:ph type="title"/>
          </p:nvPr>
        </p:nvSpPr>
        <p:spPr/>
        <p:txBody>
          <a:bodyPr/>
          <a:lstStyle/>
          <a:p>
            <a:pPr eaLnBrk="1" hangingPunct="1">
              <a:defRPr/>
            </a:pPr>
            <a:r>
              <a:rPr lang="en-US" sz="3600" dirty="0"/>
              <a:t>Fall Protection Plan</a:t>
            </a:r>
          </a:p>
        </p:txBody>
      </p:sp>
      <p:sp>
        <p:nvSpPr>
          <p:cNvPr id="32771" name="Content Placeholder 3">
            <a:extLst>
              <a:ext uri="{FF2B5EF4-FFF2-40B4-BE49-F238E27FC236}">
                <a16:creationId xmlns:a16="http://schemas.microsoft.com/office/drawing/2014/main" id="{0BD143EA-675D-41A7-918E-DA2D67404412}"/>
              </a:ext>
            </a:extLst>
          </p:cNvPr>
          <p:cNvSpPr>
            <a:spLocks noGrp="1"/>
          </p:cNvSpPr>
          <p:nvPr>
            <p:ph idx="1"/>
          </p:nvPr>
        </p:nvSpPr>
        <p:spPr>
          <a:xfrm>
            <a:off x="646112" y="1527350"/>
            <a:ext cx="9403742" cy="4721050"/>
          </a:xfrm>
        </p:spPr>
        <p:txBody>
          <a:bodyPr>
            <a:normAutofit/>
          </a:bodyPr>
          <a:lstStyle/>
          <a:p>
            <a:r>
              <a:rPr lang="en-US" altLang="en-US" sz="2900" dirty="0"/>
              <a:t>This option is available for those engaged in “residential construction” work who can establish that conventional fall protection is infeasible or creates a greater hazard. </a:t>
            </a:r>
          </a:p>
          <a:p>
            <a:r>
              <a:rPr lang="en-US" altLang="en-US" sz="2900" b="1" dirty="0"/>
              <a:t>Note:</a:t>
            </a:r>
            <a:r>
              <a:rPr lang="en-US" altLang="en-US" sz="2900" dirty="0"/>
              <a:t> It is OSHA’s presumption that conventional fall protection </a:t>
            </a:r>
            <a:r>
              <a:rPr lang="en-US" altLang="en-US" sz="2900" b="1" i="1" dirty="0"/>
              <a:t>is </a:t>
            </a:r>
            <a:r>
              <a:rPr lang="en-US" altLang="en-US" sz="2900" dirty="0"/>
              <a:t>feasible </a:t>
            </a:r>
            <a:r>
              <a:rPr lang="en-US" altLang="en-US" sz="2900" u="sng" dirty="0"/>
              <a:t>and</a:t>
            </a:r>
            <a:r>
              <a:rPr lang="en-US" altLang="en-US" sz="2900" dirty="0"/>
              <a:t> </a:t>
            </a:r>
            <a:r>
              <a:rPr lang="en-US" altLang="en-US" sz="2900" b="1" i="1" dirty="0"/>
              <a:t>will not </a:t>
            </a:r>
            <a:r>
              <a:rPr lang="en-US" altLang="en-US" sz="2900" dirty="0"/>
              <a:t>create a greater hazard, and it is the employer’s burden to establish that it is appropriate to implement a fall protection plan. </a:t>
            </a:r>
          </a:p>
        </p:txBody>
      </p:sp>
    </p:spTree>
    <p:extLst>
      <p:ext uri="{BB962C8B-B14F-4D97-AF65-F5344CB8AC3E}">
        <p14:creationId xmlns:p14="http://schemas.microsoft.com/office/powerpoint/2010/main" val="1804139524"/>
      </p:ext>
    </p:extLst>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a:extLst>
              <a:ext uri="{FF2B5EF4-FFF2-40B4-BE49-F238E27FC236}">
                <a16:creationId xmlns:a16="http://schemas.microsoft.com/office/drawing/2014/main" id="{9310EFB6-CF9B-4A24-8961-611B808FB7B3}"/>
              </a:ext>
            </a:extLst>
          </p:cNvPr>
          <p:cNvSpPr>
            <a:spLocks noChangeArrowheads="1"/>
          </p:cNvSpPr>
          <p:nvPr/>
        </p:nvSpPr>
        <p:spPr bwMode="auto">
          <a:xfrm>
            <a:off x="2514601" y="4724400"/>
            <a:ext cx="6761163" cy="523220"/>
          </a:xfrm>
          <a:prstGeom prst="rect">
            <a:avLst/>
          </a:prstGeom>
          <a:solidFill>
            <a:srgbClr val="FF0000"/>
          </a:solidFill>
          <a:ln w="38100" cmpd="dbl">
            <a:solidFill>
              <a:schemeClr val="tx1"/>
            </a:solidFill>
            <a:miter lim="800000"/>
            <a:headEnd/>
            <a:tailEnd/>
          </a:ln>
          <a:effectLst>
            <a:outerShdw dist="35921" dir="2700000" algn="ctr" rotWithShape="0">
              <a:schemeClr val="bg2"/>
            </a:outerShdw>
          </a:effectLst>
        </p:spPr>
        <p:txBody>
          <a:bodyPr lIns="0" rIns="0">
            <a:spAutoFit/>
          </a:bodyPr>
          <a:lstStyle>
            <a:lvl1pPr marL="60325" indent="-60325">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buFontTx/>
              <a:buNone/>
            </a:pPr>
            <a:r>
              <a:rPr lang="en-US" altLang="en-US" sz="2800"/>
              <a:t>	A </a:t>
            </a:r>
            <a:r>
              <a:rPr lang="en-US" altLang="en-US" sz="2800" i="1"/>
              <a:t>qualified person</a:t>
            </a:r>
            <a:r>
              <a:rPr lang="en-US" altLang="en-US" sz="2800"/>
              <a:t> develops the plan.</a:t>
            </a:r>
            <a:endParaRPr lang="en-US" altLang="en-US" sz="2800">
              <a:solidFill>
                <a:schemeClr val="bg2"/>
              </a:solidFill>
            </a:endParaRPr>
          </a:p>
        </p:txBody>
      </p:sp>
      <p:sp>
        <p:nvSpPr>
          <p:cNvPr id="34821" name="Rectangle 5">
            <a:extLst>
              <a:ext uri="{FF2B5EF4-FFF2-40B4-BE49-F238E27FC236}">
                <a16:creationId xmlns:a16="http://schemas.microsoft.com/office/drawing/2014/main" id="{697B7F8A-45BA-4E41-9AA8-A0AF73B40DBE}"/>
              </a:ext>
            </a:extLst>
          </p:cNvPr>
          <p:cNvSpPr>
            <a:spLocks noChangeArrowheads="1"/>
          </p:cNvSpPr>
          <p:nvPr/>
        </p:nvSpPr>
        <p:spPr bwMode="auto">
          <a:xfrm>
            <a:off x="2828925" y="5259388"/>
            <a:ext cx="7253288" cy="523220"/>
          </a:xfrm>
          <a:prstGeom prst="rect">
            <a:avLst/>
          </a:prstGeom>
          <a:solidFill>
            <a:srgbClr val="339966"/>
          </a:solidFill>
          <a:ln w="38100" cmpd="dbl">
            <a:solidFill>
              <a:schemeClr val="tx1"/>
            </a:solidFill>
            <a:miter lim="800000"/>
            <a:headEnd/>
            <a:tailEnd/>
          </a:ln>
          <a:effectLst>
            <a:outerShdw dist="35921" dir="2700000" algn="ctr" rotWithShape="0">
              <a:schemeClr val="bg2"/>
            </a:outerShdw>
          </a:effectLst>
        </p:spPr>
        <p:txBody>
          <a:bodyPr lIns="0" rIns="0">
            <a:spAutoFit/>
          </a:bodyPr>
          <a:lstStyle>
            <a:lvl1pPr marL="60325" indent="-60325">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buFontTx/>
              <a:buNone/>
            </a:pPr>
            <a:r>
              <a:rPr lang="en-US" altLang="en-US" sz="2800"/>
              <a:t>A</a:t>
            </a:r>
            <a:r>
              <a:rPr lang="en-US" altLang="en-US" sz="2800" i="1"/>
              <a:t> competent person</a:t>
            </a:r>
            <a:r>
              <a:rPr lang="en-US" altLang="en-US" sz="2800"/>
              <a:t> implements the plan.</a:t>
            </a:r>
          </a:p>
        </p:txBody>
      </p:sp>
      <p:sp>
        <p:nvSpPr>
          <p:cNvPr id="34819" name="Rectangle 3">
            <a:extLst>
              <a:ext uri="{FF2B5EF4-FFF2-40B4-BE49-F238E27FC236}">
                <a16:creationId xmlns:a16="http://schemas.microsoft.com/office/drawing/2014/main" id="{24A6AEC1-E188-49A2-ABE1-FCA863694BDA}"/>
              </a:ext>
            </a:extLst>
          </p:cNvPr>
          <p:cNvSpPr>
            <a:spLocks noGrp="1" noChangeArrowheads="1"/>
          </p:cNvSpPr>
          <p:nvPr>
            <p:ph idx="1"/>
          </p:nvPr>
        </p:nvSpPr>
        <p:spPr/>
        <p:txBody>
          <a:bodyPr/>
          <a:lstStyle/>
          <a:p>
            <a:pPr eaLnBrk="1" hangingPunct="1">
              <a:lnSpc>
                <a:spcPct val="90000"/>
              </a:lnSpc>
            </a:pPr>
            <a:r>
              <a:rPr lang="en-US" altLang="en-US" b="1"/>
              <a:t>Site-specific and written plan</a:t>
            </a:r>
            <a:r>
              <a:rPr lang="en-US" altLang="en-US"/>
              <a:t> that identifies and evaluates fall hazards on a jobsite, establishes the protection methods to be used, and assesses the ability of workers to follow related work rules and use equipment safely.</a:t>
            </a:r>
          </a:p>
        </p:txBody>
      </p:sp>
      <p:sp>
        <p:nvSpPr>
          <p:cNvPr id="144386" name="Rectangle 2">
            <a:extLst>
              <a:ext uri="{FF2B5EF4-FFF2-40B4-BE49-F238E27FC236}">
                <a16:creationId xmlns:a16="http://schemas.microsoft.com/office/drawing/2014/main" id="{57CB526A-6031-4B6B-83FF-0540A5798C93}"/>
              </a:ext>
            </a:extLst>
          </p:cNvPr>
          <p:cNvSpPr>
            <a:spLocks noGrp="1" noChangeArrowheads="1"/>
          </p:cNvSpPr>
          <p:nvPr>
            <p:ph type="title"/>
          </p:nvPr>
        </p:nvSpPr>
        <p:spPr/>
        <p:txBody>
          <a:bodyPr/>
          <a:lstStyle/>
          <a:p>
            <a:pPr eaLnBrk="1" hangingPunct="1">
              <a:defRPr/>
            </a:pPr>
            <a:r>
              <a:rPr lang="en-US" dirty="0"/>
              <a:t>Fall Protection Plan, </a:t>
            </a:r>
            <a:r>
              <a:rPr lang="en-US" sz="2800" dirty="0"/>
              <a:t>continued 1</a:t>
            </a:r>
            <a:endParaRPr lang="en-US" dirty="0"/>
          </a:p>
        </p:txBody>
      </p:sp>
    </p:spTree>
    <p:extLst>
      <p:ext uri="{BB962C8B-B14F-4D97-AF65-F5344CB8AC3E}">
        <p14:creationId xmlns:p14="http://schemas.microsoft.com/office/powerpoint/2010/main" val="17587540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2" descr="OSHA logo." title="Image 1.10">
            <a:extLst>
              <a:ext uri="{FF2B5EF4-FFF2-40B4-BE49-F238E27FC236}">
                <a16:creationId xmlns:a16="http://schemas.microsoft.com/office/drawing/2014/main" id="{CD2EC08F-9F05-4956-9DC7-CB178BE889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3536" y="3533835"/>
            <a:ext cx="35052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a:extLst>
              <a:ext uri="{FF2B5EF4-FFF2-40B4-BE49-F238E27FC236}">
                <a16:creationId xmlns:a16="http://schemas.microsoft.com/office/drawing/2014/main" id="{2A6E14D9-5291-4E0B-BF79-A1CA4A2506F6}"/>
              </a:ext>
            </a:extLst>
          </p:cNvPr>
          <p:cNvSpPr>
            <a:spLocks noGrp="1"/>
          </p:cNvSpPr>
          <p:nvPr>
            <p:ph idx="1"/>
          </p:nvPr>
        </p:nvSpPr>
        <p:spPr>
          <a:xfrm>
            <a:off x="1234106" y="1650983"/>
            <a:ext cx="9557989" cy="4639285"/>
          </a:xfrm>
        </p:spPr>
        <p:txBody>
          <a:bodyPr>
            <a:normAutofit lnSpcReduction="10000"/>
          </a:bodyPr>
          <a:lstStyle/>
          <a:p>
            <a:pPr>
              <a:spcBef>
                <a:spcPts val="0"/>
              </a:spcBef>
              <a:spcAft>
                <a:spcPts val="800"/>
              </a:spcAft>
              <a:defRPr/>
            </a:pPr>
            <a:r>
              <a:rPr lang="en-US" dirty="0">
                <a:latin typeface="Arial" panose="020B0604020202020204" pitchFamily="34" charset="0"/>
                <a:cs typeface="Arial" panose="020B0604020202020204" pitchFamily="34" charset="0"/>
              </a:rPr>
              <a:t>Some OSHA State-Plan states may have different trigger heights of when conventional fall protection is required on residential jobsites. </a:t>
            </a:r>
          </a:p>
          <a:p>
            <a:pPr>
              <a:spcBef>
                <a:spcPts val="0"/>
              </a:spcBef>
              <a:spcAft>
                <a:spcPts val="800"/>
              </a:spcAft>
              <a:defRPr/>
            </a:pPr>
            <a:r>
              <a:rPr lang="en-US" dirty="0">
                <a:latin typeface="Arial" panose="020B0604020202020204" pitchFamily="34" charset="0"/>
                <a:cs typeface="Arial" panose="020B0604020202020204" pitchFamily="34" charset="0"/>
              </a:rPr>
              <a:t>These states include, but may not be limited to:</a:t>
            </a:r>
          </a:p>
          <a:p>
            <a:pPr lvl="1">
              <a:spcBef>
                <a:spcPts val="0"/>
              </a:spcBef>
              <a:spcAft>
                <a:spcPts val="800"/>
              </a:spcAft>
              <a:defRPr/>
            </a:pPr>
            <a:r>
              <a:rPr lang="en-US" dirty="0">
                <a:latin typeface="Arial" panose="020B0604020202020204" pitchFamily="34" charset="0"/>
                <a:cs typeface="Arial" panose="020B0604020202020204" pitchFamily="34" charset="0"/>
              </a:rPr>
              <a:t>California</a:t>
            </a:r>
          </a:p>
          <a:p>
            <a:pPr lvl="1">
              <a:spcBef>
                <a:spcPts val="0"/>
              </a:spcBef>
              <a:spcAft>
                <a:spcPts val="800"/>
              </a:spcAft>
              <a:defRPr/>
            </a:pPr>
            <a:r>
              <a:rPr lang="en-US" dirty="0">
                <a:latin typeface="Arial" panose="020B0604020202020204" pitchFamily="34" charset="0"/>
                <a:cs typeface="Arial" panose="020B0604020202020204" pitchFamily="34" charset="0"/>
              </a:rPr>
              <a:t>Kentucky</a:t>
            </a:r>
          </a:p>
          <a:p>
            <a:pPr lvl="1">
              <a:spcBef>
                <a:spcPts val="0"/>
              </a:spcBef>
              <a:spcAft>
                <a:spcPts val="800"/>
              </a:spcAft>
              <a:defRPr/>
            </a:pPr>
            <a:r>
              <a:rPr lang="en-US" dirty="0">
                <a:latin typeface="Arial" panose="020B0604020202020204" pitchFamily="34" charset="0"/>
                <a:cs typeface="Arial" panose="020B0604020202020204" pitchFamily="34" charset="0"/>
              </a:rPr>
              <a:t>North Carolina</a:t>
            </a:r>
          </a:p>
          <a:p>
            <a:pPr lvl="1">
              <a:spcBef>
                <a:spcPts val="0"/>
              </a:spcBef>
              <a:spcAft>
                <a:spcPts val="800"/>
              </a:spcAft>
              <a:defRPr/>
            </a:pPr>
            <a:r>
              <a:rPr lang="en-US" dirty="0">
                <a:latin typeface="Arial" panose="020B0604020202020204" pitchFamily="34" charset="0"/>
                <a:cs typeface="Arial" panose="020B0604020202020204" pitchFamily="34" charset="0"/>
              </a:rPr>
              <a:t>Arizona</a:t>
            </a:r>
          </a:p>
          <a:p>
            <a:pPr lvl="1">
              <a:spcBef>
                <a:spcPts val="0"/>
              </a:spcBef>
              <a:spcAft>
                <a:spcPts val="800"/>
              </a:spcAft>
              <a:defRPr/>
            </a:pPr>
            <a:r>
              <a:rPr lang="en-US" dirty="0">
                <a:latin typeface="Arial" panose="020B0604020202020204" pitchFamily="34" charset="0"/>
                <a:cs typeface="Arial" panose="020B0604020202020204" pitchFamily="34" charset="0"/>
              </a:rPr>
              <a:t>Washington</a:t>
            </a:r>
          </a:p>
          <a:p>
            <a:pPr lvl="1">
              <a:spcBef>
                <a:spcPts val="0"/>
              </a:spcBef>
              <a:spcAft>
                <a:spcPts val="800"/>
              </a:spcAft>
              <a:defRPr/>
            </a:pPr>
            <a:r>
              <a:rPr lang="en-US" dirty="0">
                <a:latin typeface="Arial" panose="020B0604020202020204" pitchFamily="34" charset="0"/>
                <a:cs typeface="Arial" panose="020B0604020202020204" pitchFamily="34" charset="0"/>
              </a:rPr>
              <a:t>Oregon</a:t>
            </a:r>
          </a:p>
        </p:txBody>
      </p:sp>
      <p:sp>
        <p:nvSpPr>
          <p:cNvPr id="16386" name="Title 1">
            <a:extLst>
              <a:ext uri="{FF2B5EF4-FFF2-40B4-BE49-F238E27FC236}">
                <a16:creationId xmlns:a16="http://schemas.microsoft.com/office/drawing/2014/main" id="{2EE30D3B-78AF-41AF-A392-81BF6BC2B3DF}"/>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Requirements on Jobsites</a:t>
            </a:r>
          </a:p>
        </p:txBody>
      </p:sp>
    </p:spTree>
    <p:extLst>
      <p:ext uri="{BB962C8B-B14F-4D97-AF65-F5344CB8AC3E}">
        <p14:creationId xmlns:p14="http://schemas.microsoft.com/office/powerpoint/2010/main" val="175237310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CF6C36-3384-48D9-B138-5CD32B87610E}"/>
              </a:ext>
            </a:extLst>
          </p:cNvPr>
          <p:cNvSpPr txBox="1"/>
          <p:nvPr/>
        </p:nvSpPr>
        <p:spPr>
          <a:xfrm>
            <a:off x="1365901" y="6126164"/>
            <a:ext cx="7965141" cy="261610"/>
          </a:xfrm>
          <a:prstGeom prst="rect">
            <a:avLst/>
          </a:prstGeom>
          <a:noFill/>
        </p:spPr>
        <p:txBody>
          <a:bodyPr wrap="square">
            <a:spAutoFit/>
          </a:bodyPr>
          <a:lstStyle/>
          <a:p>
            <a:pPr eaLnBrk="1" hangingPunct="1">
              <a:defRPr/>
            </a:pPr>
            <a:r>
              <a:rPr lang="en-US" sz="1100" i="1" dirty="0">
                <a:solidFill>
                  <a:srgbClr val="000066"/>
                </a:solidFill>
              </a:rPr>
              <a:t>Source: Preamble to Final Fall Protection Rule, Section 3 - III. Summary and Explanation of the Final Rule, August 9, 1994</a:t>
            </a:r>
          </a:p>
        </p:txBody>
      </p:sp>
      <p:sp>
        <p:nvSpPr>
          <p:cNvPr id="36867" name="Content Placeholder 2">
            <a:extLst>
              <a:ext uri="{FF2B5EF4-FFF2-40B4-BE49-F238E27FC236}">
                <a16:creationId xmlns:a16="http://schemas.microsoft.com/office/drawing/2014/main" id="{DCC1C4DC-C2C8-4F6F-BAB4-F81A6DD92497}"/>
              </a:ext>
            </a:extLst>
          </p:cNvPr>
          <p:cNvSpPr>
            <a:spLocks noGrp="1"/>
          </p:cNvSpPr>
          <p:nvPr>
            <p:ph idx="1"/>
          </p:nvPr>
        </p:nvSpPr>
        <p:spPr>
          <a:xfrm>
            <a:off x="1981200" y="1600201"/>
            <a:ext cx="8382000" cy="4525963"/>
          </a:xfrm>
        </p:spPr>
        <p:txBody>
          <a:bodyPr/>
          <a:lstStyle/>
          <a:p>
            <a:r>
              <a:rPr lang="en-US" altLang="en-US"/>
              <a:t>OSHA considers the implementation of a fall protection plan, outlining alternative fall protection measures, to be a </a:t>
            </a:r>
            <a:r>
              <a:rPr lang="en-US" altLang="en-US" b="1"/>
              <a:t>“last resort”</a:t>
            </a:r>
            <a:r>
              <a:rPr lang="en-US" altLang="en-US"/>
              <a:t>! </a:t>
            </a:r>
          </a:p>
          <a:p>
            <a:pPr lvl="1"/>
            <a:r>
              <a:rPr lang="en-US" altLang="en-US"/>
              <a:t>Allowed only where the other options for fall protection have been exhausted. </a:t>
            </a:r>
          </a:p>
        </p:txBody>
      </p:sp>
      <p:sp>
        <p:nvSpPr>
          <p:cNvPr id="2" name="Title 1">
            <a:extLst>
              <a:ext uri="{FF2B5EF4-FFF2-40B4-BE49-F238E27FC236}">
                <a16:creationId xmlns:a16="http://schemas.microsoft.com/office/drawing/2014/main" id="{4CA9CD21-B4F1-4C88-BFAB-19B0EFAF7751}"/>
              </a:ext>
            </a:extLst>
          </p:cNvPr>
          <p:cNvSpPr>
            <a:spLocks noGrp="1"/>
          </p:cNvSpPr>
          <p:nvPr>
            <p:ph type="title"/>
          </p:nvPr>
        </p:nvSpPr>
        <p:spPr/>
        <p:txBody>
          <a:bodyPr/>
          <a:lstStyle/>
          <a:p>
            <a:pPr>
              <a:defRPr/>
            </a:pPr>
            <a:r>
              <a:rPr lang="en-US" dirty="0"/>
              <a:t>Fall Protection Plan, </a:t>
            </a:r>
            <a:r>
              <a:rPr lang="en-US" sz="2800" dirty="0"/>
              <a:t>continued 2</a:t>
            </a:r>
            <a:endParaRPr lang="en-US" dirty="0"/>
          </a:p>
        </p:txBody>
      </p:sp>
    </p:spTree>
    <p:extLst>
      <p:ext uri="{BB962C8B-B14F-4D97-AF65-F5344CB8AC3E}">
        <p14:creationId xmlns:p14="http://schemas.microsoft.com/office/powerpoint/2010/main" val="2028199722"/>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a:extLst>
              <a:ext uri="{FF2B5EF4-FFF2-40B4-BE49-F238E27FC236}">
                <a16:creationId xmlns:a16="http://schemas.microsoft.com/office/drawing/2014/main" id="{38225AB8-0479-415E-BB7F-F7CF0CE81C42}"/>
              </a:ext>
            </a:extLst>
          </p:cNvPr>
          <p:cNvSpPr>
            <a:spLocks noGrp="1" noChangeArrowheads="1"/>
          </p:cNvSpPr>
          <p:nvPr>
            <p:ph type="body" sz="half" idx="1"/>
          </p:nvPr>
        </p:nvSpPr>
        <p:spPr>
          <a:xfrm>
            <a:off x="1523999" y="1524001"/>
            <a:ext cx="8745415" cy="4525963"/>
          </a:xfrm>
        </p:spPr>
        <p:txBody>
          <a:bodyPr/>
          <a:lstStyle/>
          <a:p>
            <a:pPr eaLnBrk="1" hangingPunct="1"/>
            <a:r>
              <a:rPr lang="en-US" altLang="en-US" dirty="0"/>
              <a:t>A fall protection plan must identify how and where fall protection will be used on the jobsite and also the safe work practices that will be used.</a:t>
            </a:r>
          </a:p>
        </p:txBody>
      </p:sp>
      <p:sp>
        <p:nvSpPr>
          <p:cNvPr id="35842" name="Rectangle 2">
            <a:extLst>
              <a:ext uri="{FF2B5EF4-FFF2-40B4-BE49-F238E27FC236}">
                <a16:creationId xmlns:a16="http://schemas.microsoft.com/office/drawing/2014/main" id="{9544F560-6872-4DA4-8F88-8F1E17310E72}"/>
              </a:ext>
            </a:extLst>
          </p:cNvPr>
          <p:cNvSpPr>
            <a:spLocks noGrp="1" noChangeArrowheads="1"/>
          </p:cNvSpPr>
          <p:nvPr>
            <p:ph type="title"/>
          </p:nvPr>
        </p:nvSpPr>
        <p:spPr>
          <a:xfrm>
            <a:off x="658000" y="457201"/>
            <a:ext cx="10972800" cy="1066800"/>
          </a:xfrm>
        </p:spPr>
        <p:txBody>
          <a:bodyPr/>
          <a:lstStyle/>
          <a:p>
            <a:pPr eaLnBrk="1" hangingPunct="1">
              <a:defRPr/>
            </a:pPr>
            <a:r>
              <a:rPr lang="en-US" dirty="0"/>
              <a:t>Fall Protection Plan, </a:t>
            </a:r>
            <a:r>
              <a:rPr lang="en-US" sz="2800" dirty="0"/>
              <a:t>continued 3</a:t>
            </a:r>
            <a:endParaRPr lang="en-US" dirty="0"/>
          </a:p>
        </p:txBody>
      </p:sp>
      <p:sp>
        <p:nvSpPr>
          <p:cNvPr id="43013" name="TextBox 5">
            <a:extLst>
              <a:ext uri="{FF2B5EF4-FFF2-40B4-BE49-F238E27FC236}">
                <a16:creationId xmlns:a16="http://schemas.microsoft.com/office/drawing/2014/main" id="{D6838FC9-F159-443F-951B-9EFE91884068}"/>
              </a:ext>
            </a:extLst>
          </p:cNvPr>
          <p:cNvSpPr txBox="1">
            <a:spLocks noChangeArrowheads="1"/>
          </p:cNvSpPr>
          <p:nvPr/>
        </p:nvSpPr>
        <p:spPr bwMode="auto">
          <a:xfrm>
            <a:off x="824753" y="4884270"/>
            <a:ext cx="9144000" cy="1422400"/>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eaLnBrk="1" hangingPunct="1">
              <a:lnSpc>
                <a:spcPct val="90000"/>
              </a:lnSpc>
              <a:spcBef>
                <a:spcPct val="0"/>
              </a:spcBef>
              <a:buFontTx/>
              <a:buNone/>
            </a:pPr>
            <a:r>
              <a:rPr lang="en-US" altLang="en-US" sz="2400" b="1">
                <a:solidFill>
                  <a:schemeClr val="tx1"/>
                </a:solidFill>
              </a:rPr>
              <a:t>NOTE: Prior to implementing a fall protection plan (1926.502(k)) </a:t>
            </a:r>
            <a:r>
              <a:rPr lang="en-US" altLang="en-US" sz="2400">
                <a:solidFill>
                  <a:srgbClr val="FF0000"/>
                </a:solidFill>
              </a:rPr>
              <a:t>the employer has the </a:t>
            </a:r>
            <a:r>
              <a:rPr lang="en-US" altLang="en-US" sz="2400" b="1">
                <a:solidFill>
                  <a:srgbClr val="FF0000"/>
                </a:solidFill>
              </a:rPr>
              <a:t>burden</a:t>
            </a:r>
            <a:r>
              <a:rPr lang="en-US" altLang="en-US" sz="2400">
                <a:solidFill>
                  <a:srgbClr val="FF0000"/>
                </a:solidFill>
              </a:rPr>
              <a:t> </a:t>
            </a:r>
            <a:r>
              <a:rPr lang="en-US" altLang="en-US" sz="2400">
                <a:solidFill>
                  <a:schemeClr val="tx1"/>
                </a:solidFill>
              </a:rPr>
              <a:t>to establish why the use of conventional fall protection is infeasible or creates a greater hazard</a:t>
            </a:r>
            <a:endParaRPr lang="en-US" altLang="en-US" sz="2400" b="1">
              <a:solidFill>
                <a:schemeClr val="tx1"/>
              </a:solidFill>
            </a:endParaRPr>
          </a:p>
        </p:txBody>
      </p:sp>
    </p:spTree>
    <p:extLst>
      <p:ext uri="{BB962C8B-B14F-4D97-AF65-F5344CB8AC3E}">
        <p14:creationId xmlns:p14="http://schemas.microsoft.com/office/powerpoint/2010/main" val="14824986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316064C8-16BE-4C7E-85A7-B18EF6943EA2}"/>
              </a:ext>
            </a:extLst>
          </p:cNvPr>
          <p:cNvSpPr>
            <a:spLocks noGrp="1" noChangeArrowheads="1"/>
          </p:cNvSpPr>
          <p:nvPr>
            <p:ph type="title"/>
          </p:nvPr>
        </p:nvSpPr>
        <p:spPr/>
        <p:txBody>
          <a:bodyPr/>
          <a:lstStyle/>
          <a:p>
            <a:pPr eaLnBrk="1" hangingPunct="1">
              <a:defRPr/>
            </a:pPr>
            <a:r>
              <a:rPr lang="en-US" dirty="0"/>
              <a:t>Fall Protection Plan, </a:t>
            </a:r>
            <a:r>
              <a:rPr lang="en-US" sz="2800" dirty="0"/>
              <a:t>continued 4</a:t>
            </a:r>
            <a:endParaRPr lang="en-US" dirty="0"/>
          </a:p>
        </p:txBody>
      </p:sp>
      <p:sp>
        <p:nvSpPr>
          <p:cNvPr id="45059" name="Rectangle 3">
            <a:extLst>
              <a:ext uri="{FF2B5EF4-FFF2-40B4-BE49-F238E27FC236}">
                <a16:creationId xmlns:a16="http://schemas.microsoft.com/office/drawing/2014/main" id="{363F972B-D55F-428B-83E9-E3A381887051}"/>
              </a:ext>
            </a:extLst>
          </p:cNvPr>
          <p:cNvSpPr>
            <a:spLocks noGrp="1" noChangeArrowheads="1"/>
          </p:cNvSpPr>
          <p:nvPr>
            <p:ph idx="1"/>
          </p:nvPr>
        </p:nvSpPr>
        <p:spPr>
          <a:xfrm>
            <a:off x="1104293" y="1853248"/>
            <a:ext cx="8946541" cy="4195481"/>
          </a:xfrm>
        </p:spPr>
        <p:txBody>
          <a:bodyPr/>
          <a:lstStyle/>
          <a:p>
            <a:pPr eaLnBrk="1" hangingPunct="1">
              <a:lnSpc>
                <a:spcPct val="90000"/>
              </a:lnSpc>
            </a:pPr>
            <a:r>
              <a:rPr lang="en-US" altLang="en-US" sz="2900" dirty="0"/>
              <a:t>Documents reasons why the use of conventional fall protection systems are infeasible or their use creates a greater hazard.</a:t>
            </a:r>
          </a:p>
          <a:p>
            <a:pPr eaLnBrk="1" hangingPunct="1">
              <a:lnSpc>
                <a:spcPct val="90000"/>
              </a:lnSpc>
            </a:pPr>
            <a:r>
              <a:rPr lang="en-US" altLang="en-US" sz="2900" dirty="0"/>
              <a:t>Includes a written discussion of other measures that will be taken to reduce or eliminate the fall hazard. </a:t>
            </a:r>
          </a:p>
          <a:p>
            <a:pPr eaLnBrk="1" hangingPunct="1">
              <a:lnSpc>
                <a:spcPct val="90000"/>
              </a:lnSpc>
            </a:pPr>
            <a:r>
              <a:rPr lang="en-US" altLang="en-US" sz="2900" dirty="0"/>
              <a:t>Identifies locations where conventional fall protection cannot be used and then classify these areas as </a:t>
            </a:r>
            <a:r>
              <a:rPr lang="en-US" altLang="en-US" sz="2900" i="1" dirty="0"/>
              <a:t>controlled access zones (CAZ).</a:t>
            </a:r>
          </a:p>
          <a:p>
            <a:pPr eaLnBrk="1" hangingPunct="1">
              <a:lnSpc>
                <a:spcPct val="90000"/>
              </a:lnSpc>
            </a:pPr>
            <a:endParaRPr lang="en-US" altLang="en-US" dirty="0"/>
          </a:p>
          <a:p>
            <a:pPr eaLnBrk="1" hangingPunct="1">
              <a:lnSpc>
                <a:spcPct val="90000"/>
              </a:lnSpc>
            </a:pPr>
            <a:endParaRPr lang="en-US" altLang="en-US" dirty="0"/>
          </a:p>
        </p:txBody>
      </p:sp>
    </p:spTree>
    <p:extLst>
      <p:ext uri="{BB962C8B-B14F-4D97-AF65-F5344CB8AC3E}">
        <p14:creationId xmlns:p14="http://schemas.microsoft.com/office/powerpoint/2010/main" val="453876247"/>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D855-E897-4D9D-9527-EC7E9318DAF3}"/>
              </a:ext>
            </a:extLst>
          </p:cNvPr>
          <p:cNvSpPr>
            <a:spLocks noGrp="1"/>
          </p:cNvSpPr>
          <p:nvPr>
            <p:ph type="title"/>
          </p:nvPr>
        </p:nvSpPr>
        <p:spPr/>
        <p:txBody>
          <a:bodyPr/>
          <a:lstStyle/>
          <a:p>
            <a:pPr>
              <a:defRPr/>
            </a:pPr>
            <a:r>
              <a:rPr lang="en-US" dirty="0"/>
              <a:t>Fall Protection Plan, </a:t>
            </a:r>
            <a:r>
              <a:rPr lang="en-US" sz="2800" dirty="0"/>
              <a:t>continued 5</a:t>
            </a:r>
            <a:endParaRPr lang="en-US" sz="3600" dirty="0"/>
          </a:p>
        </p:txBody>
      </p:sp>
      <p:sp>
        <p:nvSpPr>
          <p:cNvPr id="47107" name="Content Placeholder 2">
            <a:extLst>
              <a:ext uri="{FF2B5EF4-FFF2-40B4-BE49-F238E27FC236}">
                <a16:creationId xmlns:a16="http://schemas.microsoft.com/office/drawing/2014/main" id="{811D6ECC-3D89-46E0-9788-73E53E67B11B}"/>
              </a:ext>
            </a:extLst>
          </p:cNvPr>
          <p:cNvSpPr>
            <a:spLocks noGrp="1"/>
          </p:cNvSpPr>
          <p:nvPr>
            <p:ph idx="1"/>
          </p:nvPr>
        </p:nvSpPr>
        <p:spPr/>
        <p:txBody>
          <a:bodyPr/>
          <a:lstStyle/>
          <a:p>
            <a:r>
              <a:rPr lang="en-US" altLang="en-US"/>
              <a:t>Must be </a:t>
            </a:r>
            <a:r>
              <a:rPr lang="en-US" altLang="en-US" b="1"/>
              <a:t>written </a:t>
            </a:r>
            <a:r>
              <a:rPr lang="en-US" altLang="en-US" b="1" u="sng"/>
              <a:t>and</a:t>
            </a:r>
            <a:r>
              <a:rPr lang="en-US" altLang="en-US" b="1"/>
              <a:t> site specific </a:t>
            </a:r>
          </a:p>
          <a:p>
            <a:r>
              <a:rPr lang="en-US" altLang="en-US"/>
              <a:t>A written plan developed for the repetitive use for a particular style/model home would be considered </a:t>
            </a:r>
            <a:r>
              <a:rPr lang="en-US" altLang="en-US" b="1"/>
              <a:t>site-specific </a:t>
            </a:r>
            <a:r>
              <a:rPr lang="en-US" altLang="en-US"/>
              <a:t>with respect to a particular site only if it fully addresses all issues related to fall protection at that site </a:t>
            </a:r>
            <a:endParaRPr lang="en-US" altLang="en-US" b="1"/>
          </a:p>
        </p:txBody>
      </p:sp>
    </p:spTree>
    <p:extLst>
      <p:ext uri="{BB962C8B-B14F-4D97-AF65-F5344CB8AC3E}">
        <p14:creationId xmlns:p14="http://schemas.microsoft.com/office/powerpoint/2010/main" val="3964679206"/>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id="{779DA1C1-A06E-457B-B10F-E034685F5639}"/>
              </a:ext>
            </a:extLst>
          </p:cNvPr>
          <p:cNvSpPr>
            <a:spLocks noGrp="1" noChangeArrowheads="1"/>
          </p:cNvSpPr>
          <p:nvPr>
            <p:ph type="title"/>
          </p:nvPr>
        </p:nvSpPr>
        <p:spPr/>
        <p:txBody>
          <a:bodyPr/>
          <a:lstStyle/>
          <a:p>
            <a:pPr eaLnBrk="1" hangingPunct="1">
              <a:defRPr/>
            </a:pPr>
            <a:r>
              <a:rPr lang="en-US" dirty="0"/>
              <a:t>Fall Protection Plan, </a:t>
            </a:r>
            <a:r>
              <a:rPr lang="en-US" sz="2800" dirty="0"/>
              <a:t>continued 6</a:t>
            </a:r>
            <a:endParaRPr lang="en-US" sz="3600" dirty="0"/>
          </a:p>
        </p:txBody>
      </p:sp>
      <p:sp>
        <p:nvSpPr>
          <p:cNvPr id="49155" name="Rectangle 3">
            <a:extLst>
              <a:ext uri="{FF2B5EF4-FFF2-40B4-BE49-F238E27FC236}">
                <a16:creationId xmlns:a16="http://schemas.microsoft.com/office/drawing/2014/main" id="{9E3CAE44-CB2A-4BD5-AB40-A885F2FA8729}"/>
              </a:ext>
            </a:extLst>
          </p:cNvPr>
          <p:cNvSpPr>
            <a:spLocks noGrp="1" noChangeArrowheads="1"/>
          </p:cNvSpPr>
          <p:nvPr>
            <p:ph idx="1"/>
          </p:nvPr>
        </p:nvSpPr>
        <p:spPr>
          <a:xfrm>
            <a:off x="462224" y="1524001"/>
            <a:ext cx="9748576" cy="4937089"/>
          </a:xfrm>
        </p:spPr>
        <p:txBody>
          <a:bodyPr>
            <a:normAutofit/>
          </a:bodyPr>
          <a:lstStyle/>
          <a:p>
            <a:pPr eaLnBrk="1" hangingPunct="1"/>
            <a:r>
              <a:rPr lang="en-US" altLang="en-US" sz="2600" dirty="0"/>
              <a:t>Write it down &amp; keep at jobsite</a:t>
            </a:r>
          </a:p>
          <a:p>
            <a:pPr eaLnBrk="1" hangingPunct="1"/>
            <a:r>
              <a:rPr lang="en-US" altLang="en-US" sz="2600" dirty="0"/>
              <a:t>Must be kept current and up-to-date</a:t>
            </a:r>
          </a:p>
          <a:p>
            <a:pPr eaLnBrk="1" hangingPunct="1"/>
            <a:r>
              <a:rPr lang="en-US" altLang="en-US" sz="2600" dirty="0"/>
              <a:t>Implementation/supervision by designated individuals</a:t>
            </a:r>
          </a:p>
          <a:p>
            <a:pPr eaLnBrk="1" hangingPunct="1"/>
            <a:r>
              <a:rPr lang="en-US" altLang="en-US" sz="2600" dirty="0"/>
              <a:t>Must include:</a:t>
            </a:r>
          </a:p>
          <a:p>
            <a:pPr lvl="1" eaLnBrk="1" hangingPunct="1"/>
            <a:r>
              <a:rPr lang="en-US" altLang="en-US" dirty="0"/>
              <a:t>Reasons “conventional” fall protection are infeasible or create greater hazard</a:t>
            </a:r>
          </a:p>
          <a:p>
            <a:pPr lvl="1" eaLnBrk="1" hangingPunct="1"/>
            <a:r>
              <a:rPr lang="en-US" altLang="en-US" dirty="0"/>
              <a:t>Alternative measures to </a:t>
            </a:r>
            <a:r>
              <a:rPr lang="en-US" altLang="en-US" b="1" dirty="0"/>
              <a:t>reduce</a:t>
            </a:r>
            <a:r>
              <a:rPr lang="en-US" altLang="en-US" dirty="0"/>
              <a:t> </a:t>
            </a:r>
            <a:r>
              <a:rPr lang="en-US" altLang="en-US" u="sng" dirty="0"/>
              <a:t>or</a:t>
            </a:r>
            <a:r>
              <a:rPr lang="en-US" altLang="en-US" dirty="0"/>
              <a:t> </a:t>
            </a:r>
            <a:r>
              <a:rPr lang="en-US" altLang="en-US" b="1" dirty="0"/>
              <a:t>eliminate</a:t>
            </a:r>
            <a:r>
              <a:rPr lang="en-US" altLang="en-US" dirty="0"/>
              <a:t> </a:t>
            </a:r>
            <a:r>
              <a:rPr lang="en-US" altLang="en-US" dirty="0">
                <a:solidFill>
                  <a:srgbClr val="FF0000"/>
                </a:solidFill>
              </a:rPr>
              <a:t>fall hazards</a:t>
            </a:r>
          </a:p>
          <a:p>
            <a:pPr lvl="1" eaLnBrk="1" hangingPunct="1"/>
            <a:r>
              <a:rPr lang="en-US" altLang="en-US" dirty="0"/>
              <a:t>Location and who can work in Controlled Access Zone (CAZ)</a:t>
            </a:r>
          </a:p>
        </p:txBody>
      </p:sp>
    </p:spTree>
    <p:extLst>
      <p:ext uri="{BB962C8B-B14F-4D97-AF65-F5344CB8AC3E}">
        <p14:creationId xmlns:p14="http://schemas.microsoft.com/office/powerpoint/2010/main" val="3261891514"/>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452718"/>
            <a:ext cx="11134763" cy="1400530"/>
          </a:xfrm>
        </p:spPr>
        <p:txBody>
          <a:bodyPr/>
          <a:lstStyle/>
          <a:p>
            <a:pPr eaLnBrk="1" hangingPunct="1">
              <a:defRPr/>
            </a:pPr>
            <a:r>
              <a:rPr lang="en-US" sz="3600" dirty="0"/>
              <a:t>Establishing a Controlled Access Zone (CAZ)</a:t>
            </a:r>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p:txBody>
          <a:bodyPr/>
          <a:lstStyle/>
          <a:p>
            <a:pPr eaLnBrk="1" hangingPunct="1"/>
            <a:r>
              <a:rPr lang="en-US" altLang="en-US" dirty="0"/>
              <a:t>Designated/restricted work area that may have increased hazards related to otherwise unprotected fall hazards and/or falling material.</a:t>
            </a:r>
          </a:p>
          <a:p>
            <a:pPr eaLnBrk="1" hangingPunct="1"/>
            <a:r>
              <a:rPr lang="en-US" altLang="en-US" dirty="0"/>
              <a:t>Restricts access to processes found in this hazard category: </a:t>
            </a:r>
          </a:p>
          <a:p>
            <a:pPr lvl="1" eaLnBrk="1" hangingPunct="1"/>
            <a:r>
              <a:rPr lang="en-US" altLang="en-US" dirty="0"/>
              <a:t>Leading Edges</a:t>
            </a:r>
          </a:p>
          <a:p>
            <a:pPr eaLnBrk="1" hangingPunct="1"/>
            <a:endParaRPr lang="en-US" altLang="en-US" dirty="0"/>
          </a:p>
        </p:txBody>
      </p:sp>
    </p:spTree>
    <p:extLst>
      <p:ext uri="{BB962C8B-B14F-4D97-AF65-F5344CB8AC3E}">
        <p14:creationId xmlns:p14="http://schemas.microsoft.com/office/powerpoint/2010/main" val="3733135638"/>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452718"/>
            <a:ext cx="11134763" cy="1400530"/>
          </a:xfrm>
        </p:spPr>
        <p:txBody>
          <a:bodyPr/>
          <a:lstStyle/>
          <a:p>
            <a:pPr eaLnBrk="1" hangingPunct="1">
              <a:defRPr/>
            </a:pPr>
            <a:r>
              <a:rPr lang="en-US" sz="3600" dirty="0"/>
              <a:t>Requirements for a CAZ</a:t>
            </a:r>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a:xfrm>
            <a:off x="1071415" y="1608700"/>
            <a:ext cx="8946541" cy="4195481"/>
          </a:xfrm>
        </p:spPr>
        <p:txBody>
          <a:bodyPr/>
          <a:lstStyle/>
          <a:p>
            <a:pPr marL="0" indent="0">
              <a:lnSpc>
                <a:spcPct val="90000"/>
              </a:lnSpc>
              <a:buNone/>
            </a:pPr>
            <a:r>
              <a:rPr lang="en-US" altLang="en-US" dirty="0"/>
              <a:t>The competent person must:</a:t>
            </a:r>
          </a:p>
          <a:p>
            <a:pPr>
              <a:lnSpc>
                <a:spcPct val="90000"/>
              </a:lnSpc>
            </a:pPr>
            <a:r>
              <a:rPr lang="en-US" altLang="en-US" dirty="0"/>
              <a:t>Determine where to place the boundaries of a CAZ.</a:t>
            </a:r>
          </a:p>
          <a:p>
            <a:pPr>
              <a:lnSpc>
                <a:spcPct val="90000"/>
              </a:lnSpc>
            </a:pPr>
            <a:r>
              <a:rPr lang="en-US" altLang="en-US" dirty="0"/>
              <a:t>Ensure that the requirements of the fall protection plan are in place before work begins in a CAZ.</a:t>
            </a:r>
          </a:p>
          <a:p>
            <a:pPr>
              <a:lnSpc>
                <a:spcPct val="90000"/>
              </a:lnSpc>
            </a:pPr>
            <a:r>
              <a:rPr lang="en-US" altLang="en-US" dirty="0"/>
              <a:t>Monitor workers while they are in a CAZ; correct any unsafe practices or conditions immediately.</a:t>
            </a:r>
          </a:p>
          <a:p>
            <a:pPr eaLnBrk="1" hangingPunct="1"/>
            <a:endParaRPr lang="en-US" altLang="en-US" dirty="0"/>
          </a:p>
        </p:txBody>
      </p:sp>
    </p:spTree>
    <p:extLst>
      <p:ext uri="{BB962C8B-B14F-4D97-AF65-F5344CB8AC3E}">
        <p14:creationId xmlns:p14="http://schemas.microsoft.com/office/powerpoint/2010/main" val="1237624870"/>
      </p:ext>
    </p:extLst>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633471"/>
            <a:ext cx="11134763" cy="1400530"/>
          </a:xfrm>
        </p:spPr>
        <p:txBody>
          <a:bodyPr/>
          <a:lstStyle/>
          <a:p>
            <a:pPr eaLnBrk="1" hangingPunct="1">
              <a:defRPr/>
            </a:pPr>
            <a:r>
              <a:rPr lang="en-US" sz="3600" dirty="0"/>
              <a:t>Requirements for a CAZ, </a:t>
            </a:r>
            <a:r>
              <a:rPr lang="en-US" sz="2800" dirty="0"/>
              <a:t>continued 1</a:t>
            </a:r>
            <a:endParaRPr lang="en-US" sz="3600" dirty="0"/>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a:xfrm>
            <a:off x="1082047" y="1831984"/>
            <a:ext cx="9178371" cy="4195481"/>
          </a:xfrm>
        </p:spPr>
        <p:txBody>
          <a:bodyPr/>
          <a:lstStyle/>
          <a:p>
            <a:pPr marL="0" indent="0">
              <a:lnSpc>
                <a:spcPct val="90000"/>
              </a:lnSpc>
              <a:buNone/>
            </a:pPr>
            <a:r>
              <a:rPr lang="en-US" altLang="en-US" dirty="0"/>
              <a:t>The controlled access zone must be:</a:t>
            </a:r>
          </a:p>
          <a:p>
            <a:r>
              <a:rPr lang="en-US" altLang="en-US" dirty="0"/>
              <a:t>Posted at the perimeter in plain view.</a:t>
            </a:r>
          </a:p>
          <a:p>
            <a:r>
              <a:rPr lang="en-US" altLang="en-US" dirty="0"/>
              <a:t>Clearly visible to a person approaching the area.</a:t>
            </a:r>
          </a:p>
          <a:p>
            <a:r>
              <a:rPr lang="en-US" altLang="en-US" dirty="0"/>
              <a:t>Restricted to authorized personnel.</a:t>
            </a:r>
          </a:p>
          <a:p>
            <a:pPr eaLnBrk="1" hangingPunct="1"/>
            <a:endParaRPr lang="en-US" altLang="en-US" dirty="0"/>
          </a:p>
        </p:txBody>
      </p:sp>
    </p:spTree>
    <p:extLst>
      <p:ext uri="{BB962C8B-B14F-4D97-AF65-F5344CB8AC3E}">
        <p14:creationId xmlns:p14="http://schemas.microsoft.com/office/powerpoint/2010/main" val="537410180"/>
      </p:ext>
    </p:extLst>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01833-4579-47AA-BE93-8C3EBBB928C8}"/>
              </a:ext>
            </a:extLst>
          </p:cNvPr>
          <p:cNvSpPr>
            <a:spLocks noGrp="1"/>
          </p:cNvSpPr>
          <p:nvPr>
            <p:ph type="title"/>
          </p:nvPr>
        </p:nvSpPr>
        <p:spPr/>
        <p:txBody>
          <a:bodyPr/>
          <a:lstStyle/>
          <a:p>
            <a:pPr>
              <a:defRPr/>
            </a:pPr>
            <a:r>
              <a:rPr lang="en-US" dirty="0"/>
              <a:t>Evaluation Section	</a:t>
            </a:r>
          </a:p>
        </p:txBody>
      </p:sp>
      <p:sp>
        <p:nvSpPr>
          <p:cNvPr id="59395" name="Content Placeholder 2">
            <a:extLst>
              <a:ext uri="{FF2B5EF4-FFF2-40B4-BE49-F238E27FC236}">
                <a16:creationId xmlns:a16="http://schemas.microsoft.com/office/drawing/2014/main" id="{04BCD773-C2E1-43F8-BF74-DCC716B6A7AC}"/>
              </a:ext>
            </a:extLst>
          </p:cNvPr>
          <p:cNvSpPr>
            <a:spLocks noGrp="1"/>
          </p:cNvSpPr>
          <p:nvPr>
            <p:ph idx="1"/>
          </p:nvPr>
        </p:nvSpPr>
        <p:spPr>
          <a:xfrm>
            <a:off x="1104293" y="1681129"/>
            <a:ext cx="8946541" cy="4195481"/>
          </a:xfrm>
        </p:spPr>
        <p:txBody>
          <a:bodyPr/>
          <a:lstStyle/>
          <a:p>
            <a:r>
              <a:rPr lang="en-US" altLang="en-US" dirty="0"/>
              <a:t>The following section is meant to provide an open forum for discussion between attendees and instructors. </a:t>
            </a:r>
          </a:p>
          <a:p>
            <a:r>
              <a:rPr lang="en-US" altLang="en-US" dirty="0"/>
              <a:t>Note: The practices and procedures shown </a:t>
            </a:r>
            <a:r>
              <a:rPr lang="en-US" altLang="en-US" b="1" dirty="0"/>
              <a:t>may or may not </a:t>
            </a:r>
            <a:r>
              <a:rPr lang="en-US" altLang="en-US" dirty="0"/>
              <a:t>meet the intent of OSHA’s Subpart M-Fall Protection requirements, check with your Local OSHA Area Office prior to implementing alternative fall protection procedures.</a:t>
            </a:r>
          </a:p>
        </p:txBody>
      </p:sp>
    </p:spTree>
    <p:extLst>
      <p:ext uri="{BB962C8B-B14F-4D97-AF65-F5344CB8AC3E}">
        <p14:creationId xmlns:p14="http://schemas.microsoft.com/office/powerpoint/2010/main" val="319255986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61444" name="Picture 4" descr="Image shows a worker placing floor joists while standing on the ground." title="Image 4.21">
            <a:extLst>
              <a:ext uri="{FF2B5EF4-FFF2-40B4-BE49-F238E27FC236}">
                <a16:creationId xmlns:a16="http://schemas.microsoft.com/office/drawing/2014/main" id="{6231560D-5813-45EB-A10D-7FCC2850F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866"/>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445" name="Straight Arrow Connector 6" descr="Arrow pointing to constuction worker.">
            <a:extLst>
              <a:ext uri="{FF2B5EF4-FFF2-40B4-BE49-F238E27FC236}">
                <a16:creationId xmlns:a16="http://schemas.microsoft.com/office/drawing/2014/main" id="{C580EED5-760C-436D-9E0A-68498D7D275E}"/>
              </a:ext>
            </a:extLst>
          </p:cNvPr>
          <p:cNvCxnSpPr>
            <a:cxnSpLocks noChangeShapeType="1"/>
          </p:cNvCxnSpPr>
          <p:nvPr/>
        </p:nvCxnSpPr>
        <p:spPr bwMode="auto">
          <a:xfrm flipH="1">
            <a:off x="8458200" y="679626"/>
            <a:ext cx="2283488" cy="1911174"/>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61446" name="TextBox 11">
            <a:extLst>
              <a:ext uri="{FF2B5EF4-FFF2-40B4-BE49-F238E27FC236}">
                <a16:creationId xmlns:a16="http://schemas.microsoft.com/office/drawing/2014/main" id="{7C4CC06F-6E59-4F08-8CC2-A03F3CD821A3}"/>
              </a:ext>
            </a:extLst>
          </p:cNvPr>
          <p:cNvSpPr txBox="1">
            <a:spLocks noChangeArrowheads="1"/>
          </p:cNvSpPr>
          <p:nvPr/>
        </p:nvSpPr>
        <p:spPr bwMode="auto">
          <a:xfrm>
            <a:off x="8991600" y="-81223"/>
            <a:ext cx="3200400"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Is conventional fall protection required?</a:t>
            </a:r>
          </a:p>
        </p:txBody>
      </p:sp>
    </p:spTree>
    <p:extLst>
      <p:ext uri="{BB962C8B-B14F-4D97-AF65-F5344CB8AC3E}">
        <p14:creationId xmlns:p14="http://schemas.microsoft.com/office/powerpoint/2010/main" val="365869929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Where Do You Start?</a:t>
            </a:r>
          </a:p>
        </p:txBody>
      </p:sp>
      <p:sp>
        <p:nvSpPr>
          <p:cNvPr id="33795" name="Rectangle 3"/>
          <p:cNvSpPr>
            <a:spLocks noGrp="1" noChangeArrowheads="1"/>
          </p:cNvSpPr>
          <p:nvPr>
            <p:ph idx="1"/>
          </p:nvPr>
        </p:nvSpPr>
        <p:spPr>
          <a:xfrm>
            <a:off x="1104293" y="1550500"/>
            <a:ext cx="8946541" cy="4195481"/>
          </a:xfrm>
        </p:spPr>
        <p:txBody>
          <a:bodyPr>
            <a:normAutofit lnSpcReduction="10000"/>
          </a:bodyPr>
          <a:lstStyle/>
          <a:p>
            <a:pPr eaLnBrk="1" hangingPunct="1"/>
            <a:r>
              <a:rPr lang="en-US" altLang="en-US" sz="3000" dirty="0">
                <a:latin typeface="Arial" panose="020B0604020202020204" pitchFamily="34" charset="0"/>
                <a:cs typeface="Arial" panose="020B0604020202020204" pitchFamily="34" charset="0"/>
              </a:rPr>
              <a:t>Understand OSHA Fall Protection Regulations.</a:t>
            </a:r>
          </a:p>
          <a:p>
            <a:pPr eaLnBrk="1" hangingPunct="1"/>
            <a:r>
              <a:rPr lang="en-US" altLang="en-US" sz="3000" dirty="0">
                <a:latin typeface="Arial" panose="020B0604020202020204" pitchFamily="34" charset="0"/>
                <a:cs typeface="Arial" panose="020B0604020202020204" pitchFamily="34" charset="0"/>
              </a:rPr>
              <a:t>Evaluate fall hazards and implement conventional fall protection systems.</a:t>
            </a:r>
          </a:p>
          <a:p>
            <a:pPr eaLnBrk="1" hangingPunct="1"/>
            <a:r>
              <a:rPr lang="en-US" altLang="en-US" sz="3000" dirty="0">
                <a:latin typeface="Arial" panose="020B0604020202020204" pitchFamily="34" charset="0"/>
                <a:cs typeface="Arial" panose="020B0604020202020204" pitchFamily="34" charset="0"/>
              </a:rPr>
              <a:t>Train workers to identify hazards.</a:t>
            </a:r>
          </a:p>
          <a:p>
            <a:pPr eaLnBrk="1" hangingPunct="1"/>
            <a:r>
              <a:rPr lang="en-US" altLang="en-US" sz="3000" dirty="0">
                <a:latin typeface="Arial" panose="020B0604020202020204" pitchFamily="34" charset="0"/>
                <a:cs typeface="Arial" panose="020B0604020202020204" pitchFamily="34" charset="0"/>
              </a:rPr>
              <a:t>Appoint a competent person responsible for fall protection on the jobsite.</a:t>
            </a:r>
          </a:p>
          <a:p>
            <a:pPr eaLnBrk="1" hangingPunct="1"/>
            <a:r>
              <a:rPr lang="en-US" altLang="en-US" sz="3000" dirty="0">
                <a:latin typeface="Arial" panose="020B0604020202020204" pitchFamily="34" charset="0"/>
                <a:cs typeface="Arial" panose="020B0604020202020204" pitchFamily="34" charset="0"/>
              </a:rPr>
              <a:t>Develop a </a:t>
            </a:r>
            <a:r>
              <a:rPr lang="en-US" altLang="en-US" sz="3000" u="sng" dirty="0">
                <a:latin typeface="Arial" panose="020B0604020202020204" pitchFamily="34" charset="0"/>
                <a:cs typeface="Arial" panose="020B0604020202020204" pitchFamily="34" charset="0"/>
              </a:rPr>
              <a:t>written</a:t>
            </a:r>
            <a:r>
              <a:rPr lang="en-US" altLang="en-US" sz="3000" dirty="0">
                <a:latin typeface="Arial" panose="020B0604020202020204" pitchFamily="34" charset="0"/>
                <a:cs typeface="Arial" panose="020B0604020202020204" pitchFamily="34" charset="0"/>
              </a:rPr>
              <a:t> fall protection plan, as needed, in accordance with §1926.502(k).</a:t>
            </a:r>
          </a:p>
          <a:p>
            <a:pPr eaLnBrk="1" hangingPunct="1"/>
            <a:endParaRPr lang="en-US" alt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7148069"/>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6" name="Picture 4" descr="Image shows a worker placing floor sheathing while standing on the ground. " title="Image 4.22">
            <a:extLst>
              <a:ext uri="{FF2B5EF4-FFF2-40B4-BE49-F238E27FC236}">
                <a16:creationId xmlns:a16="http://schemas.microsoft.com/office/drawing/2014/main" id="{AF200DB9-0108-4572-9D18-093E9BAC6D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9355015" cy="701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6" name="TextBox 11">
            <a:extLst>
              <a:ext uri="{FF2B5EF4-FFF2-40B4-BE49-F238E27FC236}">
                <a16:creationId xmlns:a16="http://schemas.microsoft.com/office/drawing/2014/main" id="{7C4CC06F-6E59-4F08-8CC2-A03F3CD821A3}"/>
              </a:ext>
            </a:extLst>
          </p:cNvPr>
          <p:cNvSpPr txBox="1">
            <a:spLocks noChangeArrowheads="1"/>
          </p:cNvSpPr>
          <p:nvPr/>
        </p:nvSpPr>
        <p:spPr bwMode="auto">
          <a:xfrm>
            <a:off x="8991600" y="-81223"/>
            <a:ext cx="3200400"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Is conventional fall protection required?, continued 1.</a:t>
            </a:r>
          </a:p>
        </p:txBody>
      </p:sp>
      <p:cxnSp>
        <p:nvCxnSpPr>
          <p:cNvPr id="61445" name="Straight Arrow Connector 6" descr="Arrow pointing to construction worker.">
            <a:extLst>
              <a:ext uri="{FF2B5EF4-FFF2-40B4-BE49-F238E27FC236}">
                <a16:creationId xmlns:a16="http://schemas.microsoft.com/office/drawing/2014/main" id="{C580EED5-760C-436D-9E0A-68498D7D275E}"/>
              </a:ext>
            </a:extLst>
          </p:cNvPr>
          <p:cNvCxnSpPr>
            <a:cxnSpLocks noChangeShapeType="1"/>
          </p:cNvCxnSpPr>
          <p:nvPr/>
        </p:nvCxnSpPr>
        <p:spPr bwMode="auto">
          <a:xfrm flipH="1">
            <a:off x="6705600" y="679626"/>
            <a:ext cx="4036088" cy="237926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30737426"/>
      </p:ext>
    </p:extLst>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65540" name="Picture 3" descr="Image shows multiple workers wearing a PFAS with SRL while installing floor sheathing." title="Image 4.23">
            <a:extLst>
              <a:ext uri="{FF2B5EF4-FFF2-40B4-BE49-F238E27FC236}">
                <a16:creationId xmlns:a16="http://schemas.microsoft.com/office/drawing/2014/main" id="{0DBF257D-36F5-41B1-B313-40BA6F8858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10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1">
            <a:extLst>
              <a:ext uri="{FF2B5EF4-FFF2-40B4-BE49-F238E27FC236}">
                <a16:creationId xmlns:a16="http://schemas.microsoft.com/office/drawing/2014/main" id="{D1D5156A-3841-4A4B-A7A2-5400B68BE30C}"/>
              </a:ext>
            </a:extLst>
          </p:cNvPr>
          <p:cNvSpPr txBox="1">
            <a:spLocks noChangeArrowheads="1"/>
          </p:cNvSpPr>
          <p:nvPr/>
        </p:nvSpPr>
        <p:spPr bwMode="auto">
          <a:xfrm>
            <a:off x="8832501" y="0"/>
            <a:ext cx="3359499"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Is this the correct application for conventional fall protection?</a:t>
            </a:r>
          </a:p>
        </p:txBody>
      </p:sp>
    </p:spTree>
    <p:extLst>
      <p:ext uri="{BB962C8B-B14F-4D97-AF65-F5344CB8AC3E}">
        <p14:creationId xmlns:p14="http://schemas.microsoft.com/office/powerpoint/2010/main" val="3634481403"/>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AD01833-4579-47AA-BE93-8C3EBBB928C8}"/>
              </a:ext>
            </a:extLst>
          </p:cNvPr>
          <p:cNvSpPr>
            <a:spLocks noGrp="1"/>
          </p:cNvSpPr>
          <p:nvPr>
            <p:ph type="title"/>
          </p:nvPr>
        </p:nvSpPr>
        <p:spPr>
          <a:xfrm>
            <a:off x="1828800" y="452718"/>
            <a:ext cx="8222034" cy="1400530"/>
          </a:xfrm>
        </p:spPr>
        <p:txBody>
          <a:bodyPr/>
          <a:lstStyle/>
          <a:p>
            <a:pPr>
              <a:defRPr/>
            </a:pPr>
            <a:r>
              <a:rPr lang="en-US" dirty="0"/>
              <a:t>Discuss Fall Hazards</a:t>
            </a:r>
          </a:p>
        </p:txBody>
      </p:sp>
      <p:pic>
        <p:nvPicPr>
          <p:cNvPr id="67587" name="Picture 4" descr="Image shows workers installing floor sheathing without conventional forms of fall protection. " title="Image 4.24">
            <a:extLst>
              <a:ext uri="{FF2B5EF4-FFF2-40B4-BE49-F238E27FC236}">
                <a16:creationId xmlns:a16="http://schemas.microsoft.com/office/drawing/2014/main" id="{BFF394E6-6B9D-412C-8D5F-DFF09E5830C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4000" y="97971"/>
            <a:ext cx="9144000" cy="666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Line 7" descr="Line showing that a fall hazard needs to be protected with a guardrail.">
            <a:extLst>
              <a:ext uri="{FF2B5EF4-FFF2-40B4-BE49-F238E27FC236}">
                <a16:creationId xmlns:a16="http://schemas.microsoft.com/office/drawing/2014/main" id="{69391BBB-6179-4E97-A692-A57BDECB6FD7}"/>
              </a:ext>
            </a:extLst>
          </p:cNvPr>
          <p:cNvSpPr>
            <a:spLocks noChangeShapeType="1"/>
          </p:cNvSpPr>
          <p:nvPr/>
        </p:nvSpPr>
        <p:spPr bwMode="auto">
          <a:xfrm flipV="1">
            <a:off x="1524000" y="2209800"/>
            <a:ext cx="34290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89" name="Line 7" descr="Line showing that a fall hazard needs to be protected with a guardrail.">
            <a:extLst>
              <a:ext uri="{FF2B5EF4-FFF2-40B4-BE49-F238E27FC236}">
                <a16:creationId xmlns:a16="http://schemas.microsoft.com/office/drawing/2014/main" id="{34AF53C1-39D4-4B66-93BC-FEFF9CB6C7BF}"/>
              </a:ext>
            </a:extLst>
          </p:cNvPr>
          <p:cNvSpPr>
            <a:spLocks noChangeShapeType="1"/>
          </p:cNvSpPr>
          <p:nvPr/>
        </p:nvSpPr>
        <p:spPr bwMode="auto">
          <a:xfrm flipV="1">
            <a:off x="5715000" y="2209800"/>
            <a:ext cx="23622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0" name="Line 7" descr="Line showing that a fall hazard needs to be protected with a guardrail.">
            <a:extLst>
              <a:ext uri="{FF2B5EF4-FFF2-40B4-BE49-F238E27FC236}">
                <a16:creationId xmlns:a16="http://schemas.microsoft.com/office/drawing/2014/main" id="{34D86E6A-31EE-4B2D-916C-251492FE370D}"/>
              </a:ext>
            </a:extLst>
          </p:cNvPr>
          <p:cNvSpPr>
            <a:spLocks noChangeShapeType="1"/>
          </p:cNvSpPr>
          <p:nvPr/>
        </p:nvSpPr>
        <p:spPr bwMode="auto">
          <a:xfrm flipV="1">
            <a:off x="9220200" y="2209800"/>
            <a:ext cx="1447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1" name="Line 7" descr="Line showing that a fall hazard needs to be protected with a guardrail.">
            <a:extLst>
              <a:ext uri="{FF2B5EF4-FFF2-40B4-BE49-F238E27FC236}">
                <a16:creationId xmlns:a16="http://schemas.microsoft.com/office/drawing/2014/main" id="{FC922D9E-40DA-49ED-81B9-1AE4CE935D43}"/>
              </a:ext>
            </a:extLst>
          </p:cNvPr>
          <p:cNvSpPr>
            <a:spLocks noChangeShapeType="1"/>
          </p:cNvSpPr>
          <p:nvPr/>
        </p:nvSpPr>
        <p:spPr bwMode="auto">
          <a:xfrm flipV="1">
            <a:off x="1524000" y="2819400"/>
            <a:ext cx="3352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2" name="Line 7" descr="Line showing that a fall hazard needs to be protected with a guardrail.">
            <a:extLst>
              <a:ext uri="{FF2B5EF4-FFF2-40B4-BE49-F238E27FC236}">
                <a16:creationId xmlns:a16="http://schemas.microsoft.com/office/drawing/2014/main" id="{EDB0ADFA-A7A0-4DD0-A20D-90F41EC3E242}"/>
              </a:ext>
            </a:extLst>
          </p:cNvPr>
          <p:cNvSpPr>
            <a:spLocks noChangeShapeType="1"/>
          </p:cNvSpPr>
          <p:nvPr/>
        </p:nvSpPr>
        <p:spPr bwMode="auto">
          <a:xfrm flipV="1">
            <a:off x="9677400" y="2895599"/>
            <a:ext cx="990600" cy="1"/>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3" name="Line 7" descr="Line showing that a fall hazard needs to be protected with a guardrail.">
            <a:extLst>
              <a:ext uri="{FF2B5EF4-FFF2-40B4-BE49-F238E27FC236}">
                <a16:creationId xmlns:a16="http://schemas.microsoft.com/office/drawing/2014/main" id="{C9574AD2-A811-46D1-892A-1BA54ED1133B}"/>
              </a:ext>
            </a:extLst>
          </p:cNvPr>
          <p:cNvSpPr>
            <a:spLocks noChangeShapeType="1"/>
          </p:cNvSpPr>
          <p:nvPr/>
        </p:nvSpPr>
        <p:spPr bwMode="auto">
          <a:xfrm flipV="1">
            <a:off x="3124200" y="2209800"/>
            <a:ext cx="0" cy="1219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4" name="Line 7" descr="Line showing that a fall hazard needs to be protected with a guardrail.">
            <a:extLst>
              <a:ext uri="{FF2B5EF4-FFF2-40B4-BE49-F238E27FC236}">
                <a16:creationId xmlns:a16="http://schemas.microsoft.com/office/drawing/2014/main" id="{DA429A74-F4B8-49EC-84E2-235C22D03186}"/>
              </a:ext>
            </a:extLst>
          </p:cNvPr>
          <p:cNvSpPr>
            <a:spLocks noChangeShapeType="1"/>
          </p:cNvSpPr>
          <p:nvPr/>
        </p:nvSpPr>
        <p:spPr bwMode="auto">
          <a:xfrm flipV="1">
            <a:off x="4876800" y="2209800"/>
            <a:ext cx="0" cy="1219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5" name="Line 7" descr="Line showing that a fall hazard needs to be protected with a guardrail.">
            <a:extLst>
              <a:ext uri="{FF2B5EF4-FFF2-40B4-BE49-F238E27FC236}">
                <a16:creationId xmlns:a16="http://schemas.microsoft.com/office/drawing/2014/main" id="{97C5C154-DDC8-4776-9E27-FB6C16F6A22C}"/>
              </a:ext>
            </a:extLst>
          </p:cNvPr>
          <p:cNvSpPr>
            <a:spLocks noChangeShapeType="1"/>
          </p:cNvSpPr>
          <p:nvPr/>
        </p:nvSpPr>
        <p:spPr bwMode="auto">
          <a:xfrm flipV="1">
            <a:off x="6705600" y="2209800"/>
            <a:ext cx="0" cy="457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6" name="Line 7" descr="Line showing that a fall hazard needs to be protected with a guardrail.">
            <a:extLst>
              <a:ext uri="{FF2B5EF4-FFF2-40B4-BE49-F238E27FC236}">
                <a16:creationId xmlns:a16="http://schemas.microsoft.com/office/drawing/2014/main" id="{BF9C72A6-7C35-4E74-A315-D3E562E7407A}"/>
              </a:ext>
            </a:extLst>
          </p:cNvPr>
          <p:cNvSpPr>
            <a:spLocks noChangeShapeType="1"/>
          </p:cNvSpPr>
          <p:nvPr/>
        </p:nvSpPr>
        <p:spPr bwMode="auto">
          <a:xfrm flipH="1" flipV="1">
            <a:off x="9829800" y="2286000"/>
            <a:ext cx="0" cy="12954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7" name="Line 7" descr="Line showing that a fall hazard needs to be protected with a guardrail.">
            <a:extLst>
              <a:ext uri="{FF2B5EF4-FFF2-40B4-BE49-F238E27FC236}">
                <a16:creationId xmlns:a16="http://schemas.microsoft.com/office/drawing/2014/main" id="{C403AD8B-FB00-492D-92BC-FC75E4E1DBA9}"/>
              </a:ext>
            </a:extLst>
          </p:cNvPr>
          <p:cNvSpPr>
            <a:spLocks noChangeShapeType="1"/>
          </p:cNvSpPr>
          <p:nvPr/>
        </p:nvSpPr>
        <p:spPr bwMode="auto">
          <a:xfrm flipH="1">
            <a:off x="1524000" y="3352800"/>
            <a:ext cx="3352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8" name="Line 7" descr="Line showing that a fall hazard needs to be protected with a guardrail.">
            <a:extLst>
              <a:ext uri="{FF2B5EF4-FFF2-40B4-BE49-F238E27FC236}">
                <a16:creationId xmlns:a16="http://schemas.microsoft.com/office/drawing/2014/main" id="{296D0041-FADD-4271-8066-80ACB9AC3535}"/>
              </a:ext>
            </a:extLst>
          </p:cNvPr>
          <p:cNvSpPr>
            <a:spLocks noChangeShapeType="1"/>
          </p:cNvSpPr>
          <p:nvPr/>
        </p:nvSpPr>
        <p:spPr bwMode="auto">
          <a:xfrm flipH="1">
            <a:off x="9525000" y="3505199"/>
            <a:ext cx="1143000" cy="1"/>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9" name="TextBox 17">
            <a:extLst>
              <a:ext uri="{FF2B5EF4-FFF2-40B4-BE49-F238E27FC236}">
                <a16:creationId xmlns:a16="http://schemas.microsoft.com/office/drawing/2014/main" id="{525AA084-F0C0-4F2A-B324-2411905765D7}"/>
              </a:ext>
            </a:extLst>
          </p:cNvPr>
          <p:cNvSpPr txBox="1">
            <a:spLocks noChangeArrowheads="1"/>
          </p:cNvSpPr>
          <p:nvPr/>
        </p:nvSpPr>
        <p:spPr bwMode="auto">
          <a:xfrm>
            <a:off x="0" y="5380038"/>
            <a:ext cx="4343400" cy="1477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This picture shows the use of both conventional and alternative fall protection procedures, which still requires the use of a written, site-specific fall protection plan</a:t>
            </a:r>
          </a:p>
        </p:txBody>
      </p:sp>
    </p:spTree>
    <p:extLst>
      <p:ext uri="{BB962C8B-B14F-4D97-AF65-F5344CB8AC3E}">
        <p14:creationId xmlns:p14="http://schemas.microsoft.com/office/powerpoint/2010/main" val="625817214"/>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D01833-4579-47AA-BE93-8C3EBBB928C8}"/>
              </a:ext>
            </a:extLst>
          </p:cNvPr>
          <p:cNvSpPr>
            <a:spLocks noGrp="1"/>
          </p:cNvSpPr>
          <p:nvPr>
            <p:ph type="title"/>
          </p:nvPr>
        </p:nvSpPr>
        <p:spPr>
          <a:xfrm>
            <a:off x="1876926" y="452718"/>
            <a:ext cx="8173908" cy="1400530"/>
          </a:xfrm>
        </p:spPr>
        <p:txBody>
          <a:bodyPr/>
          <a:lstStyle/>
          <a:p>
            <a:pPr>
              <a:defRPr/>
            </a:pPr>
            <a:r>
              <a:rPr lang="en-US" dirty="0"/>
              <a:t>Discuss Fall Hazards</a:t>
            </a:r>
          </a:p>
        </p:txBody>
      </p:sp>
      <p:pic>
        <p:nvPicPr>
          <p:cNvPr id="69635" name="Picture 4" descr="Image shows the use of a warning line system on floor sheathing." title="Image 4.25">
            <a:extLst>
              <a:ext uri="{FF2B5EF4-FFF2-40B4-BE49-F238E27FC236}">
                <a16:creationId xmlns:a16="http://schemas.microsoft.com/office/drawing/2014/main" id="{40894C81-6A1F-4CB3-AF09-95A848555C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853"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636" name="Group 5" descr="Line showing 6 feet from leading edge of home under construction.">
            <a:extLst>
              <a:ext uri="{FF2B5EF4-FFF2-40B4-BE49-F238E27FC236}">
                <a16:creationId xmlns:a16="http://schemas.microsoft.com/office/drawing/2014/main" id="{D3AE0712-0070-44D5-92C3-21F19F0D6DE7}"/>
              </a:ext>
            </a:extLst>
          </p:cNvPr>
          <p:cNvGrpSpPr>
            <a:grpSpLocks/>
          </p:cNvGrpSpPr>
          <p:nvPr/>
        </p:nvGrpSpPr>
        <p:grpSpPr bwMode="auto">
          <a:xfrm>
            <a:off x="5403501" y="3693458"/>
            <a:ext cx="3962400" cy="914400"/>
            <a:chOff x="2640" y="2352"/>
            <a:chExt cx="2736" cy="480"/>
          </a:xfrm>
        </p:grpSpPr>
        <p:sp>
          <p:nvSpPr>
            <p:cNvPr id="69639" name="Line 6">
              <a:extLst>
                <a:ext uri="{FF2B5EF4-FFF2-40B4-BE49-F238E27FC236}">
                  <a16:creationId xmlns:a16="http://schemas.microsoft.com/office/drawing/2014/main" id="{E1A94780-33F4-41B3-A36F-41C82AB0DE77}"/>
                </a:ext>
              </a:extLst>
            </p:cNvPr>
            <p:cNvSpPr>
              <a:spLocks noChangeShapeType="1"/>
            </p:cNvSpPr>
            <p:nvPr/>
          </p:nvSpPr>
          <p:spPr bwMode="auto">
            <a:xfrm flipV="1">
              <a:off x="2640" y="2352"/>
              <a:ext cx="2736" cy="480"/>
            </a:xfrm>
            <a:prstGeom prst="line">
              <a:avLst/>
            </a:prstGeom>
            <a:noFill/>
            <a:ln w="7620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40" name="Text Box 7">
              <a:extLst>
                <a:ext uri="{FF2B5EF4-FFF2-40B4-BE49-F238E27FC236}">
                  <a16:creationId xmlns:a16="http://schemas.microsoft.com/office/drawing/2014/main" id="{1D7A43CC-A5EB-4A19-8FA6-B529017C7B01}"/>
                </a:ext>
              </a:extLst>
            </p:cNvPr>
            <p:cNvSpPr txBox="1">
              <a:spLocks noChangeArrowheads="1"/>
            </p:cNvSpPr>
            <p:nvPr/>
          </p:nvSpPr>
          <p:spPr bwMode="auto">
            <a:xfrm rot="-645406">
              <a:off x="3647" y="2456"/>
              <a:ext cx="834" cy="242"/>
            </a:xfrm>
            <a:prstGeom prst="rect">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400" b="1" dirty="0">
                  <a:solidFill>
                    <a:schemeClr val="tx1"/>
                  </a:solidFill>
                </a:rPr>
                <a:t>6 Feet</a:t>
              </a:r>
            </a:p>
          </p:txBody>
        </p:sp>
      </p:grpSp>
      <p:sp>
        <p:nvSpPr>
          <p:cNvPr id="69637" name="TextBox 7">
            <a:extLst>
              <a:ext uri="{FF2B5EF4-FFF2-40B4-BE49-F238E27FC236}">
                <a16:creationId xmlns:a16="http://schemas.microsoft.com/office/drawing/2014/main" id="{93610504-EF24-4D07-ACBF-9CB280BC9220}"/>
              </a:ext>
            </a:extLst>
          </p:cNvPr>
          <p:cNvSpPr txBox="1">
            <a:spLocks noChangeArrowheads="1"/>
          </p:cNvSpPr>
          <p:nvPr/>
        </p:nvSpPr>
        <p:spPr bwMode="auto">
          <a:xfrm>
            <a:off x="-77037" y="5509418"/>
            <a:ext cx="4800600" cy="1477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Employers must first exhaust all options to provide conventional fall protection, or other work methods covered by OSHA regulations prior to implementing a safety monitor system and warning line</a:t>
            </a:r>
          </a:p>
        </p:txBody>
      </p:sp>
      <p:sp>
        <p:nvSpPr>
          <p:cNvPr id="69638" name="TextBox 9">
            <a:extLst>
              <a:ext uri="{FF2B5EF4-FFF2-40B4-BE49-F238E27FC236}">
                <a16:creationId xmlns:a16="http://schemas.microsoft.com/office/drawing/2014/main" id="{92A3E6F9-5814-4219-A425-F9FCEFBBC507}"/>
              </a:ext>
            </a:extLst>
          </p:cNvPr>
          <p:cNvSpPr txBox="1">
            <a:spLocks noChangeArrowheads="1"/>
          </p:cNvSpPr>
          <p:nvPr/>
        </p:nvSpPr>
        <p:spPr bwMode="auto">
          <a:xfrm>
            <a:off x="-76200" y="-1587"/>
            <a:ext cx="3200400"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a:t>
            </a:r>
          </a:p>
        </p:txBody>
      </p:sp>
    </p:spTree>
    <p:extLst>
      <p:ext uri="{BB962C8B-B14F-4D97-AF65-F5344CB8AC3E}">
        <p14:creationId xmlns:p14="http://schemas.microsoft.com/office/powerpoint/2010/main" val="475796681"/>
      </p:ext>
    </p:extLst>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71684" name="Picture 4" descr="Image shows workers installing balloon framed walls on the second story of a house under construction. " title="Image 4.26">
            <a:extLst>
              <a:ext uri="{FF2B5EF4-FFF2-40B4-BE49-F238E27FC236}">
                <a16:creationId xmlns:a16="http://schemas.microsoft.com/office/drawing/2014/main" id="{D95353C0-9776-4440-9837-E53CF72A43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5" name="TextBox 11">
            <a:extLst>
              <a:ext uri="{FF2B5EF4-FFF2-40B4-BE49-F238E27FC236}">
                <a16:creationId xmlns:a16="http://schemas.microsoft.com/office/drawing/2014/main" id="{B67988A5-6040-4913-97AB-21D1CF309140}"/>
              </a:ext>
            </a:extLst>
          </p:cNvPr>
          <p:cNvSpPr txBox="1">
            <a:spLocks noChangeArrowheads="1"/>
          </p:cNvSpPr>
          <p:nvPr/>
        </p:nvSpPr>
        <p:spPr bwMode="auto">
          <a:xfrm>
            <a:off x="8991600" y="-70009"/>
            <a:ext cx="3200400"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1</a:t>
            </a:r>
          </a:p>
        </p:txBody>
      </p:sp>
    </p:spTree>
    <p:extLst>
      <p:ext uri="{BB962C8B-B14F-4D97-AF65-F5344CB8AC3E}">
        <p14:creationId xmlns:p14="http://schemas.microsoft.com/office/powerpoint/2010/main" val="2207857987"/>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73732" name="Picture 2" descr="Image shows guardrails installed on the exterior of a home under construction. " title="Image 4.27">
            <a:extLst>
              <a:ext uri="{FF2B5EF4-FFF2-40B4-BE49-F238E27FC236}">
                <a16:creationId xmlns:a16="http://schemas.microsoft.com/office/drawing/2014/main" id="{1C2A43D0-5CA3-47B3-828E-FB01CE64C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TextBox 17">
            <a:extLst>
              <a:ext uri="{FF2B5EF4-FFF2-40B4-BE49-F238E27FC236}">
                <a16:creationId xmlns:a16="http://schemas.microsoft.com/office/drawing/2014/main" id="{3002B888-DFE6-422B-B150-A1ECEAAEE9CC}"/>
              </a:ext>
            </a:extLst>
          </p:cNvPr>
          <p:cNvSpPr txBox="1">
            <a:spLocks noChangeArrowheads="1"/>
          </p:cNvSpPr>
          <p:nvPr/>
        </p:nvSpPr>
        <p:spPr bwMode="auto">
          <a:xfrm>
            <a:off x="7848600" y="1"/>
            <a:ext cx="4343400" cy="923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This picture shows the use of guardrails to protect against exterior fall hazards</a:t>
            </a:r>
          </a:p>
        </p:txBody>
      </p:sp>
    </p:spTree>
    <p:extLst>
      <p:ext uri="{BB962C8B-B14F-4D97-AF65-F5344CB8AC3E}">
        <p14:creationId xmlns:p14="http://schemas.microsoft.com/office/powerpoint/2010/main" val="2880678033"/>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75779" name="Picture 4" descr="Image shows workers installing roof trusses utilizing both conventional and alternative fall protection. " title="Image 4.28">
            <a:extLst>
              <a:ext uri="{FF2B5EF4-FFF2-40B4-BE49-F238E27FC236}">
                <a16:creationId xmlns:a16="http://schemas.microsoft.com/office/drawing/2014/main" id="{FB1C46F4-86F7-44EE-8DEE-DDDE24694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TextBox 11">
            <a:extLst>
              <a:ext uri="{FF2B5EF4-FFF2-40B4-BE49-F238E27FC236}">
                <a16:creationId xmlns:a16="http://schemas.microsoft.com/office/drawing/2014/main" id="{D29F9A11-29E5-497C-96C7-8CD44BC3907D}"/>
              </a:ext>
            </a:extLst>
          </p:cNvPr>
          <p:cNvSpPr txBox="1">
            <a:spLocks noChangeArrowheads="1"/>
          </p:cNvSpPr>
          <p:nvPr/>
        </p:nvSpPr>
        <p:spPr bwMode="auto">
          <a:xfrm>
            <a:off x="9144000" y="0"/>
            <a:ext cx="3048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2</a:t>
            </a:r>
          </a:p>
        </p:txBody>
      </p:sp>
      <p:sp>
        <p:nvSpPr>
          <p:cNvPr id="75782" name="TextBox 12">
            <a:extLst>
              <a:ext uri="{FF2B5EF4-FFF2-40B4-BE49-F238E27FC236}">
                <a16:creationId xmlns:a16="http://schemas.microsoft.com/office/drawing/2014/main" id="{5225DCF4-ADA3-4520-9E90-7392203E8BBB}"/>
              </a:ext>
            </a:extLst>
          </p:cNvPr>
          <p:cNvSpPr txBox="1">
            <a:spLocks noChangeArrowheads="1"/>
          </p:cNvSpPr>
          <p:nvPr/>
        </p:nvSpPr>
        <p:spPr bwMode="auto">
          <a:xfrm>
            <a:off x="0" y="5611150"/>
            <a:ext cx="4343400" cy="1477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This picture shows the use of both conventional and alternative fall protection procedures, which still requires the use of a written, site-specific fall protection plan</a:t>
            </a:r>
          </a:p>
        </p:txBody>
      </p:sp>
    </p:spTree>
    <p:extLst>
      <p:ext uri="{BB962C8B-B14F-4D97-AF65-F5344CB8AC3E}">
        <p14:creationId xmlns:p14="http://schemas.microsoft.com/office/powerpoint/2010/main" val="106134680"/>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77827" name="Picture 4" descr="Image shows a worker bracing roof trusses without conventional fall protection. " title="Image 4.29">
            <a:extLst>
              <a:ext uri="{FF2B5EF4-FFF2-40B4-BE49-F238E27FC236}">
                <a16:creationId xmlns:a16="http://schemas.microsoft.com/office/drawing/2014/main" id="{14FFE9B0-DFA5-4559-BBEC-7BE1CEF992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00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TextBox 4">
            <a:extLst>
              <a:ext uri="{FF2B5EF4-FFF2-40B4-BE49-F238E27FC236}">
                <a16:creationId xmlns:a16="http://schemas.microsoft.com/office/drawing/2014/main" id="{8C530FCE-6DFE-46BF-A269-92EA678B1B64}"/>
              </a:ext>
            </a:extLst>
          </p:cNvPr>
          <p:cNvSpPr txBox="1">
            <a:spLocks noChangeArrowheads="1"/>
          </p:cNvSpPr>
          <p:nvPr/>
        </p:nvSpPr>
        <p:spPr bwMode="auto">
          <a:xfrm>
            <a:off x="0" y="5530851"/>
            <a:ext cx="4800600" cy="1477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Employers must first exhaust all options to provide conventional fall protection, or other work methods covered by OSHA regulations prior to implementing alternative fall protection procedures</a:t>
            </a:r>
          </a:p>
        </p:txBody>
      </p:sp>
      <p:sp>
        <p:nvSpPr>
          <p:cNvPr id="77829" name="TextBox 6">
            <a:extLst>
              <a:ext uri="{FF2B5EF4-FFF2-40B4-BE49-F238E27FC236}">
                <a16:creationId xmlns:a16="http://schemas.microsoft.com/office/drawing/2014/main" id="{75594161-4DDD-4D9D-A456-1F754C16EF27}"/>
              </a:ext>
            </a:extLst>
          </p:cNvPr>
          <p:cNvSpPr txBox="1">
            <a:spLocks noChangeArrowheads="1"/>
          </p:cNvSpPr>
          <p:nvPr/>
        </p:nvSpPr>
        <p:spPr bwMode="auto">
          <a:xfrm>
            <a:off x="9144000" y="0"/>
            <a:ext cx="3048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3</a:t>
            </a:r>
          </a:p>
        </p:txBody>
      </p:sp>
    </p:spTree>
    <p:extLst>
      <p:ext uri="{BB962C8B-B14F-4D97-AF65-F5344CB8AC3E}">
        <p14:creationId xmlns:p14="http://schemas.microsoft.com/office/powerpoint/2010/main" val="1193503939"/>
      </p:ext>
    </p:extLst>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79876" name="Picture 2" descr="Image shows workers installing roof trusses using both ladders and alternative fall protection. " title="Image 4.30">
            <a:extLst>
              <a:ext uri="{FF2B5EF4-FFF2-40B4-BE49-F238E27FC236}">
                <a16:creationId xmlns:a16="http://schemas.microsoft.com/office/drawing/2014/main" id="{CFF4C816-7EDB-4E39-9C0A-B8408B3019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TextBox 4">
            <a:extLst>
              <a:ext uri="{FF2B5EF4-FFF2-40B4-BE49-F238E27FC236}">
                <a16:creationId xmlns:a16="http://schemas.microsoft.com/office/drawing/2014/main" id="{571FC20D-478A-402A-8BF0-11B3EFD92828}"/>
              </a:ext>
            </a:extLst>
          </p:cNvPr>
          <p:cNvSpPr txBox="1">
            <a:spLocks noChangeArrowheads="1"/>
          </p:cNvSpPr>
          <p:nvPr/>
        </p:nvSpPr>
        <p:spPr bwMode="auto">
          <a:xfrm>
            <a:off x="9144000" y="-29626"/>
            <a:ext cx="3048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4</a:t>
            </a:r>
          </a:p>
        </p:txBody>
      </p:sp>
    </p:spTree>
    <p:extLst>
      <p:ext uri="{BB962C8B-B14F-4D97-AF65-F5344CB8AC3E}">
        <p14:creationId xmlns:p14="http://schemas.microsoft.com/office/powerpoint/2010/main" val="4252080089"/>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81924" name="Picture 2" descr="Image shows workers installing roof trusses utilizing a PFAS attached to a section of braced trusses. " title="Image 4.31">
            <a:extLst>
              <a:ext uri="{FF2B5EF4-FFF2-40B4-BE49-F238E27FC236}">
                <a16:creationId xmlns:a16="http://schemas.microsoft.com/office/drawing/2014/main" id="{6DA9915B-45FE-4A5B-9CD8-22B0A5F7C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Box 12">
            <a:extLst>
              <a:ext uri="{FF2B5EF4-FFF2-40B4-BE49-F238E27FC236}">
                <a16:creationId xmlns:a16="http://schemas.microsoft.com/office/drawing/2014/main" id="{307E422E-D4B9-4B49-92C3-4652D175E647}"/>
              </a:ext>
            </a:extLst>
          </p:cNvPr>
          <p:cNvSpPr txBox="1">
            <a:spLocks noChangeArrowheads="1"/>
          </p:cNvSpPr>
          <p:nvPr/>
        </p:nvSpPr>
        <p:spPr bwMode="auto">
          <a:xfrm>
            <a:off x="9144000" y="-47167"/>
            <a:ext cx="3048000" cy="14773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This picture shows the use of conventional fall protection procedures, notice the personal fall arrest systems.</a:t>
            </a:r>
          </a:p>
        </p:txBody>
      </p:sp>
    </p:spTree>
    <p:extLst>
      <p:ext uri="{BB962C8B-B14F-4D97-AF65-F5344CB8AC3E}">
        <p14:creationId xmlns:p14="http://schemas.microsoft.com/office/powerpoint/2010/main" val="141193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lnSpcReduction="10000"/>
          </a:bodyPr>
          <a:lstStyle/>
          <a:p>
            <a:pPr eaLnBrk="1" hangingPunct="1">
              <a:buFontTx/>
              <a:buNone/>
            </a:pPr>
            <a:r>
              <a:rPr lang="en-US" altLang="en-US" sz="2400" b="1" dirty="0">
                <a:latin typeface="Arial" panose="020B0604020202020204" pitchFamily="34" charset="0"/>
                <a:cs typeface="Arial" panose="020B0604020202020204" pitchFamily="34" charset="0"/>
              </a:rPr>
              <a:t>Accident #1</a:t>
            </a:r>
          </a:p>
          <a:p>
            <a:pPr>
              <a:spcAft>
                <a:spcPct val="25000"/>
              </a:spcAft>
            </a:pPr>
            <a:r>
              <a:rPr lang="en-US" altLang="en-US" sz="2600" dirty="0">
                <a:latin typeface="Arial" panose="020B0604020202020204" pitchFamily="34" charset="0"/>
                <a:cs typeface="Arial" panose="020B0604020202020204" pitchFamily="34" charset="0"/>
              </a:rPr>
              <a:t>A worker was walking along a one-story pitched roof on a residential structure as he was installing flashing around PVC pipe roof vents. He was near the peak of the roof, when he fell through a fireplace chimney opening. </a:t>
            </a:r>
          </a:p>
          <a:p>
            <a:pPr>
              <a:spcAft>
                <a:spcPct val="25000"/>
              </a:spcAft>
            </a:pPr>
            <a:r>
              <a:rPr lang="en-US" altLang="en-US" sz="2600" dirty="0">
                <a:latin typeface="Arial" panose="020B0604020202020204" pitchFamily="34" charset="0"/>
                <a:cs typeface="Arial" panose="020B0604020202020204" pitchFamily="34" charset="0"/>
              </a:rPr>
              <a:t>The worker fell at least 20 ft. (6.1 m) to the fireplace pit area and was killed. </a:t>
            </a:r>
          </a:p>
          <a:p>
            <a:r>
              <a:rPr lang="en-US" altLang="en-US" sz="2600" dirty="0">
                <a:latin typeface="Arial" panose="020B0604020202020204" pitchFamily="34" charset="0"/>
                <a:cs typeface="Arial" panose="020B0604020202020204" pitchFamily="34" charset="0"/>
              </a:rPr>
              <a:t>The roof hole had been covered with approximately 1½ inch (3.8 cm) flat Styrofoam sheeting.</a:t>
            </a:r>
          </a:p>
        </p:txBody>
      </p:sp>
      <p:sp>
        <p:nvSpPr>
          <p:cNvPr id="27652" name="Text Box 4"/>
          <p:cNvSpPr txBox="1">
            <a:spLocks noChangeArrowheads="1"/>
          </p:cNvSpPr>
          <p:nvPr/>
        </p:nvSpPr>
        <p:spPr bwMode="auto">
          <a:xfrm>
            <a:off x="3865764" y="1391583"/>
            <a:ext cx="4591450" cy="461665"/>
          </a:xfrm>
          <a:prstGeom prst="rect">
            <a:avLst/>
          </a:prstGeom>
          <a:solidFill>
            <a:srgbClr val="FF3300"/>
          </a:solidFill>
          <a:ln w="9525">
            <a:solidFill>
              <a:schemeClr val="tx1"/>
            </a:solidFill>
            <a:miter lim="800000"/>
            <a:headEnd/>
            <a:tailEnd/>
          </a:ln>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FontTx/>
              <a:buNone/>
            </a:pPr>
            <a:r>
              <a:rPr lang="en-US" altLang="en-US" sz="2400" dirty="0">
                <a:solidFill>
                  <a:schemeClr val="tx1"/>
                </a:solidFill>
                <a:latin typeface="Arial Black" panose="020B0A04020102020204" pitchFamily="34" charset="0"/>
              </a:rPr>
              <a:t>What are the fall hazards?</a:t>
            </a:r>
          </a:p>
        </p:txBody>
      </p:sp>
      <p:sp>
        <p:nvSpPr>
          <p:cNvPr id="24578"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Fatal Accidents</a:t>
            </a: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83972" name="Picture 4" descr="Image shows workers installing roof sheathing with slide guards present. " title="Image 4.32">
            <a:extLst>
              <a:ext uri="{FF2B5EF4-FFF2-40B4-BE49-F238E27FC236}">
                <a16:creationId xmlns:a16="http://schemas.microsoft.com/office/drawing/2014/main" id="{9764DB53-FACD-4881-A3A4-8D5FEA079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1" y="464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TextBox 4">
            <a:extLst>
              <a:ext uri="{FF2B5EF4-FFF2-40B4-BE49-F238E27FC236}">
                <a16:creationId xmlns:a16="http://schemas.microsoft.com/office/drawing/2014/main" id="{16C09335-5ECA-4DB9-B775-CFE9BF2B61C3}"/>
              </a:ext>
            </a:extLst>
          </p:cNvPr>
          <p:cNvSpPr txBox="1">
            <a:spLocks noChangeArrowheads="1"/>
          </p:cNvSpPr>
          <p:nvPr/>
        </p:nvSpPr>
        <p:spPr bwMode="auto">
          <a:xfrm>
            <a:off x="9211" y="5378451"/>
            <a:ext cx="4800600" cy="1477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Employers must first exhaust all options to provide conventional fall protection, or other work methods covered by OSHA regulations prior to implementing alternative fall protection procedures</a:t>
            </a:r>
          </a:p>
        </p:txBody>
      </p:sp>
      <p:sp>
        <p:nvSpPr>
          <p:cNvPr id="83974" name="TextBox 5">
            <a:extLst>
              <a:ext uri="{FF2B5EF4-FFF2-40B4-BE49-F238E27FC236}">
                <a16:creationId xmlns:a16="http://schemas.microsoft.com/office/drawing/2014/main" id="{DC9270AB-AEB1-4811-A6A4-C404DC29EE15}"/>
              </a:ext>
            </a:extLst>
          </p:cNvPr>
          <p:cNvSpPr txBox="1">
            <a:spLocks noChangeArrowheads="1"/>
          </p:cNvSpPr>
          <p:nvPr/>
        </p:nvSpPr>
        <p:spPr bwMode="auto">
          <a:xfrm>
            <a:off x="9153210" y="0"/>
            <a:ext cx="3038789"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5</a:t>
            </a:r>
          </a:p>
        </p:txBody>
      </p:sp>
    </p:spTree>
    <p:extLst>
      <p:ext uri="{BB962C8B-B14F-4D97-AF65-F5344CB8AC3E}">
        <p14:creationId xmlns:p14="http://schemas.microsoft.com/office/powerpoint/2010/main" val="2481931452"/>
      </p:ext>
    </p:extLst>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86020" name="Picture 5" descr="Image shows a worker in an attic without guardrails or other conventional forms of fall protection. " title="Image 4.33">
            <a:extLst>
              <a:ext uri="{FF2B5EF4-FFF2-40B4-BE49-F238E27FC236}">
                <a16:creationId xmlns:a16="http://schemas.microsoft.com/office/drawing/2014/main" id="{2D1274F7-3C89-4309-B146-A586E3EEF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8"/>
            <a:ext cx="9158288"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Box 4">
            <a:extLst>
              <a:ext uri="{FF2B5EF4-FFF2-40B4-BE49-F238E27FC236}">
                <a16:creationId xmlns:a16="http://schemas.microsoft.com/office/drawing/2014/main" id="{1B37336F-C285-47DD-8545-11D9A973CCC5}"/>
              </a:ext>
            </a:extLst>
          </p:cNvPr>
          <p:cNvSpPr txBox="1">
            <a:spLocks noChangeArrowheads="1"/>
          </p:cNvSpPr>
          <p:nvPr/>
        </p:nvSpPr>
        <p:spPr bwMode="auto">
          <a:xfrm>
            <a:off x="9158288" y="-70009"/>
            <a:ext cx="303371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6</a:t>
            </a:r>
          </a:p>
        </p:txBody>
      </p:sp>
    </p:spTree>
    <p:extLst>
      <p:ext uri="{BB962C8B-B14F-4D97-AF65-F5344CB8AC3E}">
        <p14:creationId xmlns:p14="http://schemas.microsoft.com/office/powerpoint/2010/main" val="2923529561"/>
      </p:ext>
    </p:extLst>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88068" name="Picture 2" descr="Image shows a worker installing a roof anchor point. " title="Image 4.34">
            <a:extLst>
              <a:ext uri="{FF2B5EF4-FFF2-40B4-BE49-F238E27FC236}">
                <a16:creationId xmlns:a16="http://schemas.microsoft.com/office/drawing/2014/main" id="{4016ABC3-B8DF-44C6-803A-3CDDBCC023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Box 4">
            <a:extLst>
              <a:ext uri="{FF2B5EF4-FFF2-40B4-BE49-F238E27FC236}">
                <a16:creationId xmlns:a16="http://schemas.microsoft.com/office/drawing/2014/main" id="{8D1822E1-9845-4AEA-BB52-0764C3E99930}"/>
              </a:ext>
            </a:extLst>
          </p:cNvPr>
          <p:cNvSpPr txBox="1">
            <a:spLocks noChangeArrowheads="1"/>
          </p:cNvSpPr>
          <p:nvPr/>
        </p:nvSpPr>
        <p:spPr bwMode="auto">
          <a:xfrm>
            <a:off x="9144000" y="-53992"/>
            <a:ext cx="3048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7</a:t>
            </a:r>
          </a:p>
        </p:txBody>
      </p:sp>
    </p:spTree>
    <p:extLst>
      <p:ext uri="{BB962C8B-B14F-4D97-AF65-F5344CB8AC3E}">
        <p14:creationId xmlns:p14="http://schemas.microsoft.com/office/powerpoint/2010/main" val="226265087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90116" name="Picture 3" descr="Image shows workers installing finished stairrails without other forms of fall protection. " title="Image 4.35">
            <a:extLst>
              <a:ext uri="{FF2B5EF4-FFF2-40B4-BE49-F238E27FC236}">
                <a16:creationId xmlns:a16="http://schemas.microsoft.com/office/drawing/2014/main" id="{8C26E7B4-8F10-4448-BE0C-3DE893AB15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82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Box 4">
            <a:extLst>
              <a:ext uri="{FF2B5EF4-FFF2-40B4-BE49-F238E27FC236}">
                <a16:creationId xmlns:a16="http://schemas.microsoft.com/office/drawing/2014/main" id="{97F58CFB-D57D-4982-A110-3B297A5F308E}"/>
              </a:ext>
            </a:extLst>
          </p:cNvPr>
          <p:cNvSpPr txBox="1">
            <a:spLocks noChangeArrowheads="1"/>
          </p:cNvSpPr>
          <p:nvPr/>
        </p:nvSpPr>
        <p:spPr bwMode="auto">
          <a:xfrm>
            <a:off x="9158288" y="-70009"/>
            <a:ext cx="303371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8</a:t>
            </a:r>
          </a:p>
        </p:txBody>
      </p:sp>
    </p:spTree>
    <p:extLst>
      <p:ext uri="{BB962C8B-B14F-4D97-AF65-F5344CB8AC3E}">
        <p14:creationId xmlns:p14="http://schemas.microsoft.com/office/powerpoint/2010/main" val="2114625886"/>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a:lstStyle/>
          <a:p>
            <a:pPr>
              <a:defRPr/>
            </a:pPr>
            <a:r>
              <a:rPr lang="en-US" dirty="0"/>
              <a:t>Discuss Fall Hazards</a:t>
            </a:r>
          </a:p>
        </p:txBody>
      </p:sp>
      <p:pic>
        <p:nvPicPr>
          <p:cNvPr id="92164" name="Picture 4" descr="Image shows the construction of decks attached to a home. " title="Image 4.36">
            <a:extLst>
              <a:ext uri="{FF2B5EF4-FFF2-40B4-BE49-F238E27FC236}">
                <a16:creationId xmlns:a16="http://schemas.microsoft.com/office/drawing/2014/main" id="{38AF5E79-6D3C-4418-8E72-5EB468F7E0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Box 4">
            <a:extLst>
              <a:ext uri="{FF2B5EF4-FFF2-40B4-BE49-F238E27FC236}">
                <a16:creationId xmlns:a16="http://schemas.microsoft.com/office/drawing/2014/main" id="{C71CE0BC-9A01-470A-86D6-7E42BAB3A2CB}"/>
              </a:ext>
            </a:extLst>
          </p:cNvPr>
          <p:cNvSpPr txBox="1">
            <a:spLocks noChangeArrowheads="1"/>
          </p:cNvSpPr>
          <p:nvPr/>
        </p:nvSpPr>
        <p:spPr bwMode="auto">
          <a:xfrm>
            <a:off x="9144000" y="0"/>
            <a:ext cx="3048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1800" b="1" dirty="0">
                <a:solidFill>
                  <a:schemeClr val="tx1"/>
                </a:solidFill>
              </a:rPr>
              <a:t>Discuss: Can conventional fall protection be provided?, continued 9</a:t>
            </a:r>
          </a:p>
        </p:txBody>
      </p:sp>
    </p:spTree>
    <p:extLst>
      <p:ext uri="{BB962C8B-B14F-4D97-AF65-F5344CB8AC3E}">
        <p14:creationId xmlns:p14="http://schemas.microsoft.com/office/powerpoint/2010/main" val="670477598"/>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 6</a:t>
            </a:r>
          </a:p>
        </p:txBody>
      </p:sp>
      <p:sp>
        <p:nvSpPr>
          <p:cNvPr id="3" name="Text Placeholder 2"/>
          <p:cNvSpPr>
            <a:spLocks noGrp="1"/>
          </p:cNvSpPr>
          <p:nvPr>
            <p:ph type="body" idx="1"/>
          </p:nvPr>
        </p:nvSpPr>
        <p:spPr>
          <a:xfrm>
            <a:off x="1178854" y="4777381"/>
            <a:ext cx="9904413" cy="860400"/>
          </a:xfrm>
        </p:spPr>
        <p:txBody>
          <a:bodyPr>
            <a:normAutofit/>
          </a:bodyPr>
          <a:lstStyle/>
          <a:p>
            <a:r>
              <a:rPr lang="en-US" dirty="0">
                <a:latin typeface="Arial" panose="020B0604020202020204" pitchFamily="34" charset="0"/>
                <a:cs typeface="Arial" panose="020B0604020202020204" pitchFamily="34" charset="0"/>
              </a:rPr>
              <a:t>Fall Protection Rescue plan</a:t>
            </a:r>
          </a:p>
        </p:txBody>
      </p:sp>
    </p:spTree>
    <p:extLst>
      <p:ext uri="{BB962C8B-B14F-4D97-AF65-F5344CB8AC3E}">
        <p14:creationId xmlns:p14="http://schemas.microsoft.com/office/powerpoint/2010/main" val="4029987716"/>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rmAutofit lnSpcReduction="10000"/>
          </a:bodyPr>
          <a:lstStyle/>
          <a:p>
            <a:pPr>
              <a:spcBef>
                <a:spcPct val="0"/>
              </a:spcBef>
            </a:pPr>
            <a:r>
              <a:rPr lang="en-US" altLang="en-US" sz="2000" dirty="0">
                <a:latin typeface="Arial" panose="020B0604020202020204" pitchFamily="34" charset="0"/>
                <a:cs typeface="Arial" panose="020B0604020202020204" pitchFamily="34" charset="0"/>
              </a:rPr>
              <a:t>This material was produced under grant number </a:t>
            </a:r>
            <a:r>
              <a:rPr lang="en-US" altLang="en-US" sz="2100" b="1" dirty="0">
                <a:solidFill>
                  <a:srgbClr val="FF0000"/>
                </a:solidFill>
                <a:latin typeface="Arial" panose="020B0604020202020204" pitchFamily="34" charset="0"/>
                <a:cs typeface="Arial" panose="020B0604020202020204" pitchFamily="34" charset="0"/>
              </a:rPr>
              <a:t>SH-31198-SH7 </a:t>
            </a:r>
            <a:r>
              <a:rPr lang="en-US" altLang="en-US" sz="2000" dirty="0">
                <a:latin typeface="Arial" panose="020B0604020202020204" pitchFamily="34" charset="0"/>
                <a:cs typeface="Arial" panose="020B0604020202020204" pitchFamily="34" charset="0"/>
              </a:rPr>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latin typeface="Arial" panose="020B0604020202020204" pitchFamily="34" charset="0"/>
                <a:cs typeface="Arial" panose="020B0604020202020204" pitchFamily="34" charset="0"/>
              </a:rPr>
              <a:t>SH-05122-SH9 </a:t>
            </a:r>
            <a:r>
              <a:rPr lang="en-US" altLang="en-US" sz="2000" dirty="0">
                <a:latin typeface="Arial" panose="020B0604020202020204" pitchFamily="34" charset="0"/>
                <a:cs typeface="Arial" panose="020B0604020202020204" pitchFamily="34" charset="0"/>
              </a:rPr>
              <a:t>from the Occupational Safety and Health Administration, U.S. Department of Labor.</a:t>
            </a:r>
          </a:p>
          <a:p>
            <a:pPr eaLnBrk="1" hangingPunct="1">
              <a:spcBef>
                <a:spcPct val="0"/>
              </a:spcBef>
            </a:pPr>
            <a:r>
              <a:rPr lang="en-US" altLang="en-US" sz="2000" dirty="0">
                <a:latin typeface="Arial" panose="020B0604020202020204" pitchFamily="34" charset="0"/>
                <a:cs typeface="Arial" panose="020B0604020202020204" pitchFamily="34" charset="0"/>
              </a:rPr>
              <a:t>This presentation is intended to discuss Federal Regulations </a:t>
            </a:r>
            <a:r>
              <a:rPr lang="en-US" altLang="en-US" sz="2000" b="1" u="sng" dirty="0">
                <a:latin typeface="Arial" panose="020B0604020202020204" pitchFamily="34" charset="0"/>
                <a:cs typeface="Arial" panose="020B0604020202020204" pitchFamily="34" charset="0"/>
              </a:rPr>
              <a:t>only</a:t>
            </a:r>
            <a:r>
              <a:rPr lang="en-US" altLang="en-US" sz="2000" dirty="0">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eaLnBrk="1" hangingPunct="1">
              <a:spcBef>
                <a:spcPct val="0"/>
              </a:spcBef>
            </a:pPr>
            <a:r>
              <a:rPr lang="en-US" altLang="en-US" sz="2000" dirty="0">
                <a:latin typeface="Arial" panose="020B0604020202020204" pitchFamily="34" charset="0"/>
                <a:cs typeface="Arial" panose="020B0604020202020204" pitchFamily="34" charset="0"/>
              </a:rPr>
              <a:t>These materials are meant for informational purposes only.</a:t>
            </a:r>
          </a:p>
          <a:p>
            <a:pPr eaLnBrk="1" hangingPunct="1">
              <a:spcBef>
                <a:spcPct val="0"/>
              </a:spcBef>
            </a:pPr>
            <a:r>
              <a:rPr lang="en-US" altLang="en-US" sz="2000" dirty="0">
                <a:latin typeface="Arial" panose="020B0604020202020204" pitchFamily="34" charset="0"/>
                <a:cs typeface="Arial" panose="020B0604020202020204" pitchFamily="34" charset="0"/>
              </a:rPr>
              <a:t>No representation is made as to the thoroughness of the presentation.</a:t>
            </a:r>
          </a:p>
        </p:txBody>
      </p:sp>
    </p:spTree>
    <p:extLst>
      <p:ext uri="{BB962C8B-B14F-4D97-AF65-F5344CB8AC3E}">
        <p14:creationId xmlns:p14="http://schemas.microsoft.com/office/powerpoint/2010/main" val="150884211"/>
      </p:ext>
    </p:extLst>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2320315451"/>
      </p:ext>
    </p:extLst>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764889347"/>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Learning Objectives: Section 6</a:t>
            </a:r>
          </a:p>
        </p:txBody>
      </p:sp>
      <p:sp>
        <p:nvSpPr>
          <p:cNvPr id="13315" name="Rectangle 3"/>
          <p:cNvSpPr>
            <a:spLocks noGrp="1" noChangeArrowheads="1"/>
          </p:cNvSpPr>
          <p:nvPr>
            <p:ph idx="1"/>
          </p:nvPr>
        </p:nvSpPr>
        <p:spPr>
          <a:xfrm>
            <a:off x="503426" y="1711323"/>
            <a:ext cx="8686800" cy="4525963"/>
          </a:xfrm>
        </p:spPr>
        <p:txBody>
          <a:bodyPr/>
          <a:lstStyle/>
          <a:p>
            <a:r>
              <a:rPr lang="en-US" altLang="en-US" dirty="0">
                <a:latin typeface="Arial" panose="020B0604020202020204" pitchFamily="34" charset="0"/>
                <a:cs typeface="Arial" panose="020B0604020202020204" pitchFamily="34" charset="0"/>
              </a:rPr>
              <a:t>Learn the importance of implementing a plan to rescue workers who experience a fall.</a:t>
            </a:r>
          </a:p>
          <a:p>
            <a:r>
              <a:rPr lang="en-US" altLang="en-US" dirty="0">
                <a:latin typeface="Arial" panose="020B0604020202020204" pitchFamily="34" charset="0"/>
                <a:cs typeface="Arial" panose="020B0604020202020204" pitchFamily="34" charset="0"/>
              </a:rPr>
              <a:t>Learn about the hazards of not quickly rescuing a suspended worker. </a:t>
            </a:r>
          </a:p>
          <a:p>
            <a:r>
              <a:rPr lang="en-US" altLang="en-US" dirty="0">
                <a:latin typeface="Arial" panose="020B0604020202020204" pitchFamily="34" charset="0"/>
                <a:cs typeface="Arial" panose="020B0604020202020204" pitchFamily="34" charset="0"/>
              </a:rPr>
              <a:t>Discuss sample procedures in a fall protection rescue plan.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normAutofit lnSpcReduction="10000"/>
          </a:bodyPr>
          <a:lstStyle/>
          <a:p>
            <a:pPr eaLnBrk="1" hangingPunct="1">
              <a:buFontTx/>
              <a:buNone/>
            </a:pPr>
            <a:r>
              <a:rPr lang="en-US" altLang="en-US" sz="2400" b="1" dirty="0">
                <a:latin typeface="Arial" panose="020B0604020202020204" pitchFamily="34" charset="0"/>
                <a:cs typeface="Arial" panose="020B0604020202020204" pitchFamily="34" charset="0"/>
              </a:rPr>
              <a:t>Accident #2</a:t>
            </a:r>
          </a:p>
          <a:p>
            <a:pPr>
              <a:spcAft>
                <a:spcPct val="25000"/>
              </a:spcAft>
            </a:pPr>
            <a:r>
              <a:rPr lang="en-US" altLang="en-US" sz="2600" dirty="0">
                <a:latin typeface="Arial" panose="020B0604020202020204" pitchFamily="34" charset="0"/>
                <a:cs typeface="Arial" panose="020B0604020202020204" pitchFamily="34" charset="0"/>
              </a:rPr>
              <a:t>A drywall finisher was sanding the ceiling in a second floor hallway.</a:t>
            </a:r>
          </a:p>
          <a:p>
            <a:pPr>
              <a:spcAft>
                <a:spcPct val="25000"/>
              </a:spcAft>
            </a:pPr>
            <a:r>
              <a:rPr lang="en-US" altLang="en-US" sz="2600" dirty="0">
                <a:latin typeface="Arial" panose="020B0604020202020204" pitchFamily="34" charset="0"/>
                <a:cs typeface="Arial" panose="020B0604020202020204" pitchFamily="34" charset="0"/>
              </a:rPr>
              <a:t>He was standing on an open-sided floor above the concrete first floor, when he slipped off the edge and fell 10 ft.</a:t>
            </a:r>
            <a:r>
              <a:rPr lang="en-US" altLang="en-US" sz="2600" b="1" dirty="0">
                <a:latin typeface="Arial" panose="020B0604020202020204" pitchFamily="34" charset="0"/>
                <a:cs typeface="Arial" panose="020B0604020202020204" pitchFamily="34" charset="0"/>
              </a:rPr>
              <a:t> </a:t>
            </a:r>
            <a:r>
              <a:rPr lang="en-US" altLang="en-US" sz="2600" dirty="0">
                <a:latin typeface="Arial" panose="020B0604020202020204" pitchFamily="34" charset="0"/>
                <a:cs typeface="Arial" panose="020B0604020202020204" pitchFamily="34" charset="0"/>
              </a:rPr>
              <a:t>(3 m) to the first floor and sustained fatal injuries. </a:t>
            </a:r>
          </a:p>
          <a:p>
            <a:r>
              <a:rPr lang="en-US" altLang="en-US" sz="2600" dirty="0">
                <a:latin typeface="Arial" panose="020B0604020202020204" pitchFamily="34" charset="0"/>
                <a:cs typeface="Arial" panose="020B0604020202020204" pitchFamily="34" charset="0"/>
              </a:rPr>
              <a:t>Guardrails had been in place previously but had been removed to move supplies such as doors, drywall, and windows to the second floor.</a:t>
            </a:r>
          </a:p>
          <a:p>
            <a:pPr eaLnBrk="1" hangingPunct="1"/>
            <a:endParaRPr lang="en-US" altLang="en-US" dirty="0"/>
          </a:p>
        </p:txBody>
      </p:sp>
      <p:sp>
        <p:nvSpPr>
          <p:cNvPr id="5" name="Text Box 4"/>
          <p:cNvSpPr txBox="1">
            <a:spLocks noChangeArrowheads="1"/>
          </p:cNvSpPr>
          <p:nvPr/>
        </p:nvSpPr>
        <p:spPr bwMode="auto">
          <a:xfrm>
            <a:off x="3865764" y="1391583"/>
            <a:ext cx="4591450" cy="461665"/>
          </a:xfrm>
          <a:prstGeom prst="rect">
            <a:avLst/>
          </a:prstGeom>
          <a:solidFill>
            <a:srgbClr val="FF3300"/>
          </a:solidFill>
          <a:ln w="9525">
            <a:solidFill>
              <a:schemeClr val="tx1"/>
            </a:solidFill>
            <a:miter lim="800000"/>
            <a:headEnd/>
            <a:tailEnd/>
          </a:ln>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FontTx/>
              <a:buNone/>
            </a:pPr>
            <a:r>
              <a:rPr lang="en-US" altLang="en-US" sz="2400" dirty="0">
                <a:solidFill>
                  <a:schemeClr val="tx1"/>
                </a:solidFill>
                <a:latin typeface="Arial Black" panose="020B0A04020102020204" pitchFamily="34" charset="0"/>
              </a:rPr>
              <a:t>What are the fall hazards?</a:t>
            </a:r>
          </a:p>
        </p:txBody>
      </p:sp>
      <p:sp>
        <p:nvSpPr>
          <p:cNvPr id="25602"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Fatal Accidents, </a:t>
            </a:r>
            <a:r>
              <a:rPr lang="en-US" sz="2800" dirty="0">
                <a:latin typeface="Arial" panose="020B0604020202020204" pitchFamily="34" charset="0"/>
                <a:cs typeface="Arial" panose="020B0604020202020204" pitchFamily="34" charset="0"/>
              </a:rPr>
              <a:t>continued 1</a:t>
            </a: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Fall Protection Rescue Plan</a:t>
            </a: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8" y="1719943"/>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Describes the steps taken to rescue a fallen worker, even if they are wearing a PFAS.</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Sample Procedures Include</a:t>
            </a:r>
            <a:r>
              <a:rPr lang="en-US" altLang="en-US" sz="2400" dirty="0">
                <a:latin typeface="Arial" panose="020B0604020202020204" pitchFamily="34" charset="0"/>
                <a:ea typeface="ＭＳ Ｐゴシック" panose="020B0600070205080204" pitchFamily="34" charset="-128"/>
                <a:cs typeface="Arial" panose="020B0604020202020204" pitchFamily="34" charset="0"/>
              </a:rPr>
              <a:t>:</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Ensuring the plan can safely rescue a suspended worker within 3-4 minutes of falling. </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Contacting appropriate emergency personnel.</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Using ladders or other methods to rescue worker.</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4432079"/>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Fall Protection Rescue Plan,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8" y="1719943"/>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Most rescues fail because there is no thought to how we would rescue a worker in the event of a fall. </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Think whether you have the proper equipment on-site to rescue a fallen worker. </a:t>
            </a:r>
          </a:p>
          <a:p>
            <a:pPr marL="457200" lvl="1" indent="0">
              <a:buNone/>
            </a:pPr>
            <a:endParaRPr lang="en-US" altLang="en-US" sz="16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56013649"/>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Fall Protection Rescue Plan,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2</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8" y="1719943"/>
            <a:ext cx="9067800"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Are your employees trained in basic first-aid? </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Are there adequate first-aid supplies available?</a:t>
            </a:r>
          </a:p>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Is there a hospital or urgent care facility nearby?</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Do you know where it is located?</a:t>
            </a:r>
          </a:p>
          <a:p>
            <a:pPr lvl="1"/>
            <a:r>
              <a:rPr lang="en-US" altLang="en-US" dirty="0">
                <a:latin typeface="Arial" panose="020B0604020202020204" pitchFamily="34" charset="0"/>
                <a:ea typeface="ＭＳ Ｐゴシック" panose="020B0600070205080204" pitchFamily="34" charset="-128"/>
                <a:cs typeface="Arial" panose="020B0604020202020204" pitchFamily="34" charset="0"/>
              </a:rPr>
              <a:t>Is the address and phone number of nearest emergency care center posted and do employees know where this is located?</a:t>
            </a:r>
          </a:p>
          <a:p>
            <a:pPr marL="457200" lvl="1" indent="0">
              <a:buNone/>
            </a:pPr>
            <a:endParaRPr lang="en-US" altLang="en-US" sz="16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84827701"/>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Fall Protection Rescue Plan,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3</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588451" cy="4953000"/>
          </a:xfrm>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Suspended workers are at risk of suspension trauma.</a:t>
            </a:r>
          </a:p>
          <a:p>
            <a:r>
              <a:rPr lang="en-US" dirty="0">
                <a:latin typeface="Arial" panose="020B0604020202020204" pitchFamily="34" charset="0"/>
                <a:ea typeface="ＭＳ Ｐゴシック" panose="020B0600070205080204" pitchFamily="34" charset="-128"/>
                <a:cs typeface="Arial" panose="020B0604020202020204" pitchFamily="34" charset="0"/>
              </a:rPr>
              <a:t>Prolonged suspension from fall arrest systems can cause orthostatic intolerance, which, in turn, can result in serious physical injury, or potentially, death. </a:t>
            </a:r>
          </a:p>
          <a:p>
            <a:r>
              <a:rPr lang="en-US" altLang="en-US" dirty="0">
                <a:latin typeface="Arial" panose="020B0604020202020204" pitchFamily="34" charset="0"/>
                <a:ea typeface="ＭＳ Ｐゴシック" panose="020B0600070205080204" pitchFamily="34" charset="-128"/>
                <a:cs typeface="Arial" panose="020B0604020202020204" pitchFamily="34" charset="0"/>
              </a:rPr>
              <a:t>Rescue workers within minutes to prevent pooling of blood in lower extremities/orthostatic intolerance. </a:t>
            </a:r>
          </a:p>
          <a:p>
            <a:pPr marL="457200" lvl="1" indent="0">
              <a:buNone/>
            </a:pPr>
            <a:endParaRPr lang="en-US" altLang="en-US" sz="16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39279913"/>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Fall Protection Rescue Plan,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4</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588451" cy="4953000"/>
          </a:xfrm>
        </p:spPr>
        <p:txBody>
          <a:bodyPr>
            <a:normAutofit/>
          </a:bodyPr>
          <a:lstStyle/>
          <a:p>
            <a:r>
              <a:rPr lang="en-US" dirty="0">
                <a:latin typeface="Arial" panose="020B0604020202020204" pitchFamily="34" charset="0"/>
                <a:ea typeface="ＭＳ Ｐゴシック" panose="020B0600070205080204" pitchFamily="34" charset="-128"/>
                <a:cs typeface="Arial" panose="020B0604020202020204" pitchFamily="34" charset="0"/>
              </a:rPr>
              <a:t>Research indicates that suspension in a fall arrest device can result in unconsciousness, followed by death, in less than 30 minutes.</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r>
              <a:rPr lang="en-US" dirty="0">
                <a:latin typeface="Arial" panose="020B0604020202020204" pitchFamily="34" charset="0"/>
                <a:ea typeface="ＭＳ Ｐゴシック" panose="020B0600070205080204" pitchFamily="34" charset="-128"/>
                <a:cs typeface="Arial" panose="020B0604020202020204" pitchFamily="34" charset="0"/>
              </a:rPr>
              <a:t>Rescue suspended workers as quickly as possible.</a:t>
            </a:r>
          </a:p>
          <a:p>
            <a:r>
              <a:rPr lang="en-US" dirty="0">
                <a:latin typeface="Arial" panose="020B0604020202020204" pitchFamily="34" charset="0"/>
                <a:ea typeface="ＭＳ Ｐゴシック" panose="020B0600070205080204" pitchFamily="34" charset="-128"/>
                <a:cs typeface="Arial" panose="020B0604020202020204" pitchFamily="34" charset="0"/>
              </a:rPr>
              <a:t>Be aware of signs and symptoms of orthostatic intolerance.</a:t>
            </a:r>
          </a:p>
          <a:p>
            <a:r>
              <a:rPr lang="en-US" dirty="0">
                <a:latin typeface="Arial" panose="020B0604020202020204" pitchFamily="34" charset="0"/>
                <a:ea typeface="ＭＳ Ｐゴシック" panose="020B0600070205080204" pitchFamily="34" charset="-128"/>
                <a:cs typeface="Arial" panose="020B0604020202020204" pitchFamily="34" charset="0"/>
              </a:rPr>
              <a:t>Suspended workers with head injuries or who are unconscious are particularly at risk.</a:t>
            </a:r>
          </a:p>
          <a:p>
            <a:r>
              <a:rPr lang="en-US" dirty="0">
                <a:latin typeface="Arial" panose="020B0604020202020204" pitchFamily="34" charset="0"/>
                <a:ea typeface="ＭＳ Ｐゴシック" panose="020B0600070205080204" pitchFamily="34" charset="-128"/>
                <a:cs typeface="Arial" panose="020B0604020202020204" pitchFamily="34" charset="0"/>
              </a:rPr>
              <a:t>Be aware of factors that can increase the risk of suspension trauma.</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465809896"/>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a worker suspended after experiencing a fall. " title="Image 5.01">
            <a:extLst>
              <a:ext uri="{FF2B5EF4-FFF2-40B4-BE49-F238E27FC236}">
                <a16:creationId xmlns:a16="http://schemas.microsoft.com/office/drawing/2014/main" id="{4E633E34-6B14-451B-9294-51F5FCFE12E4}"/>
              </a:ext>
            </a:extLst>
          </p:cNvPr>
          <p:cNvPicPr>
            <a:picLocks noChangeAspect="1"/>
          </p:cNvPicPr>
          <p:nvPr/>
        </p:nvPicPr>
        <p:blipFill>
          <a:blip r:embed="rId3"/>
          <a:stretch>
            <a:fillRect/>
          </a:stretch>
        </p:blipFill>
        <p:spPr>
          <a:xfrm>
            <a:off x="7182059" y="1279856"/>
            <a:ext cx="2590800" cy="4981575"/>
          </a:xfrm>
          <a:prstGeom prst="rect">
            <a:avLst/>
          </a:prstGeom>
        </p:spPr>
      </p:pic>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588451" cy="4953000"/>
          </a:xfrm>
        </p:spPr>
        <p:txBody>
          <a:bodyPr>
            <a:normAutofit/>
          </a:bodyPr>
          <a:lstStyle/>
          <a:p>
            <a:r>
              <a:rPr lang="en-US" dirty="0">
                <a:latin typeface="Arial" panose="020B0604020202020204" pitchFamily="34" charset="0"/>
                <a:ea typeface="ＭＳ Ｐゴシック" panose="020B0600070205080204" pitchFamily="34" charset="-128"/>
                <a:cs typeface="Arial" panose="020B0604020202020204" pitchFamily="34" charset="0"/>
              </a:rPr>
              <a:t>Examples of rescue equipment:</a:t>
            </a:r>
          </a:p>
          <a:p>
            <a:pPr lvl="1"/>
            <a:r>
              <a:rPr lang="en-US" dirty="0">
                <a:latin typeface="Arial" panose="020B0604020202020204" pitchFamily="34" charset="0"/>
                <a:ea typeface="ＭＳ Ｐゴシック" panose="020B0600070205080204" pitchFamily="34" charset="-128"/>
                <a:cs typeface="Arial" panose="020B0604020202020204" pitchFamily="34" charset="0"/>
              </a:rPr>
              <a:t>Ladder Rescue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Pole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Rescue Rope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Scaffold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Crane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Aerial Lift </a:t>
            </a:r>
          </a:p>
          <a:p>
            <a:pPr lvl="1"/>
            <a:r>
              <a:rPr lang="en-US" dirty="0">
                <a:latin typeface="Arial" panose="020B0604020202020204" pitchFamily="34" charset="0"/>
                <a:ea typeface="ＭＳ Ｐゴシック" panose="020B0600070205080204" pitchFamily="34" charset="-128"/>
                <a:cs typeface="Arial" panose="020B0604020202020204" pitchFamily="34" charset="0"/>
              </a:rPr>
              <a:t>Alternative Lifting &amp; Lowering Device</a:t>
            </a: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Rescue Planning</a:t>
            </a:r>
          </a:p>
        </p:txBody>
      </p:sp>
    </p:spTree>
    <p:extLst>
      <p:ext uri="{BB962C8B-B14F-4D97-AF65-F5344CB8AC3E}">
        <p14:creationId xmlns:p14="http://schemas.microsoft.com/office/powerpoint/2010/main" val="1321844167"/>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Rescue Training</a:t>
            </a: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588451" cy="4953000"/>
          </a:xfrm>
        </p:spPr>
        <p:txBody>
          <a:bodyPr>
            <a:normAutofit/>
          </a:bodyPr>
          <a:lstStyle/>
          <a:p>
            <a:pPr marL="0" indent="0">
              <a:buNone/>
            </a:pPr>
            <a:r>
              <a:rPr lang="en-US" dirty="0">
                <a:latin typeface="Arial" panose="020B0604020202020204" pitchFamily="34" charset="0"/>
                <a:cs typeface="Arial" panose="020B0604020202020204" pitchFamily="34" charset="0"/>
              </a:rPr>
              <a:t>Employees should be trained to:</a:t>
            </a:r>
          </a:p>
          <a:p>
            <a:r>
              <a:rPr lang="en-US" dirty="0">
                <a:latin typeface="Arial" panose="020B0604020202020204" pitchFamily="34" charset="0"/>
                <a:cs typeface="Arial" panose="020B0604020202020204" pitchFamily="34" charset="0"/>
              </a:rPr>
              <a:t>Understand and be able to evaluate the risks associated with working at heights. </a:t>
            </a:r>
          </a:p>
          <a:p>
            <a:r>
              <a:rPr lang="en-US" dirty="0">
                <a:latin typeface="Arial" panose="020B0604020202020204" pitchFamily="34" charset="0"/>
                <a:cs typeface="Arial" panose="020B0604020202020204" pitchFamily="34" charset="0"/>
              </a:rPr>
              <a:t>Must be trained and competent in the use of fall protection equipment prior to conducting work at heights.</a:t>
            </a:r>
          </a:p>
          <a:p>
            <a:r>
              <a:rPr lang="en-US" dirty="0">
                <a:latin typeface="Arial" panose="020B0604020202020204" pitchFamily="34" charset="0"/>
                <a:cs typeface="Arial" panose="020B0604020202020204" pitchFamily="34" charset="0"/>
              </a:rPr>
              <a:t> To report unsafe conditions or behaviors. </a:t>
            </a:r>
          </a:p>
          <a:p>
            <a:r>
              <a:rPr lang="en-US" dirty="0">
                <a:latin typeface="Arial" panose="020B0604020202020204" pitchFamily="34" charset="0"/>
                <a:cs typeface="Arial" panose="020B0604020202020204" pitchFamily="34" charset="0"/>
              </a:rPr>
              <a:t>To be familiar with and understand the company’s rescue plan to provide prompt rescue in the event of an arrested fall event.</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44927924"/>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Plan for Self-Rescue</a:t>
            </a: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588451" cy="4953000"/>
          </a:xfrm>
        </p:spPr>
        <p:txBody>
          <a:bodyPr>
            <a:normAutofit/>
          </a:bodyPr>
          <a:lstStyle/>
          <a:p>
            <a:r>
              <a:rPr lang="en-US" dirty="0">
                <a:latin typeface="Arial" panose="020B0604020202020204" pitchFamily="34" charset="0"/>
                <a:cs typeface="Arial" panose="020B0604020202020204" pitchFamily="34" charset="0"/>
              </a:rPr>
              <a:t>If the proper fall protection is used, 90% of workers will be able to perform a Self-Rescue, which should include these steps: </a:t>
            </a:r>
          </a:p>
          <a:p>
            <a:pPr marL="457200" lvl="1" indent="0">
              <a:buNone/>
            </a:pPr>
            <a:r>
              <a:rPr lang="en-US" dirty="0">
                <a:latin typeface="Arial" panose="020B0604020202020204" pitchFamily="34" charset="0"/>
                <a:cs typeface="Arial" panose="020B0604020202020204" pitchFamily="34" charset="0"/>
              </a:rPr>
              <a:t>1. Climbing back up to the level from which he fell (from a few inches to 2-3 feet). </a:t>
            </a:r>
          </a:p>
          <a:p>
            <a:pPr marL="457200" lvl="1" indent="0">
              <a:buNone/>
            </a:pPr>
            <a:r>
              <a:rPr lang="en-US" dirty="0">
                <a:latin typeface="Arial" panose="020B0604020202020204" pitchFamily="34" charset="0"/>
                <a:cs typeface="Arial" panose="020B0604020202020204" pitchFamily="34" charset="0"/>
              </a:rPr>
              <a:t>2. Returning to the floor or ground to be evaluated for possible medical attention per OSHA. </a:t>
            </a:r>
          </a:p>
          <a:p>
            <a:pPr marL="457200" lvl="1" indent="0">
              <a:buNone/>
            </a:pPr>
            <a:r>
              <a:rPr lang="en-US" dirty="0">
                <a:latin typeface="Arial" panose="020B0604020202020204" pitchFamily="34" charset="0"/>
                <a:cs typeface="Arial" panose="020B0604020202020204" pitchFamily="34" charset="0"/>
              </a:rPr>
              <a:t>3. Removing all components of fall arrest system impacted by the fall event from service and documenting (bag and tag) the components with name, date and activity at time of fall and giving the equipment to management. </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95310574"/>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shows a self-rescue ladder." title="Image 5.02">
            <a:extLst>
              <a:ext uri="{FF2B5EF4-FFF2-40B4-BE49-F238E27FC236}">
                <a16:creationId xmlns:a16="http://schemas.microsoft.com/office/drawing/2014/main" id="{23981082-665C-4397-9768-6D01F6721F5E}"/>
              </a:ext>
            </a:extLst>
          </p:cNvPr>
          <p:cNvPicPr>
            <a:picLocks noChangeAspect="1"/>
          </p:cNvPicPr>
          <p:nvPr/>
        </p:nvPicPr>
        <p:blipFill>
          <a:blip r:embed="rId3"/>
          <a:stretch>
            <a:fillRect/>
          </a:stretch>
        </p:blipFill>
        <p:spPr>
          <a:xfrm>
            <a:off x="6266728" y="1152983"/>
            <a:ext cx="2807835" cy="5625662"/>
          </a:xfrm>
          <a:prstGeom prst="rect">
            <a:avLst/>
          </a:prstGeom>
          <a:ln>
            <a:noFill/>
          </a:ln>
          <a:effectLst>
            <a:outerShdw blurRad="190500" algn="tl" rotWithShape="0">
              <a:srgbClr val="000000">
                <a:alpha val="70000"/>
              </a:srgbClr>
            </a:outerShdw>
          </a:effectLst>
        </p:spPr>
      </p:pic>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8" y="1719943"/>
            <a:ext cx="4775480" cy="4953000"/>
          </a:xfrm>
        </p:spPr>
        <p:txBody>
          <a:bodyPr>
            <a:normAutofit/>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Self-rescue ladder attachment. This can be added to your harness as part of a PFAS.</a:t>
            </a:r>
          </a:p>
        </p:txBody>
      </p:sp>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Self-Rescue Devices</a:t>
            </a:r>
          </a:p>
        </p:txBody>
      </p:sp>
    </p:spTree>
    <p:extLst>
      <p:ext uri="{BB962C8B-B14F-4D97-AF65-F5344CB8AC3E}">
        <p14:creationId xmlns:p14="http://schemas.microsoft.com/office/powerpoint/2010/main" val="1646413511"/>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shows a self-rescue controlled descent device." title="Image 5.0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25988" y="1336286"/>
            <a:ext cx="3260069" cy="51407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1EC0DC14-0CAF-46D8-B5A7-2045A789D57A}"/>
              </a:ext>
            </a:extLst>
          </p:cNvPr>
          <p:cNvSpPr txBox="1">
            <a:spLocks/>
          </p:cNvSpPr>
          <p:nvPr/>
        </p:nvSpPr>
        <p:spPr>
          <a:xfrm>
            <a:off x="514978" y="1719943"/>
            <a:ext cx="4775480" cy="49530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Self-Rescue system is a harness mounted backpack containing a controlled descent device. </a:t>
            </a:r>
          </a:p>
          <a:p>
            <a:r>
              <a:rPr lang="en-US" dirty="0">
                <a:latin typeface="Arial" panose="020B0604020202020204" pitchFamily="34" charset="0"/>
                <a:cs typeface="Arial" panose="020B0604020202020204" pitchFamily="34" charset="0"/>
              </a:rPr>
              <a:t>In event of a fall, the user pulls a shoulder strap mounted release cord lowering the fallen worker safely to the ground.</a:t>
            </a:r>
          </a:p>
        </p:txBody>
      </p:sp>
      <p:sp>
        <p:nvSpPr>
          <p:cNvPr id="2" name="Title 1"/>
          <p:cNvSpPr>
            <a:spLocks noGrp="1"/>
          </p:cNvSpPr>
          <p:nvPr>
            <p:ph type="title"/>
          </p:nvPr>
        </p:nvSpPr>
        <p:spPr>
          <a:xfrm>
            <a:off x="646111" y="452718"/>
            <a:ext cx="10631489" cy="1400530"/>
          </a:xfrm>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Self-Rescue Devices, </a:t>
            </a:r>
            <a:r>
              <a:rPr lang="en-US" altLang="en-US" sz="2800" dirty="0">
                <a:latin typeface="Arial" panose="020B0604020202020204" pitchFamily="34" charset="0"/>
                <a:ea typeface="ＭＳ Ｐゴシック" panose="020B0600070205080204" pitchFamily="34" charset="-128"/>
                <a:cs typeface="Arial" panose="020B0604020202020204" pitchFamily="34" charset="0"/>
              </a:rPr>
              <a:t>continued 1</a:t>
            </a:r>
            <a:endParaRPr 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92887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normAutofit/>
          </a:bodyPr>
          <a:lstStyle/>
          <a:p>
            <a:pPr eaLnBrk="1" hangingPunct="1">
              <a:buFontTx/>
              <a:buNone/>
            </a:pPr>
            <a:r>
              <a:rPr lang="en-US" altLang="en-US" sz="2400" b="1" dirty="0">
                <a:latin typeface="Arial" panose="020B0604020202020204" pitchFamily="34" charset="0"/>
                <a:cs typeface="Arial" panose="020B0604020202020204" pitchFamily="34" charset="0"/>
              </a:rPr>
              <a:t>Accident #3</a:t>
            </a:r>
          </a:p>
          <a:p>
            <a:pPr>
              <a:spcAft>
                <a:spcPct val="25000"/>
              </a:spcAft>
            </a:pPr>
            <a:r>
              <a:rPr lang="en-US" altLang="en-US" sz="2600" dirty="0">
                <a:latin typeface="Arial" panose="020B0604020202020204" pitchFamily="34" charset="0"/>
                <a:cs typeface="Arial" panose="020B0604020202020204" pitchFamily="34" charset="0"/>
              </a:rPr>
              <a:t>A </a:t>
            </a:r>
            <a:r>
              <a:rPr lang="en-US" altLang="en-US" sz="2600">
                <a:latin typeface="Arial" panose="020B0604020202020204" pitchFamily="34" charset="0"/>
                <a:cs typeface="Arial" panose="020B0604020202020204" pitchFamily="34" charset="0"/>
              </a:rPr>
              <a:t>carpenter was </a:t>
            </a:r>
            <a:r>
              <a:rPr lang="en-US" altLang="en-US" sz="2600" dirty="0">
                <a:latin typeface="Arial" panose="020B0604020202020204" pitchFamily="34" charset="0"/>
                <a:cs typeface="Arial" panose="020B0604020202020204" pitchFamily="34" charset="0"/>
              </a:rPr>
              <a:t>on site to perform gutter work on a house.</a:t>
            </a:r>
          </a:p>
          <a:p>
            <a:pPr>
              <a:spcAft>
                <a:spcPct val="25000"/>
              </a:spcAft>
            </a:pPr>
            <a:r>
              <a:rPr lang="en-US" altLang="en-US" sz="2600" dirty="0">
                <a:latin typeface="Arial" panose="020B0604020202020204" pitchFamily="34" charset="0"/>
                <a:cs typeface="Arial" panose="020B0604020202020204" pitchFamily="34" charset="0"/>
              </a:rPr>
              <a:t>The worker was climbing an extension ladder that was set up on stone pavers to access the roof. </a:t>
            </a:r>
          </a:p>
          <a:p>
            <a:pPr>
              <a:spcAft>
                <a:spcPct val="25000"/>
              </a:spcAft>
            </a:pPr>
            <a:r>
              <a:rPr lang="en-US" altLang="en-US" sz="2600" dirty="0">
                <a:latin typeface="Arial" panose="020B0604020202020204" pitchFamily="34" charset="0"/>
                <a:cs typeface="Arial" panose="020B0604020202020204" pitchFamily="34" charset="0"/>
              </a:rPr>
              <a:t>While climbing the ladder, the victim fell to the ground below when the base of the ladder slipped out and then the ladder fell to the left. </a:t>
            </a:r>
            <a:endParaRPr lang="en-US" altLang="en-US" dirty="0"/>
          </a:p>
        </p:txBody>
      </p:sp>
      <p:sp>
        <p:nvSpPr>
          <p:cNvPr id="5" name="Text Box 4"/>
          <p:cNvSpPr txBox="1">
            <a:spLocks noChangeArrowheads="1"/>
          </p:cNvSpPr>
          <p:nvPr/>
        </p:nvSpPr>
        <p:spPr bwMode="auto">
          <a:xfrm>
            <a:off x="3865764" y="1391583"/>
            <a:ext cx="4591450" cy="461665"/>
          </a:xfrm>
          <a:prstGeom prst="rect">
            <a:avLst/>
          </a:prstGeom>
          <a:solidFill>
            <a:srgbClr val="FF3300"/>
          </a:solidFill>
          <a:ln w="9525">
            <a:solidFill>
              <a:schemeClr val="tx1"/>
            </a:solidFill>
            <a:miter lim="800000"/>
            <a:headEnd/>
            <a:tailEnd/>
          </a:ln>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FontTx/>
              <a:buNone/>
            </a:pPr>
            <a:r>
              <a:rPr lang="en-US" altLang="en-US" sz="2400" dirty="0">
                <a:solidFill>
                  <a:schemeClr val="tx1"/>
                </a:solidFill>
                <a:latin typeface="Arial Black" panose="020B0A04020102020204" pitchFamily="34" charset="0"/>
              </a:rPr>
              <a:t>What are the fall hazards?</a:t>
            </a:r>
          </a:p>
        </p:txBody>
      </p:sp>
      <p:sp>
        <p:nvSpPr>
          <p:cNvPr id="25602" name="Rectangle 2"/>
          <p:cNvSpPr>
            <a:spLocks noGrp="1" noChangeArrowheads="1"/>
          </p:cNvSpPr>
          <p:nvPr>
            <p:ph type="title"/>
          </p:nvPr>
        </p:nvSpPr>
        <p:spPr/>
        <p:txBody>
          <a:bodyPr/>
          <a:lstStyle/>
          <a:p>
            <a:pPr>
              <a:defRPr/>
            </a:pPr>
            <a:r>
              <a:rPr lang="en-US" sz="3600" dirty="0">
                <a:latin typeface="Arial" panose="020B0604020202020204" pitchFamily="34" charset="0"/>
                <a:cs typeface="Arial" panose="020B0604020202020204" pitchFamily="34" charset="0"/>
              </a:rPr>
              <a:t>Fatal Accidents, </a:t>
            </a:r>
            <a:r>
              <a:rPr lang="en-US" sz="2800" dirty="0">
                <a:latin typeface="Arial" panose="020B0604020202020204" pitchFamily="34" charset="0"/>
                <a:cs typeface="Arial" panose="020B0604020202020204" pitchFamily="34" charset="0"/>
              </a:rPr>
              <a:t>continued 2</a:t>
            </a:r>
          </a:p>
        </p:txBody>
      </p:sp>
    </p:spTree>
    <p:extLst>
      <p:ext uri="{BB962C8B-B14F-4D97-AF65-F5344CB8AC3E}">
        <p14:creationId xmlns:p14="http://schemas.microsoft.com/office/powerpoint/2010/main" val="391166099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shows an example of a rescue pole. " title="Image 5.04">
            <a:extLst>
              <a:ext uri="{FF2B5EF4-FFF2-40B4-BE49-F238E27FC236}">
                <a16:creationId xmlns:a16="http://schemas.microsoft.com/office/drawing/2014/main" id="{8E281AEB-F78C-4618-8517-6D1C173C158F}"/>
              </a:ext>
            </a:extLst>
          </p:cNvPr>
          <p:cNvPicPr>
            <a:picLocks noChangeAspect="1"/>
          </p:cNvPicPr>
          <p:nvPr/>
        </p:nvPicPr>
        <p:blipFill>
          <a:blip r:embed="rId3"/>
          <a:stretch>
            <a:fillRect/>
          </a:stretch>
        </p:blipFill>
        <p:spPr>
          <a:xfrm>
            <a:off x="5936797" y="1469571"/>
            <a:ext cx="5612946" cy="4414589"/>
          </a:xfrm>
          <a:prstGeom prst="rect">
            <a:avLst/>
          </a:prstGeom>
          <a:ln>
            <a:noFill/>
          </a:ln>
          <a:effectLst>
            <a:outerShdw blurRad="190500" algn="tl" rotWithShape="0">
              <a:srgbClr val="000000">
                <a:alpha val="70000"/>
              </a:srgbClr>
            </a:outerShdw>
          </a:effectLst>
        </p:spPr>
      </p:pic>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8" y="1719943"/>
            <a:ext cx="4775480" cy="4953000"/>
          </a:xfrm>
        </p:spPr>
        <p:txBody>
          <a:bodyPr>
            <a:normAutofit/>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A rescue pole allows a coworker to attach to your d-ring and safely lower you to the ground. </a:t>
            </a:r>
          </a:p>
        </p:txBody>
      </p:sp>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Examples of Rescue Devices</a:t>
            </a:r>
          </a:p>
        </p:txBody>
      </p:sp>
    </p:spTree>
    <p:extLst>
      <p:ext uri="{BB962C8B-B14F-4D97-AF65-F5344CB8AC3E}">
        <p14:creationId xmlns:p14="http://schemas.microsoft.com/office/powerpoint/2010/main" val="4157993725"/>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6D3B99D-C149-49C5-A062-F0CBD2308275}"/>
              </a:ext>
            </a:extLst>
          </p:cNvPr>
          <p:cNvSpPr>
            <a:spLocks noGrp="1"/>
          </p:cNvSpPr>
          <p:nvPr>
            <p:ph type="title"/>
          </p:nvPr>
        </p:nvSpPr>
        <p:spPr>
          <a:xfrm>
            <a:off x="646111" y="452718"/>
            <a:ext cx="10522632" cy="1400530"/>
          </a:xfrm>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What goes in your Written Rescue Plan?</a:t>
            </a:r>
          </a:p>
        </p:txBody>
      </p:sp>
      <p:sp>
        <p:nvSpPr>
          <p:cNvPr id="61443" name="Content Placeholder 2">
            <a:extLst>
              <a:ext uri="{FF2B5EF4-FFF2-40B4-BE49-F238E27FC236}">
                <a16:creationId xmlns:a16="http://schemas.microsoft.com/office/drawing/2014/main" id="{1EC0DC14-0CAF-46D8-B5A7-2045A789D57A}"/>
              </a:ext>
            </a:extLst>
          </p:cNvPr>
          <p:cNvSpPr>
            <a:spLocks noGrp="1"/>
          </p:cNvSpPr>
          <p:nvPr>
            <p:ph idx="1"/>
          </p:nvPr>
        </p:nvSpPr>
        <p:spPr>
          <a:xfrm>
            <a:off x="514977" y="1719943"/>
            <a:ext cx="10425165" cy="4953000"/>
          </a:xfrm>
        </p:spPr>
        <p:txBody>
          <a:bodyPr>
            <a:normAutofit/>
          </a:bodyPr>
          <a:lstStyle/>
          <a:p>
            <a:r>
              <a:rPr lang="en-US" dirty="0">
                <a:latin typeface="Arial" panose="020B0604020202020204" pitchFamily="34" charset="0"/>
                <a:cs typeface="Arial" panose="020B0604020202020204" pitchFamily="34" charset="0"/>
              </a:rPr>
              <a:t>Types of rescue equipment available to workers.</a:t>
            </a:r>
          </a:p>
          <a:p>
            <a:r>
              <a:rPr lang="en-US" dirty="0">
                <a:latin typeface="Arial" panose="020B0604020202020204" pitchFamily="34" charset="0"/>
                <a:cs typeface="Arial" panose="020B0604020202020204" pitchFamily="34" charset="0"/>
              </a:rPr>
              <a:t>Locations of any rescue line anchor points for rope rescue.</a:t>
            </a:r>
          </a:p>
          <a:p>
            <a:r>
              <a:rPr lang="en-US" dirty="0">
                <a:latin typeface="Arial" panose="020B0604020202020204" pitchFamily="34" charset="0"/>
                <a:cs typeface="Arial" panose="020B0604020202020204" pitchFamily="34" charset="0"/>
              </a:rPr>
              <a:t>How to attach retrieval or lowering lines to a fallen workers’ harness.</a:t>
            </a:r>
          </a:p>
          <a:p>
            <a:r>
              <a:rPr lang="en-US" dirty="0">
                <a:latin typeface="Arial" panose="020B0604020202020204" pitchFamily="34" charset="0"/>
                <a:cs typeface="Arial" panose="020B0604020202020204" pitchFamily="34" charset="0"/>
              </a:rPr>
              <a:t>Specifics about training required to perform rescue work.</a:t>
            </a:r>
          </a:p>
          <a:p>
            <a:r>
              <a:rPr lang="en-US" dirty="0">
                <a:latin typeface="Arial" panose="020B0604020202020204" pitchFamily="34" charset="0"/>
                <a:cs typeface="Arial" panose="020B0604020202020204" pitchFamily="34" charset="0"/>
              </a:rPr>
              <a:t>Other site-specific details needed for a safe and successful rescue.</a:t>
            </a:r>
          </a:p>
          <a:p>
            <a:r>
              <a:rPr lang="en-US" altLang="en-US" dirty="0">
                <a:latin typeface="Arial" panose="020B0604020202020204" pitchFamily="34" charset="0"/>
                <a:ea typeface="ＭＳ Ｐゴシック" panose="020B0600070205080204" pitchFamily="34" charset="-128"/>
                <a:cs typeface="Arial" panose="020B0604020202020204" pitchFamily="34" charset="0"/>
              </a:rPr>
              <a:t>Name and physical location of jobsite and contact information of competent person or company officials. </a:t>
            </a:r>
          </a:p>
        </p:txBody>
      </p:sp>
    </p:spTree>
    <p:extLst>
      <p:ext uri="{BB962C8B-B14F-4D97-AF65-F5344CB8AC3E}">
        <p14:creationId xmlns:p14="http://schemas.microsoft.com/office/powerpoint/2010/main" val="2219357770"/>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Related imag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190309" y="3805515"/>
            <a:ext cx="672353" cy="67235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email icon 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172615" y="2808327"/>
            <a:ext cx="707741" cy="7077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phone icon 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143657" y="1712435"/>
            <a:ext cx="765656" cy="76565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EC0DC14-0CAF-46D8-B5A7-2045A789D57A}"/>
              </a:ext>
            </a:extLst>
          </p:cNvPr>
          <p:cNvSpPr txBox="1">
            <a:spLocks/>
          </p:cNvSpPr>
          <p:nvPr/>
        </p:nvSpPr>
        <p:spPr>
          <a:xfrm>
            <a:off x="514977" y="1719943"/>
            <a:ext cx="9314823" cy="4953000"/>
          </a:xfrm>
          <a:prstGeom prst="rect">
            <a:avLst/>
          </a:prstGeom>
        </p:spPr>
        <p:txBody>
          <a:bodyPr>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Call NAHB’s toll-free phone “Technical Assistance Hotline” at: </a:t>
            </a:r>
            <a:r>
              <a:rPr lang="en-US" b="1" dirty="0">
                <a:latin typeface="Arial" panose="020B0604020202020204" pitchFamily="34" charset="0"/>
                <a:cs typeface="Arial" panose="020B0604020202020204" pitchFamily="34" charset="0"/>
              </a:rPr>
              <a:t>1-800-368-5242</a:t>
            </a:r>
            <a:r>
              <a:rPr lang="en-US" dirty="0">
                <a:latin typeface="Arial" panose="020B0604020202020204" pitchFamily="34" charset="0"/>
                <a:cs typeface="Arial" panose="020B0604020202020204" pitchFamily="34" charset="0"/>
              </a:rPr>
              <a:t>.</a:t>
            </a:r>
          </a:p>
          <a:p>
            <a:endParaRPr lang="en-US" sz="8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Send an email to: </a:t>
            </a:r>
            <a:r>
              <a:rPr lang="en-US" b="1" dirty="0">
                <a:latin typeface="Arial" panose="020B0604020202020204" pitchFamily="34" charset="0"/>
                <a:cs typeface="Arial" panose="020B0604020202020204" pitchFamily="34" charset="0"/>
              </a:rPr>
              <a:t>safety@nahb.org</a:t>
            </a:r>
          </a:p>
          <a:p>
            <a:endParaRPr lang="en-US" sz="800"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Visit: </a:t>
            </a:r>
            <a:r>
              <a:rPr lang="en-US" b="1" dirty="0">
                <a:latin typeface="Arial" panose="020B0604020202020204" pitchFamily="34" charset="0"/>
                <a:cs typeface="Arial" panose="020B0604020202020204" pitchFamily="34" charset="0"/>
              </a:rPr>
              <a:t>nahb.org/safety</a:t>
            </a:r>
            <a:r>
              <a:rPr lang="en-US" dirty="0">
                <a:latin typeface="Arial" panose="020B0604020202020204" pitchFamily="34" charset="0"/>
                <a:cs typeface="Arial" panose="020B0604020202020204" pitchFamily="34" charset="0"/>
              </a:rPr>
              <a:t>  |  </a:t>
            </a:r>
            <a:r>
              <a:rPr lang="en-US" b="1" dirty="0">
                <a:latin typeface="Arial" panose="020B0604020202020204" pitchFamily="34" charset="0"/>
                <a:cs typeface="Arial" panose="020B0604020202020204" pitchFamily="34" charset="0"/>
              </a:rPr>
              <a:t>jssafety.org</a:t>
            </a:r>
          </a:p>
          <a:p>
            <a:pPr marL="0" indent="0">
              <a:buNone/>
            </a:pPr>
            <a:endParaRPr lang="en-US" b="1"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646111" y="452718"/>
            <a:ext cx="10595630" cy="1400530"/>
          </a:xfrm>
        </p:spPr>
        <p:txBody>
          <a:bodyPr/>
          <a:lstStyle/>
          <a:p>
            <a:r>
              <a:rPr lang="en-US" dirty="0">
                <a:latin typeface="Arial" panose="020B0604020202020204" pitchFamily="34" charset="0"/>
                <a:ea typeface="ＭＳ Ｐゴシック" panose="020B0600070205080204" pitchFamily="34" charset="-128"/>
                <a:cs typeface="Arial" panose="020B0604020202020204" pitchFamily="34" charset="0"/>
              </a:rPr>
              <a:t>Have questions? Need More Information?</a:t>
            </a:r>
          </a:p>
        </p:txBody>
      </p:sp>
    </p:spTree>
    <p:extLst>
      <p:ext uri="{BB962C8B-B14F-4D97-AF65-F5344CB8AC3E}">
        <p14:creationId xmlns:p14="http://schemas.microsoft.com/office/powerpoint/2010/main" val="76195087"/>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Arial" panose="020B0604020202020204" pitchFamily="34" charset="0"/>
                <a:cs typeface="Arial" panose="020B0604020202020204" pitchFamily="34" charset="0"/>
              </a:rPr>
              <a:t>Thanks for Participating!</a:t>
            </a:r>
          </a:p>
        </p:txBody>
      </p:sp>
      <p:sp>
        <p:nvSpPr>
          <p:cNvPr id="3" name="Subtitle 2"/>
          <p:cNvSpPr>
            <a:spLocks noGrp="1"/>
          </p:cNvSpPr>
          <p:nvPr>
            <p:ph type="subTitle" idx="1"/>
          </p:nvPr>
        </p:nvSpPr>
        <p:spPr/>
        <p:txBody>
          <a:bodyPr/>
          <a:lstStyle/>
          <a:p>
            <a:r>
              <a:rPr lang="en-US" dirty="0">
                <a:latin typeface="Arial" panose="020B0604020202020204" pitchFamily="34" charset="0"/>
                <a:cs typeface="Arial" panose="020B0604020202020204" pitchFamily="34" charset="0"/>
              </a:rPr>
              <a:t>Post test Next……</a:t>
            </a:r>
          </a:p>
        </p:txBody>
      </p:sp>
    </p:spTree>
    <p:extLst>
      <p:ext uri="{BB962C8B-B14F-4D97-AF65-F5344CB8AC3E}">
        <p14:creationId xmlns:p14="http://schemas.microsoft.com/office/powerpoint/2010/main" val="2761082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Autofit/>
          </a:bodyPr>
          <a:lstStyle/>
          <a:p>
            <a:pPr>
              <a:spcBef>
                <a:spcPct val="0"/>
              </a:spcBef>
            </a:pPr>
            <a:r>
              <a:rPr lang="en-US" altLang="en-US" sz="2000" dirty="0">
                <a:latin typeface="Arial" panose="020B0604020202020204" pitchFamily="34" charset="0"/>
                <a:cs typeface="Arial" panose="020B0604020202020204" pitchFamily="34" charset="0"/>
              </a:rPr>
              <a:t>This material was produced under grant number </a:t>
            </a:r>
            <a:r>
              <a:rPr lang="en-US" altLang="en-US" sz="2000" b="1" dirty="0">
                <a:solidFill>
                  <a:srgbClr val="FF0000"/>
                </a:solidFill>
                <a:latin typeface="Arial" panose="020B0604020202020204" pitchFamily="34" charset="0"/>
                <a:cs typeface="Arial" panose="020B0604020202020204" pitchFamily="34" charset="0"/>
              </a:rPr>
              <a:t>SH-31198-SH7 </a:t>
            </a:r>
            <a:r>
              <a:rPr lang="en-US" altLang="en-US" sz="2000" dirty="0">
                <a:latin typeface="Arial" panose="020B0604020202020204" pitchFamily="34" charset="0"/>
                <a:cs typeface="Arial" panose="020B0604020202020204" pitchFamily="34" charset="0"/>
              </a:rPr>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latin typeface="Arial" panose="020B0604020202020204" pitchFamily="34" charset="0"/>
                <a:cs typeface="Arial" panose="020B0604020202020204" pitchFamily="34" charset="0"/>
              </a:rPr>
              <a:t>SH-05122-SH9 </a:t>
            </a:r>
            <a:r>
              <a:rPr lang="en-US" altLang="en-US" sz="2000" dirty="0">
                <a:latin typeface="Arial" panose="020B0604020202020204" pitchFamily="34" charset="0"/>
                <a:cs typeface="Arial" panose="020B0604020202020204" pitchFamily="34" charset="0"/>
              </a:rPr>
              <a:t>from the Occupational Safety and Health Administration, U.S. Department of Labor.</a:t>
            </a:r>
          </a:p>
          <a:p>
            <a:pPr eaLnBrk="1" hangingPunct="1">
              <a:spcBef>
                <a:spcPct val="0"/>
              </a:spcBef>
            </a:pPr>
            <a:r>
              <a:rPr lang="en-US" altLang="en-US" sz="2000" dirty="0">
                <a:latin typeface="Arial" panose="020B0604020202020204" pitchFamily="34" charset="0"/>
                <a:cs typeface="Arial" panose="020B0604020202020204" pitchFamily="34" charset="0"/>
              </a:rPr>
              <a:t>This presentation is intended to discuss Federal Regulations </a:t>
            </a:r>
            <a:r>
              <a:rPr lang="en-US" altLang="en-US" sz="2000" b="1" u="sng" dirty="0">
                <a:latin typeface="Arial" panose="020B0604020202020204" pitchFamily="34" charset="0"/>
                <a:cs typeface="Arial" panose="020B0604020202020204" pitchFamily="34" charset="0"/>
              </a:rPr>
              <a:t>only</a:t>
            </a:r>
            <a:r>
              <a:rPr lang="en-US" altLang="en-US" sz="2000" dirty="0">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eaLnBrk="1" hangingPunct="1">
              <a:spcBef>
                <a:spcPct val="0"/>
              </a:spcBef>
            </a:pPr>
            <a:r>
              <a:rPr lang="en-US" altLang="en-US" sz="2000" dirty="0">
                <a:latin typeface="Arial" panose="020B0604020202020204" pitchFamily="34" charset="0"/>
                <a:cs typeface="Arial" panose="020B0604020202020204" pitchFamily="34" charset="0"/>
              </a:rPr>
              <a:t>These materials are meant for informational purposes only.</a:t>
            </a:r>
          </a:p>
          <a:p>
            <a:pPr eaLnBrk="1" hangingPunct="1">
              <a:spcBef>
                <a:spcPct val="0"/>
              </a:spcBef>
            </a:pPr>
            <a:r>
              <a:rPr lang="en-US" altLang="en-US" sz="2000" dirty="0">
                <a:latin typeface="Arial" panose="020B0604020202020204" pitchFamily="34" charset="0"/>
                <a:cs typeface="Arial" panose="020B0604020202020204" pitchFamily="34" charset="0"/>
              </a:rPr>
              <a:t>No representation is made as to the thoroughness of the presentation.</a:t>
            </a:r>
          </a:p>
        </p:txBody>
      </p:sp>
    </p:spTree>
    <p:extLst>
      <p:ext uri="{BB962C8B-B14F-4D97-AF65-F5344CB8AC3E}">
        <p14:creationId xmlns:p14="http://schemas.microsoft.com/office/powerpoint/2010/main" val="330936784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What is “Residential Construction”?</a:t>
            </a:r>
          </a:p>
        </p:txBody>
      </p:sp>
      <p:sp>
        <p:nvSpPr>
          <p:cNvPr id="35843" name="Rectangle 3"/>
          <p:cNvSpPr>
            <a:spLocks noGrp="1" noChangeArrowheads="1"/>
          </p:cNvSpPr>
          <p:nvPr>
            <p:ph idx="1"/>
          </p:nvPr>
        </p:nvSpPr>
        <p:spPr>
          <a:xfrm>
            <a:off x="1104293" y="1590694"/>
            <a:ext cx="8946541" cy="4195481"/>
          </a:xfrm>
        </p:spPr>
        <p:txBody>
          <a:bodyPr>
            <a:normAutofit/>
          </a:bodyPr>
          <a:lstStyle/>
          <a:p>
            <a:pPr eaLnBrk="1" hangingPunct="1"/>
            <a:r>
              <a:rPr lang="en-US" altLang="en-US" i="1" dirty="0">
                <a:latin typeface="Arial" panose="020B0604020202020204" pitchFamily="34" charset="0"/>
                <a:cs typeface="Arial" panose="020B0604020202020204" pitchFamily="34" charset="0"/>
              </a:rPr>
              <a:t>Residential construction</a:t>
            </a:r>
            <a:r>
              <a:rPr lang="en-US" altLang="en-US" dirty="0">
                <a:latin typeface="Arial" panose="020B0604020202020204" pitchFamily="34" charset="0"/>
                <a:cs typeface="Arial" panose="020B0604020202020204" pitchFamily="34" charset="0"/>
              </a:rPr>
              <a:t> is defined as construction activity that combines these two elements:</a:t>
            </a:r>
          </a:p>
          <a:p>
            <a:pPr marL="971550" lvl="1" indent="-514350">
              <a:buFontTx/>
              <a:buAutoNum type="arabicPeriod"/>
            </a:pPr>
            <a:r>
              <a:rPr lang="en-US" altLang="en-US" dirty="0">
                <a:latin typeface="Arial" panose="020B0604020202020204" pitchFamily="34" charset="0"/>
                <a:cs typeface="Arial" panose="020B0604020202020204" pitchFamily="34" charset="0"/>
              </a:rPr>
              <a:t>Residence Requirement: the </a:t>
            </a:r>
            <a:r>
              <a:rPr lang="en-US" altLang="en-US" b="1" dirty="0">
                <a:solidFill>
                  <a:srgbClr val="FF0000"/>
                </a:solidFill>
                <a:latin typeface="Arial" panose="020B0604020202020204" pitchFamily="34" charset="0"/>
                <a:cs typeface="Arial" panose="020B0604020202020204" pitchFamily="34" charset="0"/>
              </a:rPr>
              <a:t>end-use</a:t>
            </a:r>
            <a:r>
              <a:rPr lang="en-US" altLang="en-US" dirty="0">
                <a:latin typeface="Arial" panose="020B0604020202020204" pitchFamily="34" charset="0"/>
                <a:cs typeface="Arial" panose="020B0604020202020204" pitchFamily="34" charset="0"/>
              </a:rPr>
              <a:t> of the building must be a home or dwelling. </a:t>
            </a:r>
          </a:p>
          <a:p>
            <a:pPr marL="971550" lvl="1" indent="-514350">
              <a:buFontTx/>
              <a:buAutoNum type="arabicPeriod"/>
            </a:pPr>
            <a:r>
              <a:rPr lang="en-US" altLang="en-US" dirty="0">
                <a:latin typeface="Arial" panose="020B0604020202020204" pitchFamily="34" charset="0"/>
                <a:cs typeface="Arial" panose="020B0604020202020204" pitchFamily="34" charset="0"/>
              </a:rPr>
              <a:t>Wood Frame Construction Requirement: building must be constructed using </a:t>
            </a:r>
            <a:r>
              <a:rPr lang="en-US" altLang="en-US" b="1" dirty="0">
                <a:solidFill>
                  <a:srgbClr val="FF0000"/>
                </a:solidFill>
                <a:latin typeface="Arial" panose="020B0604020202020204" pitchFamily="34" charset="0"/>
                <a:cs typeface="Arial" panose="020B0604020202020204" pitchFamily="34" charset="0"/>
              </a:rPr>
              <a:t>traditional</a:t>
            </a:r>
            <a:r>
              <a:rPr lang="en-US" altLang="en-US" dirty="0">
                <a:latin typeface="Arial" panose="020B0604020202020204" pitchFamily="34" charset="0"/>
                <a:cs typeface="Arial" panose="020B0604020202020204" pitchFamily="34" charset="0"/>
              </a:rPr>
              <a:t> wood frame construction </a:t>
            </a:r>
            <a:r>
              <a:rPr lang="en-US" altLang="en-US" b="1" dirty="0">
                <a:solidFill>
                  <a:srgbClr val="FF0000"/>
                </a:solidFill>
                <a:latin typeface="Arial" panose="020B0604020202020204" pitchFamily="34" charset="0"/>
                <a:cs typeface="Arial" panose="020B0604020202020204" pitchFamily="34" charset="0"/>
              </a:rPr>
              <a:t>materials and methods</a:t>
            </a:r>
            <a:r>
              <a:rPr lang="en-US" altLang="en-US" dirty="0">
                <a:latin typeface="Arial" panose="020B0604020202020204" pitchFamily="34" charset="0"/>
                <a:cs typeface="Arial" panose="020B0604020202020204" pitchFamily="34" charset="0"/>
              </a:rPr>
              <a:t>. This includes limited use of structural steel in a predominantly wood framed home, such as a steel I-beam to support wood framing. </a:t>
            </a:r>
          </a:p>
          <a:p>
            <a:pPr eaLnBrk="1" hangingPunct="1"/>
            <a:endParaRPr lang="en-US"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4" descr="Photo shows a single-family house under construction. " title="Image 1.1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79461" y="1104900"/>
            <a:ext cx="862965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Is This “Residential Construction”?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Image shows a metal frame wall. " title="Image 1.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514" y="1092200"/>
            <a:ext cx="8870462"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Is This “Residential Construction”?, </a:t>
            </a:r>
            <a:r>
              <a:rPr lang="en-US" sz="2800" dirty="0">
                <a:latin typeface="Arial" panose="020B0604020202020204" pitchFamily="34" charset="0"/>
                <a:cs typeface="Arial" panose="020B0604020202020204" pitchFamily="34" charset="0"/>
              </a:rPr>
              <a:t>continued 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descr="Image shows a multi-family housing complex under construction. " title="Image 1.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152983"/>
            <a:ext cx="8775700" cy="5733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Rectangle 2"/>
          <p:cNvSpPr>
            <a:spLocks noGrp="1" noChangeArrowheads="1"/>
          </p:cNvSpPr>
          <p:nvPr>
            <p:ph type="title"/>
          </p:nvPr>
        </p:nvSpPr>
        <p:spPr/>
        <p:txBody>
          <a:bodyPr/>
          <a:lstStyle/>
          <a:p>
            <a:pPr>
              <a:defRPr/>
            </a:pPr>
            <a:r>
              <a:rPr lang="en-US" sz="3600" dirty="0">
                <a:latin typeface="Arial" panose="020B0604020202020204" pitchFamily="34" charset="0"/>
                <a:cs typeface="Arial" panose="020B0604020202020204" pitchFamily="34" charset="0"/>
              </a:rPr>
              <a:t>Is This “Residential Construction”?, </a:t>
            </a:r>
            <a:r>
              <a:rPr lang="en-US" sz="2800" dirty="0">
                <a:latin typeface="Arial" panose="020B0604020202020204" pitchFamily="34" charset="0"/>
                <a:cs typeface="Arial" panose="020B0604020202020204" pitchFamily="34" charset="0"/>
              </a:rPr>
              <a:t>continued 2</a:t>
            </a:r>
            <a:endParaRPr lang="en-US" sz="3600" dirty="0">
              <a:latin typeface="Arial" panose="020B0604020202020204" pitchFamily="34" charset="0"/>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3" descr="Image shows two homes under construction with first story block walls. " title="Image 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328" y="1052513"/>
            <a:ext cx="9158288"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Rectangle 2"/>
          <p:cNvSpPr>
            <a:spLocks noGrp="1" noChangeArrowheads="1"/>
          </p:cNvSpPr>
          <p:nvPr>
            <p:ph type="title"/>
          </p:nvPr>
        </p:nvSpPr>
        <p:spPr/>
        <p:txBody>
          <a:bodyPr/>
          <a:lstStyle/>
          <a:p>
            <a:pPr>
              <a:defRPr/>
            </a:pPr>
            <a:r>
              <a:rPr lang="en-US" sz="3600" dirty="0">
                <a:latin typeface="Arial" panose="020B0604020202020204" pitchFamily="34" charset="0"/>
                <a:cs typeface="Arial" panose="020B0604020202020204" pitchFamily="34" charset="0"/>
              </a:rPr>
              <a:t>Is This “Residential Construction”?, </a:t>
            </a:r>
            <a:r>
              <a:rPr lang="en-US" sz="2800" dirty="0">
                <a:latin typeface="Arial" panose="020B0604020202020204" pitchFamily="34" charset="0"/>
                <a:cs typeface="Arial" panose="020B0604020202020204" pitchFamily="34" charset="0"/>
              </a:rPr>
              <a:t>continued 3</a:t>
            </a:r>
            <a:endParaRPr lang="en-US" sz="3600" dirty="0">
              <a:latin typeface="Arial" panose="020B0604020202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Evaluate Fall Protection Systems</a:t>
            </a:r>
          </a:p>
        </p:txBody>
      </p:sp>
      <p:sp>
        <p:nvSpPr>
          <p:cNvPr id="46083" name="Content Placeholder 2"/>
          <p:cNvSpPr>
            <a:spLocks noGrp="1"/>
          </p:cNvSpPr>
          <p:nvPr>
            <p:ph idx="1"/>
          </p:nvPr>
        </p:nvSpPr>
        <p:spPr>
          <a:xfrm>
            <a:off x="1104293" y="1761516"/>
            <a:ext cx="8946541" cy="4195481"/>
          </a:xfrm>
        </p:spPr>
        <p:txBody>
          <a:bodyPr/>
          <a:lstStyle/>
          <a:p>
            <a:r>
              <a:rPr lang="en-US" altLang="en-US" dirty="0">
                <a:latin typeface="Arial" panose="020B0604020202020204" pitchFamily="34" charset="0"/>
                <a:cs typeface="Arial" panose="020B0604020202020204" pitchFamily="34" charset="0"/>
              </a:rPr>
              <a:t>Competent person must evaluate the appropriate protective systems, this involves:</a:t>
            </a:r>
          </a:p>
          <a:p>
            <a:pPr lvl="1"/>
            <a:r>
              <a:rPr lang="en-US" altLang="en-US" dirty="0">
                <a:latin typeface="Arial" panose="020B0604020202020204" pitchFamily="34" charset="0"/>
                <a:cs typeface="Arial" panose="020B0604020202020204" pitchFamily="34" charset="0"/>
              </a:rPr>
              <a:t>Choose the appropriate system for each unique hazard and situation </a:t>
            </a:r>
          </a:p>
          <a:p>
            <a:pPr lvl="1"/>
            <a:r>
              <a:rPr lang="en-US" altLang="en-US" dirty="0">
                <a:latin typeface="Arial" panose="020B0604020202020204" pitchFamily="34" charset="0"/>
                <a:cs typeface="Arial" panose="020B0604020202020204" pitchFamily="34" charset="0"/>
              </a:rPr>
              <a:t>Ensure employees are properly trained on fall protection systems chosen</a:t>
            </a:r>
          </a:p>
          <a:p>
            <a:pPr lvl="1"/>
            <a:r>
              <a:rPr lang="en-US" altLang="en-US" dirty="0">
                <a:latin typeface="Arial" panose="020B0604020202020204" pitchFamily="34" charset="0"/>
                <a:cs typeface="Arial" panose="020B0604020202020204" pitchFamily="34" charset="0"/>
              </a:rPr>
              <a:t>Understand manufacturer’s recommendations and limitations of fall protection systems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460230F-E31C-48CA-AC94-718EAA6688BE}"/>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What is a Competent Person?</a:t>
            </a:r>
          </a:p>
        </p:txBody>
      </p:sp>
      <p:sp>
        <p:nvSpPr>
          <p:cNvPr id="21507" name="Content Placeholder 2">
            <a:extLst>
              <a:ext uri="{FF2B5EF4-FFF2-40B4-BE49-F238E27FC236}">
                <a16:creationId xmlns:a16="http://schemas.microsoft.com/office/drawing/2014/main" id="{E313FB63-7034-45CF-959E-92B139866084}"/>
              </a:ext>
            </a:extLst>
          </p:cNvPr>
          <p:cNvSpPr>
            <a:spLocks noGrp="1"/>
          </p:cNvSpPr>
          <p:nvPr>
            <p:ph idx="1"/>
          </p:nvPr>
        </p:nvSpPr>
        <p:spPr>
          <a:xfrm>
            <a:off x="994787" y="1537398"/>
            <a:ext cx="9867481" cy="4711001"/>
          </a:xfrm>
        </p:spPr>
        <p:txBody>
          <a:bodyPr/>
          <a:lstStyle/>
          <a:p>
            <a:pPr>
              <a:spcBef>
                <a:spcPct val="0"/>
              </a:spcBef>
              <a:spcAft>
                <a:spcPts val="800"/>
              </a:spcAft>
            </a:pPr>
            <a:r>
              <a:rPr lang="en-US" altLang="en-US" sz="2400" dirty="0">
                <a:latin typeface="Arial" panose="020B0604020202020204" pitchFamily="34" charset="0"/>
                <a:ea typeface="ＭＳ Ｐゴシック" panose="020B0600070205080204" pitchFamily="34" charset="-128"/>
                <a:cs typeface="Arial" panose="020B0604020202020204" pitchFamily="34" charset="0"/>
              </a:rPr>
              <a:t>Through training, someone may be designated as a “Competent Person” for safety-related concerns on a jobsite, including fall hazards/fall protection.</a:t>
            </a:r>
          </a:p>
          <a:p>
            <a:pPr>
              <a:spcBef>
                <a:spcPct val="0"/>
              </a:spcBef>
              <a:spcAft>
                <a:spcPts val="800"/>
              </a:spcAft>
            </a:pPr>
            <a:r>
              <a:rPr lang="en-US" altLang="en-US" sz="2400" dirty="0">
                <a:latin typeface="Arial" panose="020B0604020202020204" pitchFamily="34" charset="0"/>
                <a:ea typeface="ＭＳ Ｐゴシック" panose="020B0600070205080204" pitchFamily="34" charset="-128"/>
                <a:cs typeface="Arial" panose="020B0604020202020204" pitchFamily="34" charset="0"/>
              </a:rPr>
              <a:t>The Competent Person is responsible for:</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Choosing the best system for each unique hazard/situation.</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Ensuring employees are properly trained on the fall protection systems being utilized.</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Understanding the recommendations and limitations of the fall protection systems utilized. </a:t>
            </a:r>
          </a:p>
        </p:txBody>
      </p:sp>
    </p:spTree>
    <p:extLst>
      <p:ext uri="{BB962C8B-B14F-4D97-AF65-F5344CB8AC3E}">
        <p14:creationId xmlns:p14="http://schemas.microsoft.com/office/powerpoint/2010/main" val="40054603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2" descr="Image shows a worker with a t-shirt that says &quot;Think Safety.&quot;" title="Image 1.15">
            <a:extLst>
              <a:ext uri="{FF2B5EF4-FFF2-40B4-BE49-F238E27FC236}">
                <a16:creationId xmlns:a16="http://schemas.microsoft.com/office/drawing/2014/main" id="{9702DC9B-1CED-4E45-920A-16E41C33A340}"/>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727184" y="1356738"/>
            <a:ext cx="3480324" cy="454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Content Placeholder 2">
            <a:extLst>
              <a:ext uri="{FF2B5EF4-FFF2-40B4-BE49-F238E27FC236}">
                <a16:creationId xmlns:a16="http://schemas.microsoft.com/office/drawing/2014/main" id="{0FA07580-B367-4612-904F-521874F2CEF9}"/>
              </a:ext>
            </a:extLst>
          </p:cNvPr>
          <p:cNvSpPr>
            <a:spLocks noGrp="1"/>
          </p:cNvSpPr>
          <p:nvPr>
            <p:ph idx="1"/>
          </p:nvPr>
        </p:nvSpPr>
        <p:spPr>
          <a:xfrm>
            <a:off x="994158" y="1586439"/>
            <a:ext cx="5596932" cy="4221163"/>
          </a:xfrm>
        </p:spPr>
        <p:txBody>
          <a:bodyPr>
            <a:normAutofit/>
          </a:bodyPr>
          <a:lstStyle/>
          <a:p>
            <a:pPr>
              <a:spcBef>
                <a:spcPct val="0"/>
              </a:spcBef>
              <a:spcAft>
                <a:spcPts val="800"/>
              </a:spcAft>
            </a:pPr>
            <a:r>
              <a:rPr lang="en-US" altLang="en-US" sz="2400" dirty="0">
                <a:latin typeface="Arial" panose="020B0604020202020204" pitchFamily="34" charset="0"/>
                <a:ea typeface="ＭＳ Ｐゴシック" panose="020B0600070205080204" pitchFamily="34" charset="-128"/>
                <a:cs typeface="Arial" panose="020B0604020202020204" pitchFamily="34" charset="0"/>
              </a:rPr>
              <a:t>On a jobsite, the Competent Person is also responsible for:</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Identifying existing and predictable fall hazards.</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The authority to stop work and eliminate those hazards.</a:t>
            </a:r>
          </a:p>
          <a:p>
            <a:pPr lvl="1">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Authority to take prompt corrective  actions.</a:t>
            </a:r>
          </a:p>
        </p:txBody>
      </p:sp>
      <p:sp>
        <p:nvSpPr>
          <p:cNvPr id="22530" name="Title 1">
            <a:extLst>
              <a:ext uri="{FF2B5EF4-FFF2-40B4-BE49-F238E27FC236}">
                <a16:creationId xmlns:a16="http://schemas.microsoft.com/office/drawing/2014/main" id="{FD71E65D-2FCF-447F-8F04-AB9EEC1CDB0A}"/>
              </a:ext>
            </a:extLst>
          </p:cNvPr>
          <p:cNvSpPr>
            <a:spLocks noGrp="1"/>
          </p:cNvSpPr>
          <p:nvPr>
            <p:ph type="title"/>
          </p:nvPr>
        </p:nvSpPr>
        <p:spPr/>
        <p:txBody>
          <a:bodyPr/>
          <a:lstStyle/>
          <a:p>
            <a:r>
              <a:rPr lang="en-US" altLang="en-US" dirty="0">
                <a:latin typeface="Arial" panose="020B0604020202020204" pitchFamily="34" charset="0"/>
                <a:ea typeface="ＭＳ Ｐゴシック" panose="020B0600070205080204" pitchFamily="34" charset="-128"/>
                <a:cs typeface="Arial" panose="020B0604020202020204" pitchFamily="34" charset="0"/>
              </a:rPr>
              <a:t>Competent Person</a:t>
            </a:r>
          </a:p>
        </p:txBody>
      </p:sp>
    </p:spTree>
    <p:extLst>
      <p:ext uri="{BB962C8B-B14F-4D97-AF65-F5344CB8AC3E}">
        <p14:creationId xmlns:p14="http://schemas.microsoft.com/office/powerpoint/2010/main" val="1449904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Fall Protection Training</a:t>
            </a:r>
          </a:p>
        </p:txBody>
      </p:sp>
      <p:sp>
        <p:nvSpPr>
          <p:cNvPr id="48131" name="Rectangle 3"/>
          <p:cNvSpPr>
            <a:spLocks noGrp="1" noChangeArrowheads="1"/>
          </p:cNvSpPr>
          <p:nvPr>
            <p:ph idx="1"/>
          </p:nvPr>
        </p:nvSpPr>
        <p:spPr>
          <a:xfrm>
            <a:off x="928872" y="1454343"/>
            <a:ext cx="8839200" cy="4705160"/>
          </a:xfrm>
        </p:spPr>
        <p:txBody>
          <a:bodyPr/>
          <a:lstStyle/>
          <a:p>
            <a:pPr eaLnBrk="1" hangingPunct="1">
              <a:lnSpc>
                <a:spcPct val="90000"/>
              </a:lnSpc>
              <a:buFontTx/>
              <a:buNone/>
            </a:pPr>
            <a:r>
              <a:rPr lang="en-US" altLang="en-US" sz="3200" dirty="0">
                <a:latin typeface="Arial" panose="020B0604020202020204" pitchFamily="34" charset="0"/>
                <a:cs typeface="Arial" panose="020B0604020202020204" pitchFamily="34" charset="0"/>
              </a:rPr>
              <a:t>Employers must train employees to: </a:t>
            </a:r>
          </a:p>
          <a:p>
            <a:pPr eaLnBrk="1" hangingPunct="1">
              <a:lnSpc>
                <a:spcPct val="90000"/>
              </a:lnSpc>
            </a:pPr>
            <a:r>
              <a:rPr lang="en-US" altLang="en-US" dirty="0">
                <a:latin typeface="Arial" panose="020B0604020202020204" pitchFamily="34" charset="0"/>
                <a:cs typeface="Arial" panose="020B0604020202020204" pitchFamily="34" charset="0"/>
              </a:rPr>
              <a:t>Understand the correct procedures for erecting, maintaining, disassembling, and inspecting the fall protection systems.</a:t>
            </a:r>
          </a:p>
          <a:p>
            <a:pPr eaLnBrk="1" hangingPunct="1">
              <a:lnSpc>
                <a:spcPct val="90000"/>
              </a:lnSpc>
            </a:pPr>
            <a:r>
              <a:rPr lang="en-US" altLang="en-US" dirty="0">
                <a:latin typeface="Arial" panose="020B0604020202020204" pitchFamily="34" charset="0"/>
                <a:cs typeface="Arial" panose="020B0604020202020204" pitchFamily="34" charset="0"/>
              </a:rPr>
              <a:t>The use and operation of guardrail systems, personal fall arrest systems, safety net systems, warning line systems, safety monitoring systems, controlled access zones, and other methods of fall protection to be used.</a:t>
            </a:r>
          </a:p>
          <a:p>
            <a:pPr eaLnBrk="1" hangingPunct="1">
              <a:lnSpc>
                <a:spcPct val="90000"/>
              </a:lnSpc>
            </a:pPr>
            <a:endParaRPr lang="en-US" altLang="en-US" sz="1200" dirty="0"/>
          </a:p>
          <a:p>
            <a:pPr eaLnBrk="1" hangingPunct="1">
              <a:lnSpc>
                <a:spcPct val="90000"/>
              </a:lnSpc>
            </a:pPr>
            <a:endParaRPr lang="en-US" altLang="en-US" dirty="0"/>
          </a:p>
          <a:p>
            <a:pPr lvl="1" eaLnBrk="1" hangingPunct="1">
              <a:lnSpc>
                <a:spcPct val="90000"/>
              </a:lnSpc>
            </a:pPr>
            <a:endParaRPr lang="en-US" altLang="en-US" sz="2000" dirty="0"/>
          </a:p>
          <a:p>
            <a:pPr lvl="1" eaLnBrk="1" hangingPunct="1">
              <a:lnSpc>
                <a:spcPct val="90000"/>
              </a:lnSpc>
            </a:pPr>
            <a:endParaRPr lang="en-US" altLang="en-U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shows workers donning a personal fall arrest system." title="Image 1.16">
            <a:extLst>
              <a:ext uri="{FF2B5EF4-FFF2-40B4-BE49-F238E27FC236}">
                <a16:creationId xmlns:a16="http://schemas.microsoft.com/office/drawing/2014/main" id="{E916E812-56EF-4689-8E5C-4C3A6C0550A0}"/>
              </a:ext>
            </a:extLst>
          </p:cNvPr>
          <p:cNvPicPr>
            <a:picLocks noChangeAspect="1"/>
          </p:cNvPicPr>
          <p:nvPr/>
        </p:nvPicPr>
        <p:blipFill>
          <a:blip r:embed="rId3"/>
          <a:stretch>
            <a:fillRect/>
          </a:stretch>
        </p:blipFill>
        <p:spPr>
          <a:xfrm>
            <a:off x="7240843" y="1308527"/>
            <a:ext cx="4160582" cy="4458693"/>
          </a:xfrm>
          <a:prstGeom prst="rect">
            <a:avLst/>
          </a:prstGeom>
        </p:spPr>
      </p:pic>
      <p:sp>
        <p:nvSpPr>
          <p:cNvPr id="50179" name="Content Placeholder 2"/>
          <p:cNvSpPr>
            <a:spLocks noGrp="1"/>
          </p:cNvSpPr>
          <p:nvPr>
            <p:ph idx="1"/>
          </p:nvPr>
        </p:nvSpPr>
        <p:spPr>
          <a:xfrm>
            <a:off x="931237" y="1378349"/>
            <a:ext cx="6041067" cy="4659381"/>
          </a:xfrm>
        </p:spPr>
        <p:txBody>
          <a:bodyPr>
            <a:normAutofit/>
          </a:bodyPr>
          <a:lstStyle/>
          <a:p>
            <a:pPr marL="0" indent="0">
              <a:buFontTx/>
              <a:buNone/>
            </a:pPr>
            <a:r>
              <a:rPr lang="en-US" altLang="en-US" sz="3200" dirty="0">
                <a:latin typeface="Arial" panose="020B0604020202020204" pitchFamily="34" charset="0"/>
                <a:cs typeface="Arial" panose="020B0604020202020204" pitchFamily="34" charset="0"/>
              </a:rPr>
              <a:t>Employers must train employees on: </a:t>
            </a:r>
          </a:p>
          <a:p>
            <a:pPr eaLnBrk="1" hangingPunct="1">
              <a:lnSpc>
                <a:spcPct val="90000"/>
              </a:lnSpc>
            </a:pPr>
            <a:r>
              <a:rPr lang="en-US" altLang="en-US" dirty="0">
                <a:latin typeface="Arial" panose="020B0604020202020204" pitchFamily="34" charset="0"/>
                <a:cs typeface="Arial" panose="020B0604020202020204" pitchFamily="34" charset="0"/>
              </a:rPr>
              <a:t>Proper use of fall protection equipment.</a:t>
            </a:r>
          </a:p>
          <a:p>
            <a:pPr lvl="1">
              <a:lnSpc>
                <a:spcPct val="90000"/>
              </a:lnSpc>
            </a:pPr>
            <a:r>
              <a:rPr lang="en-US" altLang="en-US" dirty="0">
                <a:latin typeface="Arial" panose="020B0604020202020204" pitchFamily="34" charset="0"/>
                <a:cs typeface="Arial" panose="020B0604020202020204" pitchFamily="34" charset="0"/>
              </a:rPr>
              <a:t>Example: always inspect harness before each use and use approved anchor points.</a:t>
            </a:r>
          </a:p>
          <a:p>
            <a:pPr lvl="1"/>
            <a:endParaRPr lang="en-US" altLang="en-US" sz="28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Fall Protection Training, </a:t>
            </a:r>
            <a:r>
              <a:rPr lang="en-US" sz="2800" dirty="0">
                <a:latin typeface="Arial" panose="020B0604020202020204" pitchFamily="34" charset="0"/>
                <a:cs typeface="Arial" panose="020B0604020202020204" pitchFamily="34" charset="0"/>
              </a:rPr>
              <a:t>continued 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146325670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Fall Protection Training, </a:t>
            </a:r>
            <a:r>
              <a:rPr lang="en-US" sz="2800" dirty="0">
                <a:latin typeface="Arial" panose="020B0604020202020204" pitchFamily="34" charset="0"/>
                <a:cs typeface="Arial" panose="020B0604020202020204" pitchFamily="34" charset="0"/>
              </a:rPr>
              <a:t>continued 2</a:t>
            </a:r>
            <a:endParaRPr lang="en-US" dirty="0">
              <a:latin typeface="Arial" panose="020B0604020202020204" pitchFamily="34" charset="0"/>
              <a:cs typeface="Arial" panose="020B0604020202020204" pitchFamily="34" charset="0"/>
            </a:endParaRPr>
          </a:p>
        </p:txBody>
      </p:sp>
      <p:sp>
        <p:nvSpPr>
          <p:cNvPr id="52227" name="Content Placeholder 2"/>
          <p:cNvSpPr>
            <a:spLocks noGrp="1"/>
          </p:cNvSpPr>
          <p:nvPr>
            <p:ph idx="1"/>
          </p:nvPr>
        </p:nvSpPr>
        <p:spPr>
          <a:xfrm>
            <a:off x="927149" y="1500727"/>
            <a:ext cx="8946541" cy="4195481"/>
          </a:xfrm>
        </p:spPr>
        <p:txBody>
          <a:bodyPr>
            <a:normAutofit fontScale="40000" lnSpcReduction="20000"/>
          </a:bodyPr>
          <a:lstStyle/>
          <a:p>
            <a:pPr>
              <a:buFontTx/>
              <a:buNone/>
            </a:pPr>
            <a:r>
              <a:rPr lang="en-US" altLang="en-US" sz="8000" dirty="0">
                <a:latin typeface="Arial" panose="020B0604020202020204" pitchFamily="34" charset="0"/>
                <a:cs typeface="Arial" panose="020B0604020202020204" pitchFamily="34" charset="0"/>
              </a:rPr>
              <a:t>Employers must train employees on:</a:t>
            </a:r>
          </a:p>
          <a:p>
            <a:pPr>
              <a:spcAft>
                <a:spcPts val="500"/>
              </a:spcAft>
            </a:pPr>
            <a:r>
              <a:rPr lang="en-US" altLang="en-US" sz="5900" dirty="0">
                <a:latin typeface="Arial" panose="020B0604020202020204" pitchFamily="34" charset="0"/>
                <a:cs typeface="Arial" panose="020B0604020202020204" pitchFamily="34" charset="0"/>
              </a:rPr>
              <a:t>The nature of fall hazards in the work area.</a:t>
            </a:r>
          </a:p>
          <a:p>
            <a:pPr>
              <a:spcAft>
                <a:spcPts val="500"/>
              </a:spcAft>
            </a:pPr>
            <a:r>
              <a:rPr lang="en-US" altLang="en-US" sz="5900" dirty="0">
                <a:latin typeface="Arial" panose="020B0604020202020204" pitchFamily="34" charset="0"/>
                <a:cs typeface="Arial" panose="020B0604020202020204" pitchFamily="34" charset="0"/>
              </a:rPr>
              <a:t>Correct procedures for erecting, maintaining, disassembling and inspecting the fall protection systems to be used.</a:t>
            </a:r>
          </a:p>
          <a:p>
            <a:pPr>
              <a:spcAft>
                <a:spcPts val="500"/>
              </a:spcAft>
            </a:pPr>
            <a:r>
              <a:rPr lang="en-US" altLang="en-US" sz="5900" dirty="0">
                <a:latin typeface="Arial" panose="020B0604020202020204" pitchFamily="34" charset="0"/>
                <a:cs typeface="Arial" panose="020B0604020202020204" pitchFamily="34" charset="0"/>
              </a:rPr>
              <a:t>The use and operation of conventional fall protection systems.</a:t>
            </a:r>
          </a:p>
          <a:p>
            <a:pPr>
              <a:spcAft>
                <a:spcPts val="500"/>
              </a:spcAft>
            </a:pPr>
            <a:r>
              <a:rPr lang="en-US" altLang="en-US" sz="5900" dirty="0">
                <a:latin typeface="Arial" panose="020B0604020202020204" pitchFamily="34" charset="0"/>
                <a:cs typeface="Arial" panose="020B0604020202020204" pitchFamily="34" charset="0"/>
              </a:rPr>
              <a:t>The role of each employee in the fall protection system used.</a:t>
            </a:r>
          </a:p>
          <a:p>
            <a:pPr>
              <a:spcAft>
                <a:spcPts val="500"/>
              </a:spcAft>
              <a:buNone/>
            </a:pPr>
            <a:r>
              <a:rPr lang="en-US" altLang="en-US" sz="5900" dirty="0"/>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Fall Protection Training, </a:t>
            </a:r>
            <a:r>
              <a:rPr lang="en-US" sz="2800" dirty="0">
                <a:latin typeface="Arial" panose="020B0604020202020204" pitchFamily="34" charset="0"/>
                <a:cs typeface="Arial" panose="020B0604020202020204" pitchFamily="34" charset="0"/>
              </a:rPr>
              <a:t>continued 3</a:t>
            </a:r>
            <a:endParaRPr lang="en-US" dirty="0">
              <a:latin typeface="Arial" panose="020B0604020202020204" pitchFamily="34" charset="0"/>
              <a:cs typeface="Arial" panose="020B0604020202020204" pitchFamily="34" charset="0"/>
            </a:endParaRPr>
          </a:p>
        </p:txBody>
      </p:sp>
      <p:sp>
        <p:nvSpPr>
          <p:cNvPr id="54275" name="Content Placeholder 2"/>
          <p:cNvSpPr>
            <a:spLocks noGrp="1"/>
          </p:cNvSpPr>
          <p:nvPr>
            <p:ph idx="1"/>
          </p:nvPr>
        </p:nvSpPr>
        <p:spPr>
          <a:xfrm>
            <a:off x="932837" y="1435096"/>
            <a:ext cx="8946541" cy="4195481"/>
          </a:xfrm>
        </p:spPr>
        <p:txBody>
          <a:bodyPr>
            <a:normAutofit fontScale="92500" lnSpcReduction="10000"/>
          </a:bodyPr>
          <a:lstStyle/>
          <a:p>
            <a:pPr>
              <a:buFontTx/>
              <a:buNone/>
            </a:pPr>
            <a:r>
              <a:rPr lang="en-US" altLang="en-US" sz="3500" dirty="0">
                <a:latin typeface="Arial" panose="020B0604020202020204" pitchFamily="34" charset="0"/>
                <a:cs typeface="Arial" panose="020B0604020202020204" pitchFamily="34" charset="0"/>
              </a:rPr>
              <a:t>Employers must train employees on:</a:t>
            </a:r>
          </a:p>
          <a:p>
            <a:pPr>
              <a:spcAft>
                <a:spcPts val="500"/>
              </a:spcAft>
            </a:pPr>
            <a:r>
              <a:rPr lang="en-US" altLang="en-US" dirty="0">
                <a:latin typeface="Arial" panose="020B0604020202020204" pitchFamily="34" charset="0"/>
                <a:cs typeface="Arial" panose="020B0604020202020204" pitchFamily="34" charset="0"/>
              </a:rPr>
              <a:t>The limitations on the use of mechanical equipment during the performance of roofing work on low-sloped roofs.</a:t>
            </a:r>
          </a:p>
          <a:p>
            <a:pPr>
              <a:spcAft>
                <a:spcPts val="500"/>
              </a:spcAft>
            </a:pPr>
            <a:r>
              <a:rPr lang="en-US" altLang="en-US" dirty="0">
                <a:latin typeface="Arial" panose="020B0604020202020204" pitchFamily="34" charset="0"/>
                <a:cs typeface="Arial" panose="020B0604020202020204" pitchFamily="34" charset="0"/>
              </a:rPr>
              <a:t>The correct procedures for the handling and storage of equipment and materials and the erection of overhead protection.</a:t>
            </a:r>
          </a:p>
          <a:p>
            <a:pPr>
              <a:spcAft>
                <a:spcPts val="500"/>
              </a:spcAft>
            </a:pPr>
            <a:r>
              <a:rPr lang="en-US" altLang="en-US" dirty="0">
                <a:latin typeface="Arial" panose="020B0604020202020204" pitchFamily="34" charset="0"/>
                <a:cs typeface="Arial" panose="020B0604020202020204" pitchFamily="34" charset="0"/>
              </a:rPr>
              <a:t>The role of employees in fall protection plans.</a:t>
            </a:r>
          </a:p>
          <a:p>
            <a:pPr>
              <a:spcAft>
                <a:spcPts val="500"/>
              </a:spcAft>
              <a:buNone/>
            </a:pPr>
            <a:r>
              <a:rPr lang="en-US" altLang="en-US" dirty="0"/>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Fall Protection Training, </a:t>
            </a:r>
            <a:r>
              <a:rPr lang="en-US" sz="2800" dirty="0">
                <a:latin typeface="Arial" panose="020B0604020202020204" pitchFamily="34" charset="0"/>
                <a:cs typeface="Arial" panose="020B0604020202020204" pitchFamily="34" charset="0"/>
              </a:rPr>
              <a:t>continued 4</a:t>
            </a:r>
            <a:endParaRPr lang="en-US" dirty="0">
              <a:latin typeface="Arial" panose="020B0604020202020204" pitchFamily="34" charset="0"/>
              <a:cs typeface="Arial" panose="020B0604020202020204" pitchFamily="34" charset="0"/>
            </a:endParaRPr>
          </a:p>
        </p:txBody>
      </p:sp>
      <p:sp>
        <p:nvSpPr>
          <p:cNvPr id="56323" name="Content Placeholder 2"/>
          <p:cNvSpPr>
            <a:spLocks noGrp="1"/>
          </p:cNvSpPr>
          <p:nvPr>
            <p:ph idx="1"/>
          </p:nvPr>
        </p:nvSpPr>
        <p:spPr>
          <a:xfrm>
            <a:off x="931856" y="1524271"/>
            <a:ext cx="8946541" cy="4195481"/>
          </a:xfrm>
        </p:spPr>
        <p:txBody>
          <a:bodyPr>
            <a:normAutofit fontScale="77500" lnSpcReduction="20000"/>
          </a:bodyPr>
          <a:lstStyle/>
          <a:p>
            <a:pPr>
              <a:buFontTx/>
              <a:buNone/>
            </a:pPr>
            <a:r>
              <a:rPr lang="en-US" altLang="en-US" sz="4100" dirty="0">
                <a:latin typeface="Arial" panose="020B0604020202020204" pitchFamily="34" charset="0"/>
                <a:cs typeface="Arial" panose="020B0604020202020204" pitchFamily="34" charset="0"/>
              </a:rPr>
              <a:t>Employers must certify training:</a:t>
            </a:r>
          </a:p>
          <a:p>
            <a:r>
              <a:rPr lang="en-US" altLang="en-US" dirty="0">
                <a:latin typeface="Arial" panose="020B0604020202020204" pitchFamily="34" charset="0"/>
                <a:cs typeface="Arial" panose="020B0604020202020204" pitchFamily="34" charset="0"/>
              </a:rPr>
              <a:t>Written certification must include:</a:t>
            </a:r>
          </a:p>
          <a:p>
            <a:pPr lvl="1"/>
            <a:r>
              <a:rPr lang="en-US" altLang="en-US" dirty="0">
                <a:latin typeface="Arial" panose="020B0604020202020204" pitchFamily="34" charset="0"/>
                <a:cs typeface="Arial" panose="020B0604020202020204" pitchFamily="34" charset="0"/>
              </a:rPr>
              <a:t>Name of employee trained</a:t>
            </a:r>
          </a:p>
          <a:p>
            <a:pPr lvl="1"/>
            <a:r>
              <a:rPr lang="en-US" altLang="en-US" dirty="0">
                <a:latin typeface="Arial" panose="020B0604020202020204" pitchFamily="34" charset="0"/>
                <a:cs typeface="Arial" panose="020B0604020202020204" pitchFamily="34" charset="0"/>
              </a:rPr>
              <a:t>Date of training</a:t>
            </a:r>
          </a:p>
          <a:p>
            <a:pPr lvl="1"/>
            <a:r>
              <a:rPr lang="en-US" altLang="en-US" dirty="0">
                <a:latin typeface="Arial" panose="020B0604020202020204" pitchFamily="34" charset="0"/>
                <a:cs typeface="Arial" panose="020B0604020202020204" pitchFamily="34" charset="0"/>
              </a:rPr>
              <a:t>Signature of person conducting training </a:t>
            </a:r>
          </a:p>
          <a:p>
            <a:r>
              <a:rPr lang="en-US" altLang="en-US" dirty="0">
                <a:latin typeface="Arial" panose="020B0604020202020204" pitchFamily="34" charset="0"/>
                <a:cs typeface="Arial" panose="020B0604020202020204" pitchFamily="34" charset="0"/>
              </a:rPr>
              <a:t>Latest training certification must be maintained</a:t>
            </a:r>
          </a:p>
          <a:p>
            <a:r>
              <a:rPr lang="en-US" altLang="en-US" dirty="0">
                <a:latin typeface="Arial" panose="020B0604020202020204" pitchFamily="34" charset="0"/>
                <a:cs typeface="Arial" panose="020B0604020202020204" pitchFamily="34" charset="0"/>
              </a:rPr>
              <a:t>Retrain employees when employer has reason to believe it is necessary or changes have been made to fall protection.</a:t>
            </a:r>
          </a:p>
          <a:p>
            <a:pPr lvl="1"/>
            <a:endParaRPr lang="en-US" altLang="en-US" dirty="0"/>
          </a:p>
          <a:p>
            <a:pPr lvl="1"/>
            <a:endParaRPr lang="en-US" altLang="en-US" dirty="0"/>
          </a:p>
          <a:p>
            <a:pPr>
              <a:spcAft>
                <a:spcPts val="500"/>
              </a:spcAft>
              <a:buNone/>
            </a:pPr>
            <a:r>
              <a:rPr lang="en-US" altLang="en-US" dirty="0"/>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sz="3600" dirty="0">
                <a:latin typeface="Arial" panose="020B0604020202020204" pitchFamily="34" charset="0"/>
                <a:cs typeface="Arial" panose="020B0604020202020204" pitchFamily="34" charset="0"/>
              </a:rPr>
              <a:t>Competent Person Responsibilities</a:t>
            </a:r>
          </a:p>
        </p:txBody>
      </p:sp>
      <p:sp>
        <p:nvSpPr>
          <p:cNvPr id="58371" name="Rectangle 3"/>
          <p:cNvSpPr>
            <a:spLocks noGrp="1" noChangeArrowheads="1"/>
          </p:cNvSpPr>
          <p:nvPr>
            <p:ph idx="1"/>
          </p:nvPr>
        </p:nvSpPr>
        <p:spPr>
          <a:xfrm>
            <a:off x="1103312" y="1681438"/>
            <a:ext cx="8946541" cy="4195481"/>
          </a:xfrm>
        </p:spPr>
        <p:txBody>
          <a:bodyPr/>
          <a:lstStyle/>
          <a:p>
            <a:pPr eaLnBrk="1" hangingPunct="1">
              <a:buFontTx/>
              <a:buNone/>
            </a:pPr>
            <a:r>
              <a:rPr lang="en-US" altLang="en-US" b="1" dirty="0">
                <a:latin typeface="Arial" panose="020B0604020202020204" pitchFamily="34" charset="0"/>
                <a:cs typeface="Arial" panose="020B0604020202020204" pitchFamily="34" charset="0"/>
              </a:rPr>
              <a:t>Designated </a:t>
            </a:r>
            <a:r>
              <a:rPr lang="en-US" altLang="en-US" b="1" i="1" dirty="0">
                <a:latin typeface="Arial" panose="020B0604020202020204" pitchFamily="34" charset="0"/>
                <a:cs typeface="Arial" panose="020B0604020202020204" pitchFamily="34" charset="0"/>
              </a:rPr>
              <a:t>competent person</a:t>
            </a:r>
            <a:r>
              <a:rPr lang="en-US" altLang="en-US" b="1" dirty="0">
                <a:latin typeface="Arial" panose="020B0604020202020204" pitchFamily="34" charset="0"/>
                <a:cs typeface="Arial" panose="020B0604020202020204" pitchFamily="34" charset="0"/>
              </a:rPr>
              <a:t>:</a:t>
            </a:r>
          </a:p>
          <a:p>
            <a:pPr eaLnBrk="1" hangingPunct="1"/>
            <a:r>
              <a:rPr lang="en-US" altLang="en-US" dirty="0">
                <a:latin typeface="Arial" panose="020B0604020202020204" pitchFamily="34" charset="0"/>
                <a:cs typeface="Arial" panose="020B0604020202020204" pitchFamily="34" charset="0"/>
              </a:rPr>
              <a:t>Responsible for identifying existing and predictable hazards</a:t>
            </a:r>
          </a:p>
          <a:p>
            <a:pPr eaLnBrk="1" hangingPunct="1"/>
            <a:r>
              <a:rPr lang="en-US" altLang="en-US" dirty="0">
                <a:latin typeface="Arial" panose="020B0604020202020204" pitchFamily="34" charset="0"/>
                <a:cs typeface="Arial" panose="020B0604020202020204" pitchFamily="34" charset="0"/>
              </a:rPr>
              <a:t>Has authority to </a:t>
            </a:r>
            <a:r>
              <a:rPr lang="en-US" altLang="en-US" b="1" dirty="0">
                <a:latin typeface="Arial" panose="020B0604020202020204" pitchFamily="34" charset="0"/>
                <a:cs typeface="Arial" panose="020B0604020202020204" pitchFamily="34" charset="0"/>
              </a:rPr>
              <a:t>eliminate</a:t>
            </a:r>
            <a:r>
              <a:rPr lang="en-US" altLang="en-US" dirty="0">
                <a:latin typeface="Arial" panose="020B0604020202020204" pitchFamily="34" charset="0"/>
                <a:cs typeface="Arial" panose="020B0604020202020204" pitchFamily="34" charset="0"/>
              </a:rPr>
              <a:t> fall hazards </a:t>
            </a:r>
          </a:p>
          <a:p>
            <a:pPr eaLnBrk="1" hangingPunct="1"/>
            <a:r>
              <a:rPr lang="en-US" altLang="en-US" dirty="0">
                <a:latin typeface="Arial" panose="020B0604020202020204" pitchFamily="34" charset="0"/>
                <a:cs typeface="Arial" panose="020B0604020202020204" pitchFamily="34" charset="0"/>
              </a:rPr>
              <a:t>Has authority to </a:t>
            </a:r>
            <a:r>
              <a:rPr lang="en-US" altLang="en-US" b="1" u="sng" dirty="0">
                <a:latin typeface="Arial" panose="020B0604020202020204" pitchFamily="34" charset="0"/>
                <a:cs typeface="Arial" panose="020B0604020202020204" pitchFamily="34" charset="0"/>
              </a:rPr>
              <a:t>stop work</a:t>
            </a:r>
            <a:r>
              <a:rPr lang="en-US" altLang="en-US" u="sng" dirty="0">
                <a:latin typeface="Arial" panose="020B0604020202020204" pitchFamily="34" charset="0"/>
                <a:cs typeface="Arial" panose="020B0604020202020204" pitchFamily="34" charset="0"/>
              </a:rPr>
              <a:t> </a:t>
            </a:r>
            <a:r>
              <a:rPr lang="en-US" altLang="en-US" dirty="0">
                <a:latin typeface="Arial" panose="020B0604020202020204" pitchFamily="34" charset="0"/>
                <a:cs typeface="Arial" panose="020B0604020202020204" pitchFamily="34" charset="0"/>
              </a:rPr>
              <a:t>if unsafe conditions exists</a:t>
            </a:r>
          </a:p>
          <a:p>
            <a:pPr eaLnBrk="1" hangingPunct="1"/>
            <a:r>
              <a:rPr lang="en-US" altLang="en-US" dirty="0">
                <a:latin typeface="Arial" panose="020B0604020202020204" pitchFamily="34" charset="0"/>
                <a:cs typeface="Arial" panose="020B0604020202020204" pitchFamily="34" charset="0"/>
              </a:rPr>
              <a:t>Has authorization to take prompt corrective actions to eliminate them</a:t>
            </a:r>
          </a:p>
          <a:p>
            <a:pPr eaLnBrk="1" hangingPunct="1"/>
            <a:endParaRPr lang="en-US" altLang="en-US" dirty="0"/>
          </a:p>
          <a:p>
            <a:pPr eaLnBrk="1" hangingPunct="1"/>
            <a:endParaRPr lang="en-US"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panose="020B0604020202020204" pitchFamily="34" charset="0"/>
                <a:cs typeface="Arial" panose="020B0604020202020204" pitchFamily="34" charset="0"/>
              </a:rPr>
              <a:t>Qualified Person	</a:t>
            </a:r>
          </a:p>
        </p:txBody>
      </p:sp>
      <p:sp>
        <p:nvSpPr>
          <p:cNvPr id="60419" name="Content Placeholder 2"/>
          <p:cNvSpPr>
            <a:spLocks noGrp="1"/>
          </p:cNvSpPr>
          <p:nvPr>
            <p:ph idx="1"/>
          </p:nvPr>
        </p:nvSpPr>
        <p:spPr/>
        <p:txBody>
          <a:bodyPr/>
          <a:lstStyle/>
          <a:p>
            <a:r>
              <a:rPr lang="en-US" altLang="en-US" dirty="0">
                <a:latin typeface="Arial" panose="020B0604020202020204" pitchFamily="34" charset="0"/>
                <a:cs typeface="Arial" panose="020B0604020202020204" pitchFamily="34" charset="0"/>
              </a:rPr>
              <a:t>A qualified person:</a:t>
            </a:r>
          </a:p>
          <a:p>
            <a:pPr lvl="1"/>
            <a:r>
              <a:rPr lang="en-US" altLang="en-US" dirty="0">
                <a:latin typeface="Arial" panose="020B0604020202020204" pitchFamily="34" charset="0"/>
                <a:cs typeface="Arial" panose="020B0604020202020204" pitchFamily="34" charset="0"/>
              </a:rPr>
              <a:t>Has a recognizable degree, experience, professional standing, or through extensive knowledge, training and experience has demonstrated the ability to resolve subject matter issues.</a:t>
            </a:r>
          </a:p>
          <a:p>
            <a:pPr lvl="1"/>
            <a:r>
              <a:rPr lang="en-US" altLang="en-US" dirty="0">
                <a:latin typeface="Arial" panose="020B0604020202020204" pitchFamily="34" charset="0"/>
                <a:cs typeface="Arial" panose="020B0604020202020204" pitchFamily="34" charset="0"/>
              </a:rPr>
              <a:t>Responsible for design, installation, use and supervision of anchorage points as part of a complete personal fall arrest system.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a:t>
            </a:r>
            <a:r>
              <a:rPr lang="en-US" dirty="0"/>
              <a:t> 2</a:t>
            </a:r>
          </a:p>
        </p:txBody>
      </p:sp>
      <p:sp>
        <p:nvSpPr>
          <p:cNvPr id="3" name="Text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Ladders</a:t>
            </a:r>
          </a:p>
        </p:txBody>
      </p:sp>
    </p:spTree>
    <p:extLst>
      <p:ext uri="{BB962C8B-B14F-4D97-AF65-F5344CB8AC3E}">
        <p14:creationId xmlns:p14="http://schemas.microsoft.com/office/powerpoint/2010/main" val="2374372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rmAutofit fontScale="92500" lnSpcReduction="10000"/>
          </a:bodyPr>
          <a:lstStyle/>
          <a:p>
            <a:pPr>
              <a:spcBef>
                <a:spcPct val="0"/>
              </a:spcBef>
            </a:pPr>
            <a:r>
              <a:rPr lang="en-US" altLang="en-US" sz="2000" dirty="0"/>
              <a:t>This material was produced under grant number </a:t>
            </a:r>
            <a:r>
              <a:rPr lang="en-US" altLang="en-US" sz="2100" b="1" dirty="0">
                <a:solidFill>
                  <a:srgbClr val="FF0000"/>
                </a:solidFill>
              </a:rPr>
              <a:t>SH-31198-SH7 </a:t>
            </a:r>
            <a:r>
              <a:rPr lang="en-US" altLang="en-US" sz="2000" dirty="0"/>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rPr>
              <a:t>SH-05122-SH9 </a:t>
            </a:r>
            <a:r>
              <a:rPr lang="en-US" altLang="en-US" sz="2000" dirty="0"/>
              <a:t>from the Occupational Safety and Health Administration, U.S. Department of Labor.</a:t>
            </a:r>
          </a:p>
          <a:p>
            <a:pPr eaLnBrk="1" hangingPunct="1">
              <a:spcBef>
                <a:spcPct val="0"/>
              </a:spcBef>
            </a:pPr>
            <a:r>
              <a:rPr lang="en-US" altLang="en-US" sz="2000" dirty="0">
                <a:latin typeface="Arial" panose="020B0604020202020204" pitchFamily="34" charset="0"/>
                <a:cs typeface="Arial" panose="020B0604020202020204" pitchFamily="34" charset="0"/>
              </a:rPr>
              <a:t>This presentation is intended to discuss Federal Regulations </a:t>
            </a:r>
            <a:r>
              <a:rPr lang="en-US" altLang="en-US" sz="2000" b="1" u="sng" dirty="0">
                <a:latin typeface="Arial" panose="020B0604020202020204" pitchFamily="34" charset="0"/>
                <a:cs typeface="Arial" panose="020B0604020202020204" pitchFamily="34" charset="0"/>
              </a:rPr>
              <a:t>only</a:t>
            </a:r>
            <a:r>
              <a:rPr lang="en-US" altLang="en-US" sz="2000" dirty="0">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eaLnBrk="1" hangingPunct="1">
              <a:spcBef>
                <a:spcPct val="0"/>
              </a:spcBef>
            </a:pPr>
            <a:r>
              <a:rPr lang="en-US" altLang="en-US" sz="2000" dirty="0">
                <a:latin typeface="Arial" panose="020B0604020202020204" pitchFamily="34" charset="0"/>
                <a:cs typeface="Arial" panose="020B0604020202020204" pitchFamily="34" charset="0"/>
              </a:rPr>
              <a:t>These materials are meant for informational purposes only.</a:t>
            </a:r>
          </a:p>
          <a:p>
            <a:pPr eaLnBrk="1" hangingPunct="1">
              <a:spcBef>
                <a:spcPct val="0"/>
              </a:spcBef>
            </a:pPr>
            <a:r>
              <a:rPr lang="en-US" altLang="en-US" sz="2000" dirty="0">
                <a:latin typeface="Arial" panose="020B0604020202020204" pitchFamily="34" charset="0"/>
                <a:cs typeface="Arial" panose="020B0604020202020204" pitchFamily="34" charset="0"/>
              </a:rPr>
              <a:t>No representation is made as to the thoroughness of the presentation.</a:t>
            </a:r>
          </a:p>
        </p:txBody>
      </p:sp>
    </p:spTree>
    <p:extLst>
      <p:ext uri="{BB962C8B-B14F-4D97-AF65-F5344CB8AC3E}">
        <p14:creationId xmlns:p14="http://schemas.microsoft.com/office/powerpoint/2010/main" val="341872678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427518719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33032147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Section 2</a:t>
            </a:r>
          </a:p>
        </p:txBody>
      </p:sp>
      <p:sp>
        <p:nvSpPr>
          <p:cNvPr id="3" name="Content Placeholder 2"/>
          <p:cNvSpPr>
            <a:spLocks noGrp="1"/>
          </p:cNvSpPr>
          <p:nvPr>
            <p:ph idx="1"/>
          </p:nvPr>
        </p:nvSpPr>
        <p:spPr/>
        <p:txBody>
          <a:bodyPr>
            <a:normAutofit/>
          </a:bodyPr>
          <a:lstStyle/>
          <a:p>
            <a:r>
              <a:rPr lang="en-US" dirty="0"/>
              <a:t>Determine the proper ladder to use based on weight capacity and height.</a:t>
            </a:r>
          </a:p>
          <a:p>
            <a:r>
              <a:rPr lang="en-US" dirty="0"/>
              <a:t>Calculate the proper pitch of extension ladders for proper set-up, and identify how to secure and stabilize ladders. </a:t>
            </a:r>
          </a:p>
          <a:p>
            <a:r>
              <a:rPr lang="en-US" dirty="0"/>
              <a:t>Identify how to maintain a safe position when using a ladder.</a:t>
            </a:r>
          </a:p>
        </p:txBody>
      </p:sp>
    </p:spTree>
    <p:extLst>
      <p:ext uri="{BB962C8B-B14F-4D97-AF65-F5344CB8AC3E}">
        <p14:creationId xmlns:p14="http://schemas.microsoft.com/office/powerpoint/2010/main" val="2025071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28375846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Ladders</a:t>
            </a:r>
          </a:p>
        </p:txBody>
      </p:sp>
    </p:spTree>
    <p:extLst>
      <p:ext uri="{BB962C8B-B14F-4D97-AF65-F5344CB8AC3E}">
        <p14:creationId xmlns:p14="http://schemas.microsoft.com/office/powerpoint/2010/main" val="23459907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Image depicts a worker standing on second floor of a residential home under construction. A job-made ladder is shown for access to the second floor." title="Image 2.1">
            <a:extLst>
              <a:ext uri="{FF2B5EF4-FFF2-40B4-BE49-F238E27FC236}">
                <a16:creationId xmlns:a16="http://schemas.microsoft.com/office/drawing/2014/main" id="{4F1490C5-77B7-4FEF-94C7-FBCA9E2D3C8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23909" y="1160550"/>
            <a:ext cx="3234477" cy="5176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1103313" y="2052918"/>
            <a:ext cx="4484688" cy="4195481"/>
          </a:xfrm>
        </p:spPr>
        <p:txBody>
          <a:bodyPr/>
          <a:lstStyle/>
          <a:p>
            <a:r>
              <a:rPr lang="en-US" altLang="en-US" dirty="0">
                <a:ea typeface="ＭＳ Ｐゴシック" panose="020B0600070205080204" pitchFamily="34" charset="-128"/>
              </a:rPr>
              <a:t>The likelihood of surviving a fall from a ladder at least 10 feet high is only 50%. </a:t>
            </a:r>
          </a:p>
          <a:p>
            <a:r>
              <a:rPr lang="en-US" altLang="en-US" dirty="0">
                <a:ea typeface="ＭＳ Ｐゴシック" panose="020B0600070205080204" pitchFamily="34" charset="-128"/>
              </a:rPr>
              <a:t>Approximately half of all injuries caused by slips, trips or falls from ladders and stairways require time off work. </a:t>
            </a:r>
          </a:p>
          <a:p>
            <a:endParaRPr lang="en-US" dirty="0"/>
          </a:p>
        </p:txBody>
      </p:sp>
      <p:sp>
        <p:nvSpPr>
          <p:cNvPr id="2" name="Title 1"/>
          <p:cNvSpPr>
            <a:spLocks noGrp="1"/>
          </p:cNvSpPr>
          <p:nvPr>
            <p:ph type="title"/>
          </p:nvPr>
        </p:nvSpPr>
        <p:spPr/>
        <p:txBody>
          <a:bodyPr/>
          <a:lstStyle/>
          <a:p>
            <a:r>
              <a:rPr lang="en-US" dirty="0"/>
              <a:t>Ladder Hazards</a:t>
            </a:r>
          </a:p>
        </p:txBody>
      </p:sp>
    </p:spTree>
    <p:extLst>
      <p:ext uri="{BB962C8B-B14F-4D97-AF65-F5344CB8AC3E}">
        <p14:creationId xmlns:p14="http://schemas.microsoft.com/office/powerpoint/2010/main" val="13830915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Training Requirements</a:t>
            </a:r>
          </a:p>
        </p:txBody>
      </p:sp>
      <p:sp>
        <p:nvSpPr>
          <p:cNvPr id="3" name="Content Placeholder 2"/>
          <p:cNvSpPr>
            <a:spLocks noGrp="1"/>
          </p:cNvSpPr>
          <p:nvPr>
            <p:ph idx="1"/>
          </p:nvPr>
        </p:nvSpPr>
        <p:spPr/>
        <p:txBody>
          <a:bodyPr/>
          <a:lstStyle/>
          <a:p>
            <a:r>
              <a:rPr lang="en-US" altLang="en-US" dirty="0"/>
              <a:t>Each employee using ladders should be trained to recognize hazards. </a:t>
            </a:r>
          </a:p>
          <a:p>
            <a:r>
              <a:rPr lang="en-US" altLang="en-US" dirty="0"/>
              <a:t>Hazards Include:</a:t>
            </a:r>
          </a:p>
          <a:p>
            <a:pPr lvl="1"/>
            <a:r>
              <a:rPr lang="en-US" altLang="en-US" dirty="0"/>
              <a:t>Nature of the fall hazards in the work area.</a:t>
            </a:r>
          </a:p>
          <a:p>
            <a:pPr lvl="1"/>
            <a:r>
              <a:rPr lang="en-US" altLang="en-US" dirty="0"/>
              <a:t>Correct procedures for placement, use and maintenance.</a:t>
            </a:r>
          </a:p>
          <a:p>
            <a:pPr lvl="1"/>
            <a:r>
              <a:rPr lang="en-US" altLang="en-US" dirty="0"/>
              <a:t>Maximum intended load-carrying capacities. </a:t>
            </a:r>
          </a:p>
          <a:p>
            <a:endParaRPr lang="en-US" dirty="0"/>
          </a:p>
        </p:txBody>
      </p:sp>
    </p:spTree>
    <p:extLst>
      <p:ext uri="{BB962C8B-B14F-4D97-AF65-F5344CB8AC3E}">
        <p14:creationId xmlns:p14="http://schemas.microsoft.com/office/powerpoint/2010/main" val="5945871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a:extLst>
              <a:ext uri="{FF2B5EF4-FFF2-40B4-BE49-F238E27FC236}">
                <a16:creationId xmlns:a16="http://schemas.microsoft.com/office/drawing/2014/main" id="{B40BD9C4-6BDA-4086-81BD-F17527B15F92}"/>
              </a:ext>
            </a:extLst>
          </p:cNvPr>
          <p:cNvSpPr>
            <a:spLocks noGrp="1" noChangeArrowheads="1"/>
          </p:cNvSpPr>
          <p:nvPr>
            <p:ph type="title"/>
          </p:nvPr>
        </p:nvSpPr>
        <p:spPr/>
        <p:txBody>
          <a:bodyPr/>
          <a:lstStyle/>
          <a:p>
            <a:pPr eaLnBrk="1" hangingPunct="1">
              <a:defRPr/>
            </a:pPr>
            <a:r>
              <a:rPr lang="en-US" dirty="0"/>
              <a:t>Ladder or Scaffold?</a:t>
            </a:r>
          </a:p>
        </p:txBody>
      </p:sp>
      <p:pic>
        <p:nvPicPr>
          <p:cNvPr id="13315" name="Picture 4" descr="Image depicts a painter standing on three five-gallon buckets. " title="Image 2.2">
            <a:extLst>
              <a:ext uri="{FF2B5EF4-FFF2-40B4-BE49-F238E27FC236}">
                <a16:creationId xmlns:a16="http://schemas.microsoft.com/office/drawing/2014/main" id="{F8935C94-1AFF-42E7-997E-3DDCADF548D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443347" y="1295773"/>
            <a:ext cx="5810250" cy="5417765"/>
          </a:xfrm>
          <a:noFill/>
        </p:spPr>
      </p:pic>
      <p:pic>
        <p:nvPicPr>
          <p:cNvPr id="5"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43450" y="3861076"/>
            <a:ext cx="2032225" cy="2032225"/>
          </a:xfrm>
          <a:prstGeom prst="rect">
            <a:avLst/>
          </a:prstGeom>
        </p:spPr>
      </p:pic>
    </p:spTree>
    <p:extLst>
      <p:ext uri="{BB962C8B-B14F-4D97-AF65-F5344CB8AC3E}">
        <p14:creationId xmlns:p14="http://schemas.microsoft.com/office/powerpoint/2010/main" val="1916898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a:extLst>
              <a:ext uri="{FF2B5EF4-FFF2-40B4-BE49-F238E27FC236}">
                <a16:creationId xmlns:a16="http://schemas.microsoft.com/office/drawing/2014/main" id="{E45E361A-4BE9-4956-885B-CC618E01BC45}"/>
              </a:ext>
            </a:extLst>
          </p:cNvPr>
          <p:cNvSpPr>
            <a:spLocks noGrp="1" noChangeArrowheads="1"/>
          </p:cNvSpPr>
          <p:nvPr>
            <p:ph idx="1"/>
          </p:nvPr>
        </p:nvSpPr>
        <p:spPr>
          <a:xfrm>
            <a:off x="1104293" y="1540452"/>
            <a:ext cx="8946541" cy="4195481"/>
          </a:xfrm>
        </p:spPr>
        <p:txBody>
          <a:bodyPr/>
          <a:lstStyle/>
          <a:p>
            <a:pPr indent="0" eaLnBrk="1" hangingPunct="1">
              <a:buFontTx/>
              <a:buNone/>
            </a:pPr>
            <a:r>
              <a:rPr lang="en-US" altLang="en-US" dirty="0"/>
              <a:t>Before stepping onto a ladder, think about these things:</a:t>
            </a:r>
          </a:p>
          <a:p>
            <a:pPr eaLnBrk="1" hangingPunct="1"/>
            <a:r>
              <a:rPr lang="en-US" altLang="en-US" dirty="0"/>
              <a:t>What capacity can it hold?</a:t>
            </a:r>
          </a:p>
          <a:p>
            <a:pPr eaLnBrk="1" hangingPunct="1"/>
            <a:r>
              <a:rPr lang="en-US" altLang="en-US" dirty="0"/>
              <a:t>Height of the ladder—too short or too tall?</a:t>
            </a:r>
          </a:p>
          <a:p>
            <a:pPr eaLnBrk="1" hangingPunct="1"/>
            <a:r>
              <a:rPr lang="en-US" altLang="en-US" dirty="0"/>
              <a:t>Condition of the ladder and instructions unique to the ladder selected.</a:t>
            </a:r>
          </a:p>
          <a:p>
            <a:pPr eaLnBrk="1" hangingPunct="1"/>
            <a:endParaRPr lang="en-US" altLang="en-US" dirty="0"/>
          </a:p>
        </p:txBody>
      </p:sp>
      <p:sp>
        <p:nvSpPr>
          <p:cNvPr id="279556" name="AutoShape 4">
            <a:extLst>
              <a:ext uri="{FF2B5EF4-FFF2-40B4-BE49-F238E27FC236}">
                <a16:creationId xmlns:a16="http://schemas.microsoft.com/office/drawing/2014/main" id="{39CFF282-62C6-464C-A7C2-04164038DECA}"/>
              </a:ext>
            </a:extLst>
          </p:cNvPr>
          <p:cNvSpPr>
            <a:spLocks noChangeArrowheads="1"/>
          </p:cNvSpPr>
          <p:nvPr/>
        </p:nvSpPr>
        <p:spPr bwMode="auto">
          <a:xfrm>
            <a:off x="5108576" y="5105400"/>
            <a:ext cx="5483225" cy="1047750"/>
          </a:xfrm>
          <a:prstGeom prst="rightArrow">
            <a:avLst>
              <a:gd name="adj1" fmla="val 50000"/>
              <a:gd name="adj2" fmla="val 130833"/>
            </a:avLst>
          </a:prstGeom>
          <a:solidFill>
            <a:schemeClr val="bg1"/>
          </a:solidFill>
          <a:ln w="9525">
            <a:solidFill>
              <a:srgbClr val="FF0000"/>
            </a:solidFill>
            <a:miter lim="800000"/>
            <a:headEnd/>
            <a:tailEnd/>
          </a:ln>
        </p:spPr>
        <p:txBody>
          <a:bodyPr wrap="none"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a:spcBef>
                <a:spcPct val="0"/>
              </a:spcBef>
              <a:buFontTx/>
              <a:buNone/>
            </a:pPr>
            <a:r>
              <a:rPr lang="en-US" altLang="en-US" sz="2400">
                <a:solidFill>
                  <a:schemeClr val="tx1"/>
                </a:solidFill>
              </a:rPr>
              <a:t>We’ll look at each of these in detail.</a:t>
            </a:r>
          </a:p>
        </p:txBody>
      </p:sp>
      <p:sp>
        <p:nvSpPr>
          <p:cNvPr id="9" name="Rectangle 2">
            <a:extLst>
              <a:ext uri="{FF2B5EF4-FFF2-40B4-BE49-F238E27FC236}">
                <a16:creationId xmlns:a16="http://schemas.microsoft.com/office/drawing/2014/main" id="{4A2587E4-3EAA-4614-813D-98280DEC4CD2}"/>
              </a:ext>
            </a:extLst>
          </p:cNvPr>
          <p:cNvSpPr>
            <a:spLocks noGrp="1" noChangeArrowheads="1"/>
          </p:cNvSpPr>
          <p:nvPr>
            <p:ph type="title"/>
          </p:nvPr>
        </p:nvSpPr>
        <p:spPr>
          <a:xfrm>
            <a:off x="646111" y="452718"/>
            <a:ext cx="9404723" cy="1400530"/>
          </a:xfrm>
        </p:spPr>
        <p:txBody>
          <a:bodyPr/>
          <a:lstStyle/>
          <a:p>
            <a:pPr eaLnBrk="1" hangingPunct="1">
              <a:defRPr/>
            </a:pPr>
            <a:r>
              <a:rPr lang="en-US" dirty="0"/>
              <a:t>Choosing the Right Ladder</a:t>
            </a:r>
          </a:p>
        </p:txBody>
      </p:sp>
    </p:spTree>
    <p:extLst>
      <p:ext uri="{BB962C8B-B14F-4D97-AF65-F5344CB8AC3E}">
        <p14:creationId xmlns:p14="http://schemas.microsoft.com/office/powerpoint/2010/main" val="2216830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9556"/>
                                        </p:tgtEl>
                                        <p:attrNameLst>
                                          <p:attrName>style.visibility</p:attrName>
                                        </p:attrNameLst>
                                      </p:cBhvr>
                                      <p:to>
                                        <p:strVal val="visible"/>
                                      </p:to>
                                    </p:set>
                                    <p:animEffect transition="in" filter="wipe(left)">
                                      <p:cBhvr>
                                        <p:cTn id="7" dur="500"/>
                                        <p:tgtEl>
                                          <p:spTgt spid="279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a:extLst>
              <a:ext uri="{FF2B5EF4-FFF2-40B4-BE49-F238E27FC236}">
                <a16:creationId xmlns:a16="http://schemas.microsoft.com/office/drawing/2014/main" id="{05265363-5482-4BBA-A55A-81E5E7C473A5}"/>
              </a:ext>
            </a:extLst>
          </p:cNvPr>
          <p:cNvSpPr>
            <a:spLocks noGrp="1" noChangeArrowheads="1"/>
          </p:cNvSpPr>
          <p:nvPr>
            <p:ph type="title"/>
          </p:nvPr>
        </p:nvSpPr>
        <p:spPr>
          <a:xfrm>
            <a:off x="425077" y="0"/>
            <a:ext cx="9404723" cy="1400530"/>
          </a:xfrm>
        </p:spPr>
        <p:txBody>
          <a:bodyPr/>
          <a:lstStyle/>
          <a:p>
            <a:pPr eaLnBrk="1" hangingPunct="1">
              <a:defRPr/>
            </a:pPr>
            <a:br>
              <a:rPr lang="en-US" sz="3600" dirty="0"/>
            </a:br>
            <a:r>
              <a:rPr lang="en-US" dirty="0"/>
              <a:t>Proper Duty Rating/Capacity</a:t>
            </a:r>
            <a:br>
              <a:rPr lang="en-US" dirty="0"/>
            </a:br>
            <a:endParaRPr lang="en-US" dirty="0"/>
          </a:p>
        </p:txBody>
      </p:sp>
      <p:sp>
        <p:nvSpPr>
          <p:cNvPr id="17411" name="Rectangle 3">
            <a:extLst>
              <a:ext uri="{FF2B5EF4-FFF2-40B4-BE49-F238E27FC236}">
                <a16:creationId xmlns:a16="http://schemas.microsoft.com/office/drawing/2014/main" id="{E11F3A7C-E8F4-475B-B08B-A1F4B7476943}"/>
              </a:ext>
            </a:extLst>
          </p:cNvPr>
          <p:cNvSpPr>
            <a:spLocks noGrp="1" noChangeArrowheads="1"/>
          </p:cNvSpPr>
          <p:nvPr>
            <p:ph idx="1"/>
          </p:nvPr>
        </p:nvSpPr>
        <p:spPr>
          <a:xfrm>
            <a:off x="2451100" y="1752600"/>
            <a:ext cx="7378700" cy="4178300"/>
          </a:xfrm>
          <a:solidFill>
            <a:schemeClr val="bg1"/>
          </a:solidFill>
          <a:ln w="76200" cmpd="tri">
            <a:solidFill>
              <a:schemeClr val="tx1"/>
            </a:solidFill>
            <a:miter lim="800000"/>
            <a:headEnd/>
            <a:tailEnd/>
          </a:ln>
        </p:spPr>
        <p:txBody>
          <a:bodyPr/>
          <a:lstStyle/>
          <a:p>
            <a:pPr eaLnBrk="1" hangingPunct="1">
              <a:buFontTx/>
              <a:buNone/>
            </a:pPr>
            <a:r>
              <a:rPr lang="en-US" altLang="en-US" b="1" dirty="0"/>
              <a:t>OSHA</a:t>
            </a:r>
            <a:r>
              <a:rPr lang="en-US" altLang="en-US" dirty="0"/>
              <a:t> </a:t>
            </a:r>
            <a:r>
              <a:rPr lang="en-US" altLang="en-US" b="1" dirty="0"/>
              <a:t>Requirement</a:t>
            </a:r>
          </a:p>
          <a:p>
            <a:pPr eaLnBrk="1" hangingPunct="1">
              <a:buFontTx/>
              <a:buNone/>
            </a:pPr>
            <a:r>
              <a:rPr lang="en-US" altLang="en-US" dirty="0"/>
              <a:t>	Ladders shall not be loaded beyond the maximum intended load for which they were built nor beyond their manufacturer's rated capacity.</a:t>
            </a:r>
          </a:p>
          <a:p>
            <a:pPr eaLnBrk="1" hangingPunct="1">
              <a:buFontTx/>
              <a:buNone/>
            </a:pPr>
            <a:endParaRPr lang="en-US" altLang="en-US" dirty="0"/>
          </a:p>
        </p:txBody>
      </p:sp>
    </p:spTree>
    <p:extLst>
      <p:ext uri="{BB962C8B-B14F-4D97-AF65-F5344CB8AC3E}">
        <p14:creationId xmlns:p14="http://schemas.microsoft.com/office/powerpoint/2010/main" val="255541244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depicts a chart showing the approximate weight of common building materials." title="Image 2.3">
            <a:extLst>
              <a:ext uri="{FF2B5EF4-FFF2-40B4-BE49-F238E27FC236}">
                <a16:creationId xmlns:a16="http://schemas.microsoft.com/office/drawing/2014/main" id="{A97FF5DC-6DDD-4C99-A851-C2A7308CE9E1}"/>
              </a:ext>
            </a:extLst>
          </p:cNvPr>
          <p:cNvPicPr>
            <a:picLocks noChangeAspect="1"/>
          </p:cNvPicPr>
          <p:nvPr/>
        </p:nvPicPr>
        <p:blipFill>
          <a:blip r:embed="rId3"/>
          <a:stretch>
            <a:fillRect/>
          </a:stretch>
        </p:blipFill>
        <p:spPr>
          <a:xfrm>
            <a:off x="6392425" y="1459456"/>
            <a:ext cx="3876990" cy="4900084"/>
          </a:xfrm>
          <a:prstGeom prst="rect">
            <a:avLst/>
          </a:prstGeom>
        </p:spPr>
      </p:pic>
      <p:sp>
        <p:nvSpPr>
          <p:cNvPr id="3" name="Content Placeholder 2">
            <a:extLst>
              <a:ext uri="{FF2B5EF4-FFF2-40B4-BE49-F238E27FC236}">
                <a16:creationId xmlns:a16="http://schemas.microsoft.com/office/drawing/2014/main" id="{1446B751-CC70-4DC4-8E04-C118E37E1DB7}"/>
              </a:ext>
            </a:extLst>
          </p:cNvPr>
          <p:cNvSpPr>
            <a:spLocks noGrp="1"/>
          </p:cNvSpPr>
          <p:nvPr>
            <p:ph idx="1"/>
          </p:nvPr>
        </p:nvSpPr>
        <p:spPr>
          <a:xfrm>
            <a:off x="1113360" y="1811758"/>
            <a:ext cx="4845313" cy="4195481"/>
          </a:xfrm>
        </p:spPr>
        <p:txBody>
          <a:bodyPr>
            <a:normAutofit fontScale="85000" lnSpcReduction="10000"/>
          </a:bodyPr>
          <a:lstStyle/>
          <a:p>
            <a:r>
              <a:rPr lang="en-US" dirty="0"/>
              <a:t>How much weight will be on the ladder?</a:t>
            </a:r>
          </a:p>
          <a:p>
            <a:pPr lvl="1"/>
            <a:r>
              <a:rPr lang="en-US" dirty="0"/>
              <a:t>Factor your weight plus tools and materials being handled.</a:t>
            </a:r>
          </a:p>
          <a:p>
            <a:pPr lvl="1"/>
            <a:r>
              <a:rPr lang="en-US" i="1" dirty="0"/>
              <a:t>NOTE: workers </a:t>
            </a:r>
            <a:r>
              <a:rPr lang="en-US" b="1" i="1" dirty="0"/>
              <a:t>must not carry </a:t>
            </a:r>
            <a:r>
              <a:rPr lang="en-US" i="1" dirty="0"/>
              <a:t>any tools/materials when climbing a ladder that could cause them to lose balance and fall</a:t>
            </a:r>
            <a:r>
              <a:rPr lang="en-US" dirty="0"/>
              <a:t>.</a:t>
            </a:r>
          </a:p>
          <a:p>
            <a:r>
              <a:rPr lang="en-US" dirty="0"/>
              <a:t>Duty rating is the maximum safe load capacity of the ladder.</a:t>
            </a:r>
          </a:p>
          <a:p>
            <a:endParaRPr lang="en-US" dirty="0"/>
          </a:p>
          <a:p>
            <a:pPr lvl="1"/>
            <a:endParaRPr lang="en-US" dirty="0"/>
          </a:p>
        </p:txBody>
      </p:sp>
      <p:sp>
        <p:nvSpPr>
          <p:cNvPr id="212994" name="Rectangle 2">
            <a:extLst>
              <a:ext uri="{FF2B5EF4-FFF2-40B4-BE49-F238E27FC236}">
                <a16:creationId xmlns:a16="http://schemas.microsoft.com/office/drawing/2014/main" id="{05265363-5482-4BBA-A55A-81E5E7C473A5}"/>
              </a:ext>
            </a:extLst>
          </p:cNvPr>
          <p:cNvSpPr>
            <a:spLocks noGrp="1" noChangeArrowheads="1"/>
          </p:cNvSpPr>
          <p:nvPr>
            <p:ph type="title"/>
          </p:nvPr>
        </p:nvSpPr>
        <p:spPr>
          <a:xfrm>
            <a:off x="425077" y="0"/>
            <a:ext cx="9404723" cy="1400530"/>
          </a:xfrm>
        </p:spPr>
        <p:txBody>
          <a:bodyPr/>
          <a:lstStyle/>
          <a:p>
            <a:pPr eaLnBrk="1" hangingPunct="1">
              <a:defRPr/>
            </a:pPr>
            <a:br>
              <a:rPr lang="en-US" sz="3600" dirty="0"/>
            </a:br>
            <a:r>
              <a:rPr lang="en-US" dirty="0"/>
              <a:t>Proper Duty Rating/Capacity, </a:t>
            </a:r>
            <a:r>
              <a:rPr lang="en-US" sz="2800" dirty="0"/>
              <a:t>continued 1</a:t>
            </a:r>
            <a:br>
              <a:rPr lang="en-US" sz="2800" dirty="0"/>
            </a:br>
            <a:endParaRPr lang="en-US" sz="2800" dirty="0"/>
          </a:p>
        </p:txBody>
      </p:sp>
    </p:spTree>
    <p:extLst>
      <p:ext uri="{BB962C8B-B14F-4D97-AF65-F5344CB8AC3E}">
        <p14:creationId xmlns:p14="http://schemas.microsoft.com/office/powerpoint/2010/main" val="127495343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a:extLst>
              <a:ext uri="{FF2B5EF4-FFF2-40B4-BE49-F238E27FC236}">
                <a16:creationId xmlns:a16="http://schemas.microsoft.com/office/drawing/2014/main" id="{D57EDF12-833E-42C4-9DB3-E1041DDEA8CB}"/>
              </a:ext>
            </a:extLst>
          </p:cNvPr>
          <p:cNvSpPr>
            <a:spLocks noGrp="1" noChangeArrowheads="1"/>
          </p:cNvSpPr>
          <p:nvPr>
            <p:ph type="body" sz="half" idx="2"/>
          </p:nvPr>
        </p:nvSpPr>
        <p:spPr>
          <a:xfrm>
            <a:off x="1960564" y="5078396"/>
            <a:ext cx="8229600" cy="1077913"/>
          </a:xfrm>
        </p:spPr>
        <p:txBody>
          <a:bodyPr>
            <a:normAutofit fontScale="92500"/>
          </a:bodyPr>
          <a:lstStyle/>
          <a:p>
            <a:pPr eaLnBrk="1" hangingPunct="1">
              <a:buFontTx/>
              <a:buNone/>
            </a:pPr>
            <a:r>
              <a:rPr lang="en-US" altLang="en-US" dirty="0"/>
              <a:t>	Select a ladder with the proper duty rating for your weight and the materials you are handling. </a:t>
            </a:r>
          </a:p>
        </p:txBody>
      </p:sp>
      <p:pic>
        <p:nvPicPr>
          <p:cNvPr id="19460" name="Picture 4" descr="Image depicts a chart evidencing the type, duty rating, use and maximum load rating for the 5 classifications of ladders. " title="Image 2.4">
            <a:extLst>
              <a:ext uri="{FF2B5EF4-FFF2-40B4-BE49-F238E27FC236}">
                <a16:creationId xmlns:a16="http://schemas.microsoft.com/office/drawing/2014/main" id="{E080C7E0-1FAA-4ADB-9C91-8997219F860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l="720" r="587" b="10289"/>
          <a:stretch>
            <a:fillRect/>
          </a:stretch>
        </p:blipFill>
        <p:spPr bwMode="auto">
          <a:xfrm>
            <a:off x="1960564" y="1872343"/>
            <a:ext cx="8270875" cy="2616200"/>
          </a:xfrm>
          <a:prstGeom prst="rect">
            <a:avLst/>
          </a:prstGeom>
          <a:solidFill>
            <a:schemeClr val="bg1"/>
          </a:solidFill>
          <a:ln w="76200" cmpd="tri" algn="ctr">
            <a:solidFill>
              <a:schemeClr val="tx1"/>
            </a:solidFill>
            <a:miter lim="800000"/>
            <a:headEnd/>
            <a:tailEnd/>
          </a:ln>
        </p:spPr>
      </p:pic>
      <p:sp>
        <p:nvSpPr>
          <p:cNvPr id="214018" name="Rectangle 2">
            <a:extLst>
              <a:ext uri="{FF2B5EF4-FFF2-40B4-BE49-F238E27FC236}">
                <a16:creationId xmlns:a16="http://schemas.microsoft.com/office/drawing/2014/main" id="{EDAA41C0-BD77-4C37-ABCD-1524C295BCC9}"/>
              </a:ext>
            </a:extLst>
          </p:cNvPr>
          <p:cNvSpPr>
            <a:spLocks noGrp="1" noChangeArrowheads="1"/>
          </p:cNvSpPr>
          <p:nvPr>
            <p:ph type="title"/>
          </p:nvPr>
        </p:nvSpPr>
        <p:spPr>
          <a:xfrm>
            <a:off x="609600" y="558521"/>
            <a:ext cx="10972800" cy="1066800"/>
          </a:xfrm>
        </p:spPr>
        <p:txBody>
          <a:bodyPr/>
          <a:lstStyle/>
          <a:p>
            <a:pPr eaLnBrk="1" hangingPunct="1">
              <a:defRPr/>
            </a:pPr>
            <a:r>
              <a:rPr lang="en-US" dirty="0"/>
              <a:t>Proper Duty Rating/Capacity, </a:t>
            </a:r>
            <a:r>
              <a:rPr lang="en-US" sz="2800" dirty="0"/>
              <a:t>continued 2</a:t>
            </a:r>
            <a:r>
              <a:rPr lang="en-US" sz="3200" dirty="0"/>
              <a:t> </a:t>
            </a:r>
            <a:endParaRPr lang="en-US" sz="3600" dirty="0"/>
          </a:p>
        </p:txBody>
      </p:sp>
    </p:spTree>
    <p:extLst>
      <p:ext uri="{BB962C8B-B14F-4D97-AF65-F5344CB8AC3E}">
        <p14:creationId xmlns:p14="http://schemas.microsoft.com/office/powerpoint/2010/main" val="26868700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depicts an extension ladder used to access a second floor of a residential home under construction. " title="Image 2.5">
            <a:extLst>
              <a:ext uri="{FF2B5EF4-FFF2-40B4-BE49-F238E27FC236}">
                <a16:creationId xmlns:a16="http://schemas.microsoft.com/office/drawing/2014/main" id="{D8D2BC30-323A-45DA-BD05-3F97EA39A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180138" y="1600201"/>
            <a:ext cx="4030662" cy="4297363"/>
          </a:xfrm>
          <a:prstGeom prst="rect">
            <a:avLst/>
          </a:prstGeom>
          <a:noFill/>
          <a:ln w="19050">
            <a:solidFill>
              <a:schemeClr val="bg2"/>
            </a:solidFill>
            <a:miter lim="800000"/>
            <a:headEnd/>
            <a:tailEnd/>
          </a:ln>
        </p:spPr>
      </p:pic>
      <p:sp>
        <p:nvSpPr>
          <p:cNvPr id="3" name="Content Placeholder 2"/>
          <p:cNvSpPr>
            <a:spLocks noGrp="1"/>
          </p:cNvSpPr>
          <p:nvPr>
            <p:ph idx="1"/>
          </p:nvPr>
        </p:nvSpPr>
        <p:spPr>
          <a:xfrm>
            <a:off x="1103313" y="2052918"/>
            <a:ext cx="4510088" cy="4195481"/>
          </a:xfrm>
        </p:spPr>
        <p:txBody>
          <a:bodyPr/>
          <a:lstStyle/>
          <a:p>
            <a:r>
              <a:rPr lang="en-US" dirty="0"/>
              <a:t>When using an extension ladder for access to another level, the ladder must extend at least 3 feet (.9 m) above the landing to provide a hand hold for getting on and off the ladder.</a:t>
            </a:r>
          </a:p>
          <a:p>
            <a:endParaRPr lang="en-US" dirty="0"/>
          </a:p>
        </p:txBody>
      </p:sp>
      <p:sp>
        <p:nvSpPr>
          <p:cNvPr id="2" name="Title 1"/>
          <p:cNvSpPr>
            <a:spLocks noGrp="1"/>
          </p:cNvSpPr>
          <p:nvPr>
            <p:ph type="title"/>
          </p:nvPr>
        </p:nvSpPr>
        <p:spPr/>
        <p:txBody>
          <a:bodyPr/>
          <a:lstStyle/>
          <a:p>
            <a:r>
              <a:rPr lang="en-US" dirty="0"/>
              <a:t>“3 Feet Rule” for Extension Ladders </a:t>
            </a:r>
          </a:p>
        </p:txBody>
      </p:sp>
    </p:spTree>
    <p:extLst>
      <p:ext uri="{BB962C8B-B14F-4D97-AF65-F5344CB8AC3E}">
        <p14:creationId xmlns:p14="http://schemas.microsoft.com/office/powerpoint/2010/main" val="3715226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dder depicts a worker using an add-on walk-through at the top of an extension ladder." title="Image 2.6">
            <a:extLst>
              <a:ext uri="{FF2B5EF4-FFF2-40B4-BE49-F238E27FC236}">
                <a16:creationId xmlns:a16="http://schemas.microsoft.com/office/drawing/2014/main" id="{9EE5AC25-6663-4990-B216-83E42003C071}"/>
              </a:ext>
            </a:extLst>
          </p:cNvPr>
          <p:cNvPicPr>
            <a:picLocks noChangeAspect="1"/>
          </p:cNvPicPr>
          <p:nvPr/>
        </p:nvPicPr>
        <p:blipFill>
          <a:blip r:embed="rId3"/>
          <a:stretch>
            <a:fillRect/>
          </a:stretch>
        </p:blipFill>
        <p:spPr>
          <a:xfrm>
            <a:off x="6672263" y="1811758"/>
            <a:ext cx="3546910" cy="4387772"/>
          </a:xfrm>
          <a:prstGeom prst="rect">
            <a:avLst/>
          </a:prstGeom>
        </p:spPr>
      </p:pic>
      <p:sp>
        <p:nvSpPr>
          <p:cNvPr id="3" name="Content Placeholder 2"/>
          <p:cNvSpPr>
            <a:spLocks noGrp="1"/>
          </p:cNvSpPr>
          <p:nvPr>
            <p:ph idx="1"/>
          </p:nvPr>
        </p:nvSpPr>
        <p:spPr>
          <a:xfrm>
            <a:off x="1103313" y="2052918"/>
            <a:ext cx="4687888" cy="4195481"/>
          </a:xfrm>
        </p:spPr>
        <p:txBody>
          <a:bodyPr/>
          <a:lstStyle/>
          <a:p>
            <a:r>
              <a:rPr lang="en-US" dirty="0"/>
              <a:t>Add-on extensions to ladders which allow workers to walk-through the top of an extension ladder are acceptable if they extend at least 3 feet (.9 m) above the landing.</a:t>
            </a:r>
          </a:p>
          <a:p>
            <a:endParaRPr lang="en-US" dirty="0"/>
          </a:p>
        </p:txBody>
      </p:sp>
      <p:sp>
        <p:nvSpPr>
          <p:cNvPr id="2" name="Title 1"/>
          <p:cNvSpPr>
            <a:spLocks noGrp="1"/>
          </p:cNvSpPr>
          <p:nvPr>
            <p:ph type="title"/>
          </p:nvPr>
        </p:nvSpPr>
        <p:spPr>
          <a:xfrm>
            <a:off x="646111" y="452718"/>
            <a:ext cx="11175775" cy="1400530"/>
          </a:xfrm>
        </p:spPr>
        <p:txBody>
          <a:bodyPr/>
          <a:lstStyle/>
          <a:p>
            <a:r>
              <a:rPr lang="en-US" dirty="0"/>
              <a:t>“3 Feet Rule” for Extension Ladders</a:t>
            </a:r>
            <a:r>
              <a:rPr lang="en-US" sz="4000" dirty="0"/>
              <a:t>, </a:t>
            </a:r>
            <a:r>
              <a:rPr lang="en-US" sz="2800" dirty="0"/>
              <a:t>continued 1</a:t>
            </a:r>
            <a:br>
              <a:rPr lang="en-US" sz="4000" dirty="0"/>
            </a:br>
            <a:endParaRPr lang="en-US" dirty="0"/>
          </a:p>
        </p:txBody>
      </p:sp>
    </p:spTree>
    <p:extLst>
      <p:ext uri="{BB962C8B-B14F-4D97-AF65-F5344CB8AC3E}">
        <p14:creationId xmlns:p14="http://schemas.microsoft.com/office/powerpoint/2010/main" val="528724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Course Agenda</a:t>
            </a:r>
          </a:p>
        </p:txBody>
      </p:sp>
      <p:sp>
        <p:nvSpPr>
          <p:cNvPr id="3" name="Content Placeholder 2"/>
          <p:cNvSpPr>
            <a:spLocks noGrp="1"/>
          </p:cNvSpPr>
          <p:nvPr>
            <p:ph idx="1"/>
          </p:nvPr>
        </p:nvSpPr>
        <p:spPr>
          <a:xfrm>
            <a:off x="1103312" y="2052918"/>
            <a:ext cx="10912476" cy="4195481"/>
          </a:xfrm>
        </p:spPr>
        <p:txBody>
          <a:bodyPr/>
          <a:lstStyle/>
          <a:p>
            <a:r>
              <a:rPr lang="en-US" b="1" dirty="0">
                <a:latin typeface="Arial" panose="020B0604020202020204" pitchFamily="34" charset="0"/>
                <a:cs typeface="Arial" panose="020B0604020202020204" pitchFamily="34" charset="0"/>
              </a:rPr>
              <a:t>Section 1: </a:t>
            </a:r>
            <a:r>
              <a:rPr lang="en-US" dirty="0">
                <a:latin typeface="Arial" panose="020B0604020202020204" pitchFamily="34" charset="0"/>
                <a:cs typeface="Arial" panose="020B0604020202020204" pitchFamily="34" charset="0"/>
              </a:rPr>
              <a:t>Introduction / Overview of Fall Protection - 30 minutes</a:t>
            </a:r>
          </a:p>
          <a:p>
            <a:r>
              <a:rPr lang="en-US" b="1" dirty="0">
                <a:latin typeface="Arial" panose="020B0604020202020204" pitchFamily="34" charset="0"/>
                <a:cs typeface="Arial" panose="020B0604020202020204" pitchFamily="34" charset="0"/>
              </a:rPr>
              <a:t>Section 2: </a:t>
            </a:r>
            <a:r>
              <a:rPr lang="en-US" dirty="0">
                <a:latin typeface="Arial" panose="020B0604020202020204" pitchFamily="34" charset="0"/>
                <a:cs typeface="Arial" panose="020B0604020202020204" pitchFamily="34" charset="0"/>
              </a:rPr>
              <a:t>Ladders - 30 minutes</a:t>
            </a:r>
          </a:p>
          <a:p>
            <a:r>
              <a:rPr lang="en-US" b="1" dirty="0">
                <a:latin typeface="Arial" panose="020B0604020202020204" pitchFamily="34" charset="0"/>
                <a:cs typeface="Arial" panose="020B0604020202020204" pitchFamily="34" charset="0"/>
              </a:rPr>
              <a:t>Section 3: </a:t>
            </a:r>
            <a:r>
              <a:rPr lang="en-US" dirty="0">
                <a:latin typeface="Arial" panose="020B0604020202020204" pitchFamily="34" charset="0"/>
                <a:cs typeface="Arial" panose="020B0604020202020204" pitchFamily="34" charset="0"/>
              </a:rPr>
              <a:t>Scaffolds - 45 minutes</a:t>
            </a:r>
          </a:p>
          <a:p>
            <a:r>
              <a:rPr lang="en-US" b="1" dirty="0">
                <a:latin typeface="Arial" panose="020B0604020202020204" pitchFamily="34" charset="0"/>
                <a:cs typeface="Arial" panose="020B0604020202020204" pitchFamily="34" charset="0"/>
              </a:rPr>
              <a:t>Section 4: </a:t>
            </a:r>
            <a:r>
              <a:rPr lang="en-US" dirty="0">
                <a:latin typeface="Arial" panose="020B0604020202020204" pitchFamily="34" charset="0"/>
                <a:cs typeface="Arial" panose="020B0604020202020204" pitchFamily="34" charset="0"/>
              </a:rPr>
              <a:t>Conventional Fall Protection - 60 minutes</a:t>
            </a:r>
          </a:p>
          <a:p>
            <a:r>
              <a:rPr lang="en-US" b="1" dirty="0">
                <a:latin typeface="Arial" panose="020B0604020202020204" pitchFamily="34" charset="0"/>
                <a:cs typeface="Arial" panose="020B0604020202020204" pitchFamily="34" charset="0"/>
              </a:rPr>
              <a:t>Section 5: </a:t>
            </a:r>
            <a:r>
              <a:rPr lang="en-US" dirty="0">
                <a:latin typeface="Arial" panose="020B0604020202020204" pitchFamily="34" charset="0"/>
                <a:cs typeface="Arial" panose="020B0604020202020204" pitchFamily="34" charset="0"/>
              </a:rPr>
              <a:t>Additional Fall Protection Systems - 60 minutes</a:t>
            </a:r>
          </a:p>
          <a:p>
            <a:r>
              <a:rPr lang="en-US" b="1" dirty="0">
                <a:latin typeface="Arial" panose="020B0604020202020204" pitchFamily="34" charset="0"/>
                <a:cs typeface="Arial" panose="020B0604020202020204" pitchFamily="34" charset="0"/>
              </a:rPr>
              <a:t>Section 6: </a:t>
            </a:r>
            <a:r>
              <a:rPr lang="en-US" dirty="0">
                <a:latin typeface="Arial" panose="020B0604020202020204" pitchFamily="34" charset="0"/>
                <a:cs typeface="Arial" panose="020B0604020202020204" pitchFamily="34" charset="0"/>
              </a:rPr>
              <a:t>Rescue - 15 minutes</a:t>
            </a:r>
          </a:p>
          <a:p>
            <a:endParaRPr lang="en-US" dirty="0"/>
          </a:p>
        </p:txBody>
      </p:sp>
    </p:spTree>
    <p:extLst>
      <p:ext uri="{BB962C8B-B14F-4D97-AF65-F5344CB8AC3E}">
        <p14:creationId xmlns:p14="http://schemas.microsoft.com/office/powerpoint/2010/main" val="5602311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Image depicts an extension ladder leaning against a wood-framed wall." title="Image 2.7">
            <a:extLst>
              <a:ext uri="{FF2B5EF4-FFF2-40B4-BE49-F238E27FC236}">
                <a16:creationId xmlns:a16="http://schemas.microsoft.com/office/drawing/2014/main" id="{2CBFBF80-23E7-4DD5-BD80-BDC0EBADDB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00200"/>
            <a:ext cx="75771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3" descr="Arrow pointing up and down." title="Arrow">
            <a:extLst>
              <a:ext uri="{FF2B5EF4-FFF2-40B4-BE49-F238E27FC236}">
                <a16:creationId xmlns:a16="http://schemas.microsoft.com/office/drawing/2014/main" id="{7B59C2F8-2667-477A-9C5D-14B3F5B64809}"/>
              </a:ext>
            </a:extLst>
          </p:cNvPr>
          <p:cNvSpPr>
            <a:spLocks noChangeArrowheads="1"/>
          </p:cNvSpPr>
          <p:nvPr/>
        </p:nvSpPr>
        <p:spPr bwMode="auto">
          <a:xfrm>
            <a:off x="9067800" y="1981200"/>
            <a:ext cx="609600" cy="1600200"/>
          </a:xfrm>
          <a:prstGeom prst="upDownArrow">
            <a:avLst>
              <a:gd name="adj1" fmla="val 50000"/>
              <a:gd name="adj2" fmla="val 69806"/>
            </a:avLst>
          </a:prstGeom>
          <a:solidFill>
            <a:srgbClr val="FFFF00"/>
          </a:solidFill>
          <a:ln w="3175" algn="ctr">
            <a:solidFill>
              <a:srgbClr val="FF0000"/>
            </a:solidFill>
            <a:miter lim="800000"/>
            <a:headEnd/>
            <a:tailEnd/>
          </a:ln>
        </p:spPr>
        <p:txBody>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endParaRPr lang="en-US" altLang="en-US" sz="1800">
              <a:solidFill>
                <a:schemeClr val="tx1"/>
              </a:solidFill>
            </a:endParaRPr>
          </a:p>
        </p:txBody>
      </p:sp>
      <p:cxnSp>
        <p:nvCxnSpPr>
          <p:cNvPr id="6" name="AutoShape 4" descr="Line showing boundry of ladder three feet above landing surface." title="Line">
            <a:extLst>
              <a:ext uri="{FF2B5EF4-FFF2-40B4-BE49-F238E27FC236}">
                <a16:creationId xmlns:a16="http://schemas.microsoft.com/office/drawing/2014/main" id="{61DD14DB-93F4-4383-BEC5-3722A9C83139}"/>
              </a:ext>
            </a:extLst>
          </p:cNvPr>
          <p:cNvCxnSpPr>
            <a:cxnSpLocks noChangeShapeType="1"/>
          </p:cNvCxnSpPr>
          <p:nvPr/>
        </p:nvCxnSpPr>
        <p:spPr bwMode="auto">
          <a:xfrm>
            <a:off x="6805613" y="3594100"/>
            <a:ext cx="2438400" cy="1588"/>
          </a:xfrm>
          <a:prstGeom prst="straightConnector1">
            <a:avLst/>
          </a:prstGeom>
          <a:noFill/>
          <a:ln w="50800">
            <a:solidFill>
              <a:srgbClr val="FFFF00"/>
            </a:solidFill>
            <a:round/>
            <a:headEnd/>
            <a:tailEnd/>
          </a:ln>
          <a:extLst>
            <a:ext uri="{909E8E84-426E-40DD-AFC4-6F175D3DCCD1}">
              <a14:hiddenFill xmlns:a14="http://schemas.microsoft.com/office/drawing/2010/main">
                <a:noFill/>
              </a14:hiddenFill>
            </a:ext>
          </a:extLst>
        </p:spPr>
      </p:cxnSp>
      <p:cxnSp>
        <p:nvCxnSpPr>
          <p:cNvPr id="7" name="AutoShape 4" descr="Line showing boundry of ladder three feet above landing surface." title="Line">
            <a:extLst>
              <a:ext uri="{FF2B5EF4-FFF2-40B4-BE49-F238E27FC236}">
                <a16:creationId xmlns:a16="http://schemas.microsoft.com/office/drawing/2014/main" id="{26487371-A154-49CE-84AF-FE3B37FFE1CC}"/>
              </a:ext>
            </a:extLst>
          </p:cNvPr>
          <p:cNvCxnSpPr>
            <a:cxnSpLocks noChangeShapeType="1"/>
          </p:cNvCxnSpPr>
          <p:nvPr/>
        </p:nvCxnSpPr>
        <p:spPr bwMode="auto">
          <a:xfrm>
            <a:off x="7756525" y="1979614"/>
            <a:ext cx="1371600" cy="1587"/>
          </a:xfrm>
          <a:prstGeom prst="straightConnector1">
            <a:avLst/>
          </a:prstGeom>
          <a:noFill/>
          <a:ln w="50800">
            <a:solidFill>
              <a:srgbClr val="FFFF00"/>
            </a:solidFill>
            <a:round/>
            <a:headEnd/>
            <a:tailEnd/>
          </a:ln>
          <a:extLst>
            <a:ext uri="{909E8E84-426E-40DD-AFC4-6F175D3DCCD1}">
              <a14:hiddenFill xmlns:a14="http://schemas.microsoft.com/office/drawing/2010/main">
                <a:noFill/>
              </a14:hiddenFill>
            </a:ext>
          </a:extLst>
        </p:spPr>
      </p:cxnSp>
      <p:sp>
        <p:nvSpPr>
          <p:cNvPr id="8" name="TextBox 9">
            <a:extLst>
              <a:ext uri="{FF2B5EF4-FFF2-40B4-BE49-F238E27FC236}">
                <a16:creationId xmlns:a16="http://schemas.microsoft.com/office/drawing/2014/main" id="{F46017AB-9A0E-4EE7-9E4D-520C0CB8CC34}"/>
              </a:ext>
            </a:extLst>
          </p:cNvPr>
          <p:cNvSpPr txBox="1">
            <a:spLocks noChangeArrowheads="1"/>
          </p:cNvSpPr>
          <p:nvPr/>
        </p:nvSpPr>
        <p:spPr bwMode="auto">
          <a:xfrm>
            <a:off x="7926388" y="2527301"/>
            <a:ext cx="989012" cy="4619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eaLnBrk="1" hangingPunct="1">
              <a:spcBef>
                <a:spcPct val="0"/>
              </a:spcBef>
              <a:buFontTx/>
              <a:buNone/>
            </a:pPr>
            <a:r>
              <a:rPr lang="en-US" altLang="en-US" sz="2400" b="1" dirty="0">
                <a:solidFill>
                  <a:schemeClr val="tx1"/>
                </a:solidFill>
              </a:rPr>
              <a:t>3 feet</a:t>
            </a:r>
          </a:p>
        </p:txBody>
      </p:sp>
      <p:sp>
        <p:nvSpPr>
          <p:cNvPr id="2" name="Title 1"/>
          <p:cNvSpPr>
            <a:spLocks noGrp="1"/>
          </p:cNvSpPr>
          <p:nvPr>
            <p:ph type="title"/>
          </p:nvPr>
        </p:nvSpPr>
        <p:spPr>
          <a:xfrm>
            <a:off x="646111" y="452718"/>
            <a:ext cx="11241089" cy="1400530"/>
          </a:xfrm>
        </p:spPr>
        <p:txBody>
          <a:bodyPr/>
          <a:lstStyle/>
          <a:p>
            <a:r>
              <a:rPr lang="en-US" dirty="0"/>
              <a:t>“3 Feet Rule” for Extension Ladders, </a:t>
            </a:r>
            <a:r>
              <a:rPr lang="en-US" sz="2800" dirty="0"/>
              <a:t>continued 2</a:t>
            </a:r>
            <a:br>
              <a:rPr lang="en-US" dirty="0"/>
            </a:br>
            <a:endParaRPr lang="en-US" dirty="0"/>
          </a:p>
        </p:txBody>
      </p:sp>
    </p:spTree>
    <p:extLst>
      <p:ext uri="{BB962C8B-B14F-4D97-AF65-F5344CB8AC3E}">
        <p14:creationId xmlns:p14="http://schemas.microsoft.com/office/powerpoint/2010/main" val="29182068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 depicts a chart showing the height of an extension ladder needed based upon the height of area being accessed." title="Image 2.8">
            <a:extLst>
              <a:ext uri="{FF2B5EF4-FFF2-40B4-BE49-F238E27FC236}">
                <a16:creationId xmlns:a16="http://schemas.microsoft.com/office/drawing/2014/main" id="{7B1666CA-37D5-48F8-95AA-C98048A4D2B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9847" y="1750873"/>
            <a:ext cx="5953125" cy="3470275"/>
          </a:xfrm>
          <a:prstGeom prst="rect">
            <a:avLst/>
          </a:prstGeom>
          <a:solidFill>
            <a:schemeClr val="bg1"/>
          </a:solidFill>
          <a:ln w="76200" cmpd="tri" algn="ctr">
            <a:solidFill>
              <a:schemeClr val="tx1"/>
            </a:solidFill>
            <a:miter lim="800000"/>
            <a:headEnd/>
            <a:tailEnd/>
          </a:ln>
        </p:spPr>
      </p:pic>
      <p:sp>
        <p:nvSpPr>
          <p:cNvPr id="3" name="Content Placeholder 2"/>
          <p:cNvSpPr>
            <a:spLocks noGrp="1"/>
          </p:cNvSpPr>
          <p:nvPr>
            <p:ph idx="1"/>
          </p:nvPr>
        </p:nvSpPr>
        <p:spPr>
          <a:xfrm>
            <a:off x="646110" y="1750696"/>
            <a:ext cx="4281490" cy="4195481"/>
          </a:xfrm>
        </p:spPr>
        <p:txBody>
          <a:bodyPr/>
          <a:lstStyle/>
          <a:p>
            <a:r>
              <a:rPr lang="en-US" dirty="0"/>
              <a:t>Extension ladders should be 7 to 10 feet longer than the highest contact point. </a:t>
            </a:r>
          </a:p>
          <a:p>
            <a:pPr lvl="1"/>
            <a:r>
              <a:rPr lang="en-US" dirty="0"/>
              <a:t>Allows for proper positioning angle and extension above the roof line or landing</a:t>
            </a:r>
          </a:p>
        </p:txBody>
      </p:sp>
      <p:sp>
        <p:nvSpPr>
          <p:cNvPr id="2" name="Title 1"/>
          <p:cNvSpPr>
            <a:spLocks noGrp="1"/>
          </p:cNvSpPr>
          <p:nvPr>
            <p:ph type="title"/>
          </p:nvPr>
        </p:nvSpPr>
        <p:spPr/>
        <p:txBody>
          <a:bodyPr/>
          <a:lstStyle/>
          <a:p>
            <a:r>
              <a:rPr lang="en-US" sz="4400" dirty="0"/>
              <a:t>Calculate length of Ladder Needed</a:t>
            </a:r>
            <a:endParaRPr lang="en-US" dirty="0"/>
          </a:p>
        </p:txBody>
      </p:sp>
    </p:spTree>
    <p:extLst>
      <p:ext uri="{BB962C8B-B14F-4D97-AF65-F5344CB8AC3E}">
        <p14:creationId xmlns:p14="http://schemas.microsoft.com/office/powerpoint/2010/main" val="37349487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Image depicts a chart showing the height of stepladder needed based upon the height you need to reach." title="Image 2.9">
            <a:extLst>
              <a:ext uri="{FF2B5EF4-FFF2-40B4-BE49-F238E27FC236}">
                <a16:creationId xmlns:a16="http://schemas.microsoft.com/office/drawing/2014/main" id="{41000CEE-5666-44F7-9B23-0A413EFAD373}"/>
              </a:ext>
            </a:extLst>
          </p:cNvPr>
          <p:cNvPicPr preferRelativeResize="0">
            <a:picLocks noGrp="1" noChangeArrowheads="1"/>
          </p:cNvPicPr>
          <p:nvPr>
            <p:ph idx="1"/>
          </p:nvPr>
        </p:nvPicPr>
        <p:blipFill>
          <a:blip r:embed="rId3" cstate="email">
            <a:extLst>
              <a:ext uri="{28A0092B-C50C-407E-A947-70E740481C1C}">
                <a14:useLocalDpi xmlns:a14="http://schemas.microsoft.com/office/drawing/2010/main"/>
              </a:ext>
            </a:extLst>
          </a:blip>
          <a:srcRect b="6783"/>
          <a:stretch>
            <a:fillRect/>
          </a:stretch>
        </p:blipFill>
        <p:spPr>
          <a:xfrm>
            <a:off x="5603544" y="1354232"/>
            <a:ext cx="6018212" cy="4495800"/>
          </a:xfrm>
          <a:solidFill>
            <a:schemeClr val="bg1"/>
          </a:solidFill>
          <a:ln w="76200" cap="flat" cmpd="tri" algn="ctr">
            <a:solidFill>
              <a:schemeClr val="tx1"/>
            </a:solidFill>
            <a:miter lim="800000"/>
            <a:headEnd type="none" w="med" len="med"/>
            <a:tailEnd type="none" w="med" len="med"/>
          </a:ln>
        </p:spPr>
      </p:pic>
      <p:sp>
        <p:nvSpPr>
          <p:cNvPr id="5" name="Content Placeholder 2">
            <a:extLst>
              <a:ext uri="{FF2B5EF4-FFF2-40B4-BE49-F238E27FC236}">
                <a16:creationId xmlns:a16="http://schemas.microsoft.com/office/drawing/2014/main" id="{778A3B48-8D7F-4B51-9CC0-4E51DC6CDAEC}"/>
              </a:ext>
            </a:extLst>
          </p:cNvPr>
          <p:cNvSpPr txBox="1">
            <a:spLocks/>
          </p:cNvSpPr>
          <p:nvPr/>
        </p:nvSpPr>
        <p:spPr>
          <a:xfrm>
            <a:off x="309492" y="1654551"/>
            <a:ext cx="4845313"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Choose a stepladder that is no more than 4 feet shorter than the height being reached.</a:t>
            </a:r>
          </a:p>
          <a:p>
            <a:endParaRPr lang="en-US" dirty="0">
              <a:latin typeface="Arial" panose="020B0604020202020204" pitchFamily="34" charset="0"/>
              <a:cs typeface="Arial" panose="020B0604020202020204" pitchFamily="34" charset="0"/>
            </a:endParaRPr>
          </a:p>
          <a:p>
            <a:pPr lvl="1"/>
            <a:endParaRPr lang="en-US" dirty="0">
              <a:latin typeface="Arial" panose="020B0604020202020204" pitchFamily="34" charset="0"/>
              <a:cs typeface="Arial" panose="020B0604020202020204" pitchFamily="34" charset="0"/>
            </a:endParaRPr>
          </a:p>
        </p:txBody>
      </p:sp>
      <p:sp>
        <p:nvSpPr>
          <p:cNvPr id="218114" name="Rectangle 2">
            <a:extLst>
              <a:ext uri="{FF2B5EF4-FFF2-40B4-BE49-F238E27FC236}">
                <a16:creationId xmlns:a16="http://schemas.microsoft.com/office/drawing/2014/main" id="{D31887A5-70AD-4E06-9EFA-5F6C02D7A275}"/>
              </a:ext>
            </a:extLst>
          </p:cNvPr>
          <p:cNvSpPr>
            <a:spLocks noGrp="1" noChangeArrowheads="1"/>
          </p:cNvSpPr>
          <p:nvPr>
            <p:ph type="title"/>
          </p:nvPr>
        </p:nvSpPr>
        <p:spPr/>
        <p:txBody>
          <a:bodyPr/>
          <a:lstStyle/>
          <a:p>
            <a:pPr eaLnBrk="1" hangingPunct="1">
              <a:defRPr/>
            </a:pPr>
            <a:r>
              <a:rPr lang="en-US" dirty="0"/>
              <a:t>Proper Height Stepladders </a:t>
            </a:r>
          </a:p>
        </p:txBody>
      </p:sp>
    </p:spTree>
    <p:extLst>
      <p:ext uri="{BB962C8B-B14F-4D97-AF65-F5344CB8AC3E}">
        <p14:creationId xmlns:p14="http://schemas.microsoft.com/office/powerpoint/2010/main" val="147532658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depicts a service tag used to remove damaged ladders from service." title="Image 2.10">
            <a:extLst>
              <a:ext uri="{FF2B5EF4-FFF2-40B4-BE49-F238E27FC236}">
                <a16:creationId xmlns:a16="http://schemas.microsoft.com/office/drawing/2014/main" id="{505CD21C-DB8E-4396-AA22-D1ADD8B33D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5506" y="1630887"/>
            <a:ext cx="3719565" cy="325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9139" name="Rectangle 3">
            <a:extLst>
              <a:ext uri="{FF2B5EF4-FFF2-40B4-BE49-F238E27FC236}">
                <a16:creationId xmlns:a16="http://schemas.microsoft.com/office/drawing/2014/main" id="{901A1B1A-82DB-4016-BD7A-B80BDDFD203D}"/>
              </a:ext>
            </a:extLst>
          </p:cNvPr>
          <p:cNvSpPr>
            <a:spLocks noGrp="1" noChangeArrowheads="1"/>
          </p:cNvSpPr>
          <p:nvPr>
            <p:ph idx="1"/>
          </p:nvPr>
        </p:nvSpPr>
        <p:spPr>
          <a:xfrm>
            <a:off x="1104293" y="1630887"/>
            <a:ext cx="6030037" cy="4195481"/>
          </a:xfrm>
        </p:spPr>
        <p:txBody>
          <a:bodyPr/>
          <a:lstStyle/>
          <a:p>
            <a:pPr eaLnBrk="1" hangingPunct="1"/>
            <a:r>
              <a:rPr lang="en-US" altLang="en-US" dirty="0"/>
              <a:t>Inspect ladders </a:t>
            </a:r>
            <a:r>
              <a:rPr lang="en-US" altLang="en-US" b="1" dirty="0"/>
              <a:t>prior to use </a:t>
            </a:r>
            <a:r>
              <a:rPr lang="en-US" altLang="en-US" dirty="0"/>
              <a:t>for visible defects. </a:t>
            </a:r>
          </a:p>
          <a:p>
            <a:pPr lvl="1" eaLnBrk="1" hangingPunct="1"/>
            <a:r>
              <a:rPr lang="en-US" altLang="en-US" dirty="0"/>
              <a:t>Never use a ladder that is broken or otherwise damaged. </a:t>
            </a:r>
          </a:p>
          <a:p>
            <a:pPr lvl="1" eaLnBrk="1" hangingPunct="1"/>
            <a:r>
              <a:rPr lang="en-US" altLang="en-US" dirty="0"/>
              <a:t>Remove damaged ladders from service, tag them as damaged, and discard them immediately, if feasible.</a:t>
            </a:r>
          </a:p>
        </p:txBody>
      </p:sp>
      <p:sp>
        <p:nvSpPr>
          <p:cNvPr id="219138" name="Rectangle 2">
            <a:extLst>
              <a:ext uri="{FF2B5EF4-FFF2-40B4-BE49-F238E27FC236}">
                <a16:creationId xmlns:a16="http://schemas.microsoft.com/office/drawing/2014/main" id="{4C1EA0A4-83FB-4D9A-B786-5B0752FF5826}"/>
              </a:ext>
            </a:extLst>
          </p:cNvPr>
          <p:cNvSpPr>
            <a:spLocks noGrp="1" noChangeArrowheads="1"/>
          </p:cNvSpPr>
          <p:nvPr>
            <p:ph type="title"/>
          </p:nvPr>
        </p:nvSpPr>
        <p:spPr/>
        <p:txBody>
          <a:bodyPr/>
          <a:lstStyle/>
          <a:p>
            <a:pPr eaLnBrk="1" hangingPunct="1">
              <a:defRPr/>
            </a:pPr>
            <a:r>
              <a:rPr lang="en-US" dirty="0"/>
              <a:t>Inspect your Ladder</a:t>
            </a:r>
          </a:p>
        </p:txBody>
      </p:sp>
    </p:spTree>
    <p:extLst>
      <p:ext uri="{BB962C8B-B14F-4D97-AF65-F5344CB8AC3E}">
        <p14:creationId xmlns:p14="http://schemas.microsoft.com/office/powerpoint/2010/main" val="153025638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E8297B8-D740-4BAA-8137-0F85CF8914D6}"/>
              </a:ext>
            </a:extLst>
          </p:cNvPr>
          <p:cNvSpPr txBox="1">
            <a:spLocks/>
          </p:cNvSpPr>
          <p:nvPr/>
        </p:nvSpPr>
        <p:spPr>
          <a:xfrm>
            <a:off x="6083672" y="1776884"/>
            <a:ext cx="3967162" cy="42211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Rot, decay of wooden ladders.</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Cracked, split, worn or broken rails, braces, steps.</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Missing identification or safety labels.</a:t>
            </a:r>
          </a:p>
          <a:p>
            <a:pPr>
              <a:spcBef>
                <a:spcPct val="0"/>
              </a:spcBef>
              <a:spcAft>
                <a:spcPts val="800"/>
              </a:spcAft>
            </a:pPr>
            <a:r>
              <a:rPr lang="en-US" altLang="en-US" dirty="0">
                <a:latin typeface="Arial" panose="020B0604020202020204" pitchFamily="34" charset="0"/>
                <a:ea typeface="ＭＳ Ｐゴシック" panose="020B0600070205080204" pitchFamily="34" charset="-128"/>
                <a:cs typeface="Arial" panose="020B0604020202020204" pitchFamily="34" charset="0"/>
              </a:rPr>
              <a:t>Do not paint ladders since defects may be concealed.</a:t>
            </a:r>
          </a:p>
        </p:txBody>
      </p:sp>
      <p:sp>
        <p:nvSpPr>
          <p:cNvPr id="28675" name="Content Placeholder 2">
            <a:extLst>
              <a:ext uri="{FF2B5EF4-FFF2-40B4-BE49-F238E27FC236}">
                <a16:creationId xmlns:a16="http://schemas.microsoft.com/office/drawing/2014/main" id="{F65047B5-C285-43F4-B511-AE520B7C0437}"/>
              </a:ext>
            </a:extLst>
          </p:cNvPr>
          <p:cNvSpPr>
            <a:spLocks noGrp="1"/>
          </p:cNvSpPr>
          <p:nvPr>
            <p:ph idx="1"/>
          </p:nvPr>
        </p:nvSpPr>
        <p:spPr>
          <a:xfrm>
            <a:off x="820042" y="1776885"/>
            <a:ext cx="4043362" cy="4221163"/>
          </a:xfrm>
        </p:spPr>
        <p:txBody>
          <a:bodyPr>
            <a:normAutofit lnSpcReduction="10000"/>
          </a:bodyPr>
          <a:lstStyle/>
          <a:p>
            <a:pPr>
              <a:spcBef>
                <a:spcPct val="0"/>
              </a:spcBef>
              <a:spcAft>
                <a:spcPts val="800"/>
              </a:spcAft>
            </a:pPr>
            <a:r>
              <a:rPr lang="en-US" altLang="en-US" dirty="0">
                <a:ea typeface="ＭＳ Ｐゴシック" panose="020B0600070205080204" pitchFamily="34" charset="-128"/>
              </a:rPr>
              <a:t>Missing, broken or loose rungs.</a:t>
            </a:r>
          </a:p>
          <a:p>
            <a:pPr>
              <a:spcBef>
                <a:spcPct val="0"/>
              </a:spcBef>
              <a:spcAft>
                <a:spcPts val="800"/>
              </a:spcAft>
            </a:pPr>
            <a:r>
              <a:rPr lang="en-US" altLang="en-US" dirty="0">
                <a:ea typeface="ＭＳ Ｐゴシック" panose="020B0600070205080204" pitchFamily="34" charset="-128"/>
              </a:rPr>
              <a:t>Damaged or worn non-slip feet.</a:t>
            </a:r>
          </a:p>
          <a:p>
            <a:pPr>
              <a:spcBef>
                <a:spcPct val="0"/>
              </a:spcBef>
              <a:spcAft>
                <a:spcPts val="800"/>
              </a:spcAft>
            </a:pPr>
            <a:r>
              <a:rPr lang="en-US" altLang="en-US" dirty="0">
                <a:ea typeface="ＭＳ Ｐゴシック" panose="020B0600070205080204" pitchFamily="34" charset="-128"/>
              </a:rPr>
              <a:t>Loose nails, screws, bolts, rivets.</a:t>
            </a:r>
          </a:p>
          <a:p>
            <a:pPr>
              <a:spcBef>
                <a:spcPct val="0"/>
              </a:spcBef>
              <a:spcAft>
                <a:spcPts val="800"/>
              </a:spcAft>
            </a:pPr>
            <a:r>
              <a:rPr lang="en-US" altLang="en-US" dirty="0">
                <a:ea typeface="ＭＳ Ｐゴシック" panose="020B0600070205080204" pitchFamily="34" charset="-128"/>
              </a:rPr>
              <a:t>Loose or faulty spreaders, locks, other materials.</a:t>
            </a:r>
          </a:p>
        </p:txBody>
      </p:sp>
      <p:sp>
        <p:nvSpPr>
          <p:cNvPr id="28674" name="Title 1">
            <a:extLst>
              <a:ext uri="{FF2B5EF4-FFF2-40B4-BE49-F238E27FC236}">
                <a16:creationId xmlns:a16="http://schemas.microsoft.com/office/drawing/2014/main" id="{DC540C71-3D68-4A97-A06A-62B927BCDEA4}"/>
              </a:ext>
            </a:extLst>
          </p:cNvPr>
          <p:cNvSpPr>
            <a:spLocks noGrp="1"/>
          </p:cNvSpPr>
          <p:nvPr>
            <p:ph type="title"/>
          </p:nvPr>
        </p:nvSpPr>
        <p:spPr/>
        <p:txBody>
          <a:bodyPr/>
          <a:lstStyle/>
          <a:p>
            <a:r>
              <a:rPr lang="en-US" altLang="en-US" dirty="0">
                <a:ea typeface="ＭＳ Ｐゴシック" panose="020B0600070205080204" pitchFamily="34" charset="-128"/>
              </a:rPr>
              <a:t>Inspection of Ladders</a:t>
            </a:r>
          </a:p>
        </p:txBody>
      </p:sp>
    </p:spTree>
    <p:extLst>
      <p:ext uri="{BB962C8B-B14F-4D97-AF65-F5344CB8AC3E}">
        <p14:creationId xmlns:p14="http://schemas.microsoft.com/office/powerpoint/2010/main" val="30926577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50" name="Picture 2" descr="Image depicts a picture of a job-made ladder and the proper measurements used to construct it properly." title="Image 2.11">
            <a:extLst>
              <a:ext uri="{FF2B5EF4-FFF2-40B4-BE49-F238E27FC236}">
                <a16:creationId xmlns:a16="http://schemas.microsoft.com/office/drawing/2014/main" id="{904047E0-4A30-4E9E-B119-146BA8E496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7876" y="1853248"/>
            <a:ext cx="3525838" cy="3687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47" name="Content Placeholder 2">
            <a:extLst>
              <a:ext uri="{FF2B5EF4-FFF2-40B4-BE49-F238E27FC236}">
                <a16:creationId xmlns:a16="http://schemas.microsoft.com/office/drawing/2014/main" id="{14D95A51-877E-4B75-A68F-9EE6D038E43E}"/>
              </a:ext>
            </a:extLst>
          </p:cNvPr>
          <p:cNvSpPr>
            <a:spLocks noGrp="1"/>
          </p:cNvSpPr>
          <p:nvPr>
            <p:ph idx="1"/>
          </p:nvPr>
        </p:nvSpPr>
        <p:spPr>
          <a:xfrm>
            <a:off x="341644" y="1676401"/>
            <a:ext cx="7095476" cy="5181599"/>
          </a:xfrm>
        </p:spPr>
        <p:txBody>
          <a:bodyPr>
            <a:normAutofit/>
          </a:bodyPr>
          <a:lstStyle/>
          <a:p>
            <a:pPr>
              <a:spcBef>
                <a:spcPct val="0"/>
              </a:spcBef>
              <a:spcAft>
                <a:spcPts val="800"/>
              </a:spcAft>
            </a:pPr>
            <a:r>
              <a:rPr lang="en-US" altLang="en-US" sz="2400" dirty="0">
                <a:ea typeface="ＭＳ Ｐゴシック" panose="020B0600070205080204" pitchFamily="34" charset="-128"/>
              </a:rPr>
              <a:t>Job-made wooden ladders are permissible, if constructed according to OSHA and ANSI specifications. </a:t>
            </a:r>
          </a:p>
          <a:p>
            <a:pPr lvl="1">
              <a:spcBef>
                <a:spcPct val="0"/>
              </a:spcBef>
              <a:spcAft>
                <a:spcPts val="800"/>
              </a:spcAft>
            </a:pPr>
            <a:r>
              <a:rPr lang="en-US" altLang="en-US" dirty="0">
                <a:ea typeface="ＭＳ Ｐゴシック" panose="020B0600070205080204" pitchFamily="34" charset="-128"/>
              </a:rPr>
              <a:t>Must be constructed to ANSI A14.4-2009 standard. </a:t>
            </a:r>
          </a:p>
          <a:p>
            <a:pPr lvl="1">
              <a:spcBef>
                <a:spcPct val="0"/>
              </a:spcBef>
              <a:spcAft>
                <a:spcPts val="800"/>
              </a:spcAft>
            </a:pPr>
            <a:r>
              <a:rPr lang="en-US" altLang="en-US" dirty="0">
                <a:ea typeface="ＭＳ Ｐゴシック" panose="020B0600070205080204" pitchFamily="34" charset="-128"/>
              </a:rPr>
              <a:t>Standard contains very specific requirements for type of materials to use, as well as spacing and limitations. </a:t>
            </a:r>
          </a:p>
          <a:p>
            <a:pPr lvl="1">
              <a:spcBef>
                <a:spcPct val="0"/>
              </a:spcBef>
              <a:spcAft>
                <a:spcPts val="800"/>
              </a:spcAft>
            </a:pPr>
            <a:r>
              <a:rPr lang="en-US" altLang="en-US" dirty="0">
                <a:ea typeface="ＭＳ Ｐゴシック" panose="020B0600070205080204" pitchFamily="34" charset="-128"/>
              </a:rPr>
              <a:t>Do not use job-made ladders unless you have reviewed the OSHA and ANSI regulations and standards.  </a:t>
            </a:r>
          </a:p>
          <a:p>
            <a:pPr>
              <a:spcBef>
                <a:spcPct val="0"/>
              </a:spcBef>
              <a:spcAft>
                <a:spcPts val="800"/>
              </a:spcAft>
            </a:pPr>
            <a:endParaRPr lang="en-US" altLang="en-US" sz="2400" dirty="0">
              <a:ea typeface="ＭＳ Ｐゴシック" panose="020B0600070205080204" pitchFamily="34" charset="-128"/>
            </a:endParaRPr>
          </a:p>
        </p:txBody>
      </p:sp>
      <p:sp>
        <p:nvSpPr>
          <p:cNvPr id="31746" name="Title 1">
            <a:extLst>
              <a:ext uri="{FF2B5EF4-FFF2-40B4-BE49-F238E27FC236}">
                <a16:creationId xmlns:a16="http://schemas.microsoft.com/office/drawing/2014/main" id="{6980BB62-7A32-4810-B155-F1262EB9ABBC}"/>
              </a:ext>
            </a:extLst>
          </p:cNvPr>
          <p:cNvSpPr>
            <a:spLocks noGrp="1"/>
          </p:cNvSpPr>
          <p:nvPr>
            <p:ph type="title"/>
          </p:nvPr>
        </p:nvSpPr>
        <p:spPr/>
        <p:txBody>
          <a:bodyPr/>
          <a:lstStyle/>
          <a:p>
            <a:r>
              <a:rPr lang="en-US" altLang="en-US" sz="4000">
                <a:ea typeface="ＭＳ Ｐゴシック" panose="020B0600070205080204" pitchFamily="34" charset="-128"/>
              </a:rPr>
              <a:t>Job-Made Wooden Ladders</a:t>
            </a:r>
          </a:p>
        </p:txBody>
      </p:sp>
    </p:spTree>
    <p:extLst>
      <p:ext uri="{BB962C8B-B14F-4D97-AF65-F5344CB8AC3E}">
        <p14:creationId xmlns:p14="http://schemas.microsoft.com/office/powerpoint/2010/main" val="23219734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25168E1B-64E0-4D96-992A-0B9C66205004}"/>
              </a:ext>
            </a:extLst>
          </p:cNvPr>
          <p:cNvSpPr>
            <a:spLocks noGrp="1" noChangeArrowheads="1"/>
          </p:cNvSpPr>
          <p:nvPr>
            <p:ph type="title"/>
          </p:nvPr>
        </p:nvSpPr>
        <p:spPr/>
        <p:txBody>
          <a:bodyPr/>
          <a:lstStyle/>
          <a:p>
            <a:pPr eaLnBrk="1" hangingPunct="1">
              <a:defRPr/>
            </a:pPr>
            <a:r>
              <a:rPr lang="en-US" dirty="0"/>
              <a:t>Damaged Ladder Photos</a:t>
            </a:r>
          </a:p>
        </p:txBody>
      </p:sp>
      <p:pic>
        <p:nvPicPr>
          <p:cNvPr id="33795" name="Picture 3" descr="Image depicts a damaged extension ladder that has been improperly repaired using 2x4's. " title="Image 2.12">
            <a:extLst>
              <a:ext uri="{FF2B5EF4-FFF2-40B4-BE49-F238E27FC236}">
                <a16:creationId xmlns:a16="http://schemas.microsoft.com/office/drawing/2014/main" id="{C886A268-DBE5-43BF-8EE5-0879BE3D94C3}"/>
              </a:ext>
            </a:extLst>
          </p:cNvPr>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6260959" y="1742716"/>
            <a:ext cx="5147851" cy="3946686"/>
          </a:xfrm>
          <a:noFill/>
        </p:spPr>
      </p:pic>
      <p:sp>
        <p:nvSpPr>
          <p:cNvPr id="5" name="Content Placeholder 2">
            <a:extLst>
              <a:ext uri="{FF2B5EF4-FFF2-40B4-BE49-F238E27FC236}">
                <a16:creationId xmlns:a16="http://schemas.microsoft.com/office/drawing/2014/main" id="{0308ACA9-8368-4595-AC29-D2F0450E492E}"/>
              </a:ext>
            </a:extLst>
          </p:cNvPr>
          <p:cNvSpPr txBox="1">
            <a:spLocks/>
          </p:cNvSpPr>
          <p:nvPr/>
        </p:nvSpPr>
        <p:spPr>
          <a:xfrm>
            <a:off x="321547" y="2042870"/>
            <a:ext cx="5789857"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This ladder shows the use of 2x4 wood to repair damaged side-rails and feet of a ladder. </a:t>
            </a:r>
          </a:p>
          <a:p>
            <a:pPr lvl="1"/>
            <a:r>
              <a:rPr lang="en-US" dirty="0">
                <a:latin typeface="Arial" panose="020B0604020202020204" pitchFamily="34" charset="0"/>
                <a:cs typeface="Arial" panose="020B0604020202020204" pitchFamily="34" charset="0"/>
              </a:rPr>
              <a:t>This ladder should be tagged and removed from service.</a:t>
            </a:r>
          </a:p>
        </p:txBody>
      </p:sp>
      <p:pic>
        <p:nvPicPr>
          <p:cNvPr id="7"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11404" y="2757487"/>
            <a:ext cx="2545871" cy="2545871"/>
          </a:xfrm>
          <a:prstGeom prst="rect">
            <a:avLst/>
          </a:prstGeom>
        </p:spPr>
      </p:pic>
    </p:spTree>
    <p:extLst>
      <p:ext uri="{BB962C8B-B14F-4D97-AF65-F5344CB8AC3E}">
        <p14:creationId xmlns:p14="http://schemas.microsoft.com/office/powerpoint/2010/main" val="15464088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25168E1B-64E0-4D96-992A-0B9C66205004}"/>
              </a:ext>
            </a:extLst>
          </p:cNvPr>
          <p:cNvSpPr>
            <a:spLocks noGrp="1" noChangeArrowheads="1"/>
          </p:cNvSpPr>
          <p:nvPr>
            <p:ph type="title"/>
          </p:nvPr>
        </p:nvSpPr>
        <p:spPr/>
        <p:txBody>
          <a:bodyPr/>
          <a:lstStyle/>
          <a:p>
            <a:pPr eaLnBrk="1" hangingPunct="1">
              <a:defRPr/>
            </a:pPr>
            <a:r>
              <a:rPr lang="en-US" dirty="0"/>
              <a:t>Damaged Ladder Photos, </a:t>
            </a:r>
            <a:r>
              <a:rPr lang="en-US" sz="2800" dirty="0"/>
              <a:t>continued 1</a:t>
            </a:r>
            <a:endParaRPr lang="en-US" dirty="0"/>
          </a:p>
        </p:txBody>
      </p:sp>
      <p:sp>
        <p:nvSpPr>
          <p:cNvPr id="3" name="Content Placeholder 2">
            <a:extLst>
              <a:ext uri="{FF2B5EF4-FFF2-40B4-BE49-F238E27FC236}">
                <a16:creationId xmlns:a16="http://schemas.microsoft.com/office/drawing/2014/main" id="{9D025F25-C2A1-4E03-87A1-482CB753A97F}"/>
              </a:ext>
            </a:extLst>
          </p:cNvPr>
          <p:cNvSpPr>
            <a:spLocks noGrp="1"/>
          </p:cNvSpPr>
          <p:nvPr>
            <p:ph idx="1"/>
          </p:nvPr>
        </p:nvSpPr>
        <p:spPr>
          <a:xfrm>
            <a:off x="1103312" y="2052918"/>
            <a:ext cx="5789857" cy="4195481"/>
          </a:xfrm>
        </p:spPr>
        <p:txBody>
          <a:bodyPr/>
          <a:lstStyle/>
          <a:p>
            <a:r>
              <a:rPr lang="en-US" dirty="0"/>
              <a:t>The side-rail of this ladder is dented.</a:t>
            </a:r>
          </a:p>
          <a:p>
            <a:pPr lvl="1"/>
            <a:r>
              <a:rPr lang="en-US" dirty="0"/>
              <a:t>This ladder should be tagged and removed from service.</a:t>
            </a:r>
          </a:p>
          <a:p>
            <a:endParaRPr lang="en-US" dirty="0"/>
          </a:p>
        </p:txBody>
      </p:sp>
      <p:pic>
        <p:nvPicPr>
          <p:cNvPr id="4" name="Picture 3" descr="Image depicts a damaged side-rail section on an extension ladder. " title="Image 2.13">
            <a:extLst>
              <a:ext uri="{FF2B5EF4-FFF2-40B4-BE49-F238E27FC236}">
                <a16:creationId xmlns:a16="http://schemas.microsoft.com/office/drawing/2014/main" id="{EF4FDF21-2B0A-4EA0-A19A-0770691F1EA3}"/>
              </a:ext>
            </a:extLst>
          </p:cNvPr>
          <p:cNvPicPr>
            <a:picLocks noChangeAspect="1"/>
          </p:cNvPicPr>
          <p:nvPr/>
        </p:nvPicPr>
        <p:blipFill>
          <a:blip r:embed="rId3"/>
          <a:stretch>
            <a:fillRect/>
          </a:stretch>
        </p:blipFill>
        <p:spPr>
          <a:xfrm>
            <a:off x="7713785" y="1146553"/>
            <a:ext cx="4478215" cy="5711447"/>
          </a:xfrm>
          <a:prstGeom prst="rect">
            <a:avLst/>
          </a:prstGeom>
        </p:spPr>
      </p:pic>
      <p:pic>
        <p:nvPicPr>
          <p:cNvPr id="6"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15350" y="2547083"/>
            <a:ext cx="2317977" cy="2317977"/>
          </a:xfrm>
          <a:prstGeom prst="rect">
            <a:avLst/>
          </a:prstGeom>
        </p:spPr>
      </p:pic>
    </p:spTree>
    <p:extLst>
      <p:ext uri="{BB962C8B-B14F-4D97-AF65-F5344CB8AC3E}">
        <p14:creationId xmlns:p14="http://schemas.microsoft.com/office/powerpoint/2010/main" val="15970260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7" descr="Image depicts an example of a warning label placed on a ladder. " title="Image 2.14">
            <a:extLst>
              <a:ext uri="{FF2B5EF4-FFF2-40B4-BE49-F238E27FC236}">
                <a16:creationId xmlns:a16="http://schemas.microsoft.com/office/drawing/2014/main" id="{50F51B0C-24B2-465D-BC2E-651880802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4384" y="1600199"/>
            <a:ext cx="3346450" cy="4467225"/>
          </a:xfrm>
          <a:prstGeom prst="rect">
            <a:avLst/>
          </a:prstGeom>
          <a:noFill/>
          <a:ln w="2857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35843" name="Rectangle 5">
            <a:extLst>
              <a:ext uri="{FF2B5EF4-FFF2-40B4-BE49-F238E27FC236}">
                <a16:creationId xmlns:a16="http://schemas.microsoft.com/office/drawing/2014/main" id="{EBC74822-5174-4011-9CF0-9D2F8B9C41E4}"/>
              </a:ext>
            </a:extLst>
          </p:cNvPr>
          <p:cNvSpPr>
            <a:spLocks noGrp="1" noChangeArrowheads="1"/>
          </p:cNvSpPr>
          <p:nvPr>
            <p:ph sz="half" idx="1"/>
          </p:nvPr>
        </p:nvSpPr>
        <p:spPr>
          <a:xfrm>
            <a:off x="1213844" y="1735931"/>
            <a:ext cx="4396339" cy="4195763"/>
          </a:xfrm>
        </p:spPr>
        <p:txBody>
          <a:bodyPr/>
          <a:lstStyle/>
          <a:p>
            <a:pPr eaLnBrk="1" hangingPunct="1"/>
            <a:r>
              <a:rPr lang="en-US" altLang="en-US" sz="3200" dirty="0"/>
              <a:t>Check the labels to learn about:</a:t>
            </a:r>
          </a:p>
          <a:p>
            <a:pPr lvl="1" eaLnBrk="1" hangingPunct="1"/>
            <a:r>
              <a:rPr lang="en-US" altLang="en-US" sz="2800" dirty="0"/>
              <a:t>Warnings</a:t>
            </a:r>
          </a:p>
          <a:p>
            <a:pPr lvl="1" eaLnBrk="1" hangingPunct="1"/>
            <a:r>
              <a:rPr lang="en-US" altLang="en-US" sz="2800" dirty="0"/>
              <a:t>Duty rating</a:t>
            </a:r>
          </a:p>
          <a:p>
            <a:pPr lvl="1" eaLnBrk="1" hangingPunct="1"/>
            <a:r>
              <a:rPr lang="en-US" altLang="en-US" sz="2800" dirty="0"/>
              <a:t>Set-up</a:t>
            </a:r>
          </a:p>
          <a:p>
            <a:pPr eaLnBrk="1" hangingPunct="1"/>
            <a:endParaRPr lang="en-US" altLang="en-US" dirty="0"/>
          </a:p>
        </p:txBody>
      </p:sp>
      <p:sp>
        <p:nvSpPr>
          <p:cNvPr id="281604" name="Rectangle 4">
            <a:extLst>
              <a:ext uri="{FF2B5EF4-FFF2-40B4-BE49-F238E27FC236}">
                <a16:creationId xmlns:a16="http://schemas.microsoft.com/office/drawing/2014/main" id="{13083B9A-EA9B-40B8-8F50-CF0C1D0F9561}"/>
              </a:ext>
            </a:extLst>
          </p:cNvPr>
          <p:cNvSpPr>
            <a:spLocks noGrp="1" noChangeArrowheads="1"/>
          </p:cNvSpPr>
          <p:nvPr>
            <p:ph type="title"/>
          </p:nvPr>
        </p:nvSpPr>
        <p:spPr/>
        <p:txBody>
          <a:bodyPr/>
          <a:lstStyle/>
          <a:p>
            <a:pPr eaLnBrk="1" hangingPunct="1">
              <a:defRPr/>
            </a:pPr>
            <a:r>
              <a:rPr lang="en-US" dirty="0"/>
              <a:t>Ladder Labels</a:t>
            </a:r>
          </a:p>
        </p:txBody>
      </p:sp>
    </p:spTree>
    <p:extLst>
      <p:ext uri="{BB962C8B-B14F-4D97-AF65-F5344CB8AC3E}">
        <p14:creationId xmlns:p14="http://schemas.microsoft.com/office/powerpoint/2010/main" val="295901565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E4A25F32-8772-4DC3-B260-8543172A244E}"/>
              </a:ext>
            </a:extLst>
          </p:cNvPr>
          <p:cNvSpPr>
            <a:spLocks noGrp="1" noChangeArrowheads="1"/>
          </p:cNvSpPr>
          <p:nvPr>
            <p:ph type="title"/>
          </p:nvPr>
        </p:nvSpPr>
        <p:spPr/>
        <p:txBody>
          <a:bodyPr/>
          <a:lstStyle/>
          <a:p>
            <a:pPr eaLnBrk="1" hangingPunct="1">
              <a:defRPr/>
            </a:pPr>
            <a:r>
              <a:rPr lang="en-US" dirty="0"/>
              <a:t>Ladder Setup - Placement</a:t>
            </a:r>
          </a:p>
        </p:txBody>
      </p:sp>
      <p:sp>
        <p:nvSpPr>
          <p:cNvPr id="39939" name="Rectangle 3">
            <a:extLst>
              <a:ext uri="{FF2B5EF4-FFF2-40B4-BE49-F238E27FC236}">
                <a16:creationId xmlns:a16="http://schemas.microsoft.com/office/drawing/2014/main" id="{08D1D923-8795-4707-9294-21A830B5F047}"/>
              </a:ext>
            </a:extLst>
          </p:cNvPr>
          <p:cNvSpPr>
            <a:spLocks noGrp="1" noChangeArrowheads="1"/>
          </p:cNvSpPr>
          <p:nvPr>
            <p:ph idx="1"/>
          </p:nvPr>
        </p:nvSpPr>
        <p:spPr/>
        <p:txBody>
          <a:bodyPr/>
          <a:lstStyle/>
          <a:p>
            <a:r>
              <a:rPr lang="en-US" altLang="en-US" dirty="0"/>
              <a:t>Avoid setting up a ladder in high traffic areas or barricade areas around ladder.</a:t>
            </a:r>
          </a:p>
          <a:p>
            <a:pPr eaLnBrk="1" hangingPunct="1"/>
            <a:r>
              <a:rPr lang="en-US" altLang="en-US" dirty="0"/>
              <a:t>Do not use metal or aluminum ladders near electrical lines.</a:t>
            </a:r>
          </a:p>
          <a:p>
            <a:pPr eaLnBrk="1" hangingPunct="1"/>
            <a:r>
              <a:rPr lang="en-US" altLang="en-US" dirty="0"/>
              <a:t>Place ladders on stable and level surfaces.</a:t>
            </a:r>
          </a:p>
        </p:txBody>
      </p:sp>
    </p:spTree>
    <p:extLst>
      <p:ext uri="{BB962C8B-B14F-4D97-AF65-F5344CB8AC3E}">
        <p14:creationId xmlns:p14="http://schemas.microsoft.com/office/powerpoint/2010/main" val="109038664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Course Objectives</a:t>
            </a:r>
          </a:p>
        </p:txBody>
      </p:sp>
      <p:sp>
        <p:nvSpPr>
          <p:cNvPr id="3" name="Content Placeholder 2"/>
          <p:cNvSpPr>
            <a:spLocks noGrp="1"/>
          </p:cNvSpPr>
          <p:nvPr>
            <p:ph idx="1"/>
          </p:nvPr>
        </p:nvSpPr>
        <p:spPr/>
        <p:txBody>
          <a:bodyPr>
            <a:normAutofit lnSpcReduction="10000"/>
          </a:bodyPr>
          <a:lstStyle/>
          <a:p>
            <a:r>
              <a:rPr lang="en-US" dirty="0">
                <a:latin typeface="Arial" panose="020B0604020202020204" pitchFamily="34" charset="0"/>
                <a:cs typeface="Arial" panose="020B0604020202020204" pitchFamily="34" charset="0"/>
              </a:rPr>
              <a:t>Recognize common fall hazards in residential construction.</a:t>
            </a:r>
          </a:p>
          <a:p>
            <a:r>
              <a:rPr lang="en-US" dirty="0">
                <a:latin typeface="Arial" panose="020B0604020202020204" pitchFamily="34" charset="0"/>
                <a:cs typeface="Arial" panose="020B0604020202020204" pitchFamily="34" charset="0"/>
              </a:rPr>
              <a:t>Identify when fall protection is required.</a:t>
            </a:r>
          </a:p>
          <a:p>
            <a:r>
              <a:rPr lang="en-US" dirty="0">
                <a:latin typeface="Arial" panose="020B0604020202020204" pitchFamily="34" charset="0"/>
                <a:cs typeface="Arial" panose="020B0604020202020204" pitchFamily="34" charset="0"/>
              </a:rPr>
              <a:t>Determine which protection system to use for a given fall hazard.</a:t>
            </a:r>
          </a:p>
          <a:p>
            <a:r>
              <a:rPr lang="en-US" dirty="0">
                <a:latin typeface="Arial" panose="020B0604020202020204" pitchFamily="34" charset="0"/>
                <a:cs typeface="Arial" panose="020B0604020202020204" pitchFamily="34" charset="0"/>
              </a:rPr>
              <a:t>Understand the key requirements and basic safety practices for each protection system.</a:t>
            </a:r>
          </a:p>
          <a:p>
            <a:r>
              <a:rPr lang="en-US" dirty="0">
                <a:latin typeface="Arial" panose="020B0604020202020204" pitchFamily="34" charset="0"/>
                <a:cs typeface="Arial" panose="020B0604020202020204" pitchFamily="34" charset="0"/>
              </a:rPr>
              <a:t>Understand the safety requirements and practices for ladders and scaffolding.</a:t>
            </a:r>
          </a:p>
        </p:txBody>
      </p:sp>
    </p:spTree>
    <p:extLst>
      <p:ext uri="{BB962C8B-B14F-4D97-AF65-F5344CB8AC3E}">
        <p14:creationId xmlns:p14="http://schemas.microsoft.com/office/powerpoint/2010/main" val="32067000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495D8766-90DB-46EB-9AB1-9FE9611205FC}"/>
              </a:ext>
            </a:extLst>
          </p:cNvPr>
          <p:cNvSpPr>
            <a:spLocks noChangeArrowheads="1"/>
          </p:cNvSpPr>
          <p:nvPr/>
        </p:nvSpPr>
        <p:spPr bwMode="auto">
          <a:xfrm>
            <a:off x="1108264" y="5465764"/>
            <a:ext cx="4408488" cy="658812"/>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FontTx/>
              <a:buNone/>
            </a:pPr>
            <a:r>
              <a:rPr lang="en-US" altLang="en-US" sz="2000" dirty="0">
                <a:solidFill>
                  <a:schemeClr val="tx1"/>
                </a:solidFill>
              </a:rPr>
              <a:t>Example:</a:t>
            </a:r>
          </a:p>
          <a:p>
            <a:pPr>
              <a:spcBef>
                <a:spcPct val="0"/>
              </a:spcBef>
              <a:buFontTx/>
              <a:buNone/>
            </a:pPr>
            <a:r>
              <a:rPr lang="en-US" altLang="en-US" sz="2000" dirty="0">
                <a:solidFill>
                  <a:schemeClr val="tx1"/>
                </a:solidFill>
              </a:rPr>
              <a:t>20 ft. (ladder length) </a:t>
            </a:r>
            <a:r>
              <a:rPr lang="en-US" altLang="en-US" sz="2000" dirty="0">
                <a:solidFill>
                  <a:schemeClr val="tx1"/>
                </a:solidFill>
                <a:cs typeface="Arial" panose="020B0604020202020204" pitchFamily="34" charset="0"/>
              </a:rPr>
              <a:t>÷ 4 ft. = 5 ft. pitch</a:t>
            </a:r>
          </a:p>
        </p:txBody>
      </p:sp>
      <p:pic>
        <p:nvPicPr>
          <p:cNvPr id="4" name="Picture 6" descr="Image depicts a worker standing on the ground and reaching his arms out to grab a leaning extension ladder. " title="Image 2.15">
            <a:extLst>
              <a:ext uri="{FF2B5EF4-FFF2-40B4-BE49-F238E27FC236}">
                <a16:creationId xmlns:a16="http://schemas.microsoft.com/office/drawing/2014/main" id="{F3E4A7C4-B351-426F-BBBF-92632CEC9E5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60477" y="1340821"/>
            <a:ext cx="4227692" cy="46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939984" y="1561766"/>
            <a:ext cx="4408488" cy="4195481"/>
          </a:xfrm>
        </p:spPr>
        <p:txBody>
          <a:bodyPr/>
          <a:lstStyle/>
          <a:p>
            <a:r>
              <a:rPr lang="en-US" dirty="0"/>
              <a:t>Extension ladders should be used at a 4 to 1 pitch (1.2 to .3 m). </a:t>
            </a:r>
          </a:p>
          <a:p>
            <a:r>
              <a:rPr lang="en-US" dirty="0"/>
              <a:t>For every 4 ft.. (1.2 m) of ladder length, the bottom of the ladder should be 1 ft. (.3 m) away from the structure.</a:t>
            </a:r>
          </a:p>
          <a:p>
            <a:endParaRPr lang="en-US" dirty="0"/>
          </a:p>
        </p:txBody>
      </p:sp>
      <p:sp>
        <p:nvSpPr>
          <p:cNvPr id="2" name="Title 1"/>
          <p:cNvSpPr>
            <a:spLocks noGrp="1"/>
          </p:cNvSpPr>
          <p:nvPr>
            <p:ph type="title"/>
          </p:nvPr>
        </p:nvSpPr>
        <p:spPr/>
        <p:txBody>
          <a:bodyPr/>
          <a:lstStyle/>
          <a:p>
            <a:r>
              <a:rPr lang="en-US" dirty="0"/>
              <a:t>Ladder Setup – Proper Pitch </a:t>
            </a:r>
            <a:br>
              <a:rPr lang="en-US" dirty="0"/>
            </a:br>
            <a:endParaRPr lang="en-US" dirty="0"/>
          </a:p>
        </p:txBody>
      </p:sp>
    </p:spTree>
    <p:extLst>
      <p:ext uri="{BB962C8B-B14F-4D97-AF65-F5344CB8AC3E}">
        <p14:creationId xmlns:p14="http://schemas.microsoft.com/office/powerpoint/2010/main" val="31269677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9" name="Rectangle 5">
            <a:extLst>
              <a:ext uri="{FF2B5EF4-FFF2-40B4-BE49-F238E27FC236}">
                <a16:creationId xmlns:a16="http://schemas.microsoft.com/office/drawing/2014/main" id="{B98822C1-502C-480C-88E5-C61719FC9486}"/>
              </a:ext>
            </a:extLst>
          </p:cNvPr>
          <p:cNvSpPr>
            <a:spLocks noGrp="1" noChangeArrowheads="1"/>
          </p:cNvSpPr>
          <p:nvPr>
            <p:ph type="title"/>
          </p:nvPr>
        </p:nvSpPr>
        <p:spPr/>
        <p:txBody>
          <a:bodyPr/>
          <a:lstStyle/>
          <a:p>
            <a:pPr eaLnBrk="1" hangingPunct="1">
              <a:defRPr/>
            </a:pPr>
            <a:r>
              <a:rPr lang="en-US" dirty="0"/>
              <a:t>Correct Pitch?</a:t>
            </a:r>
          </a:p>
        </p:txBody>
      </p:sp>
      <p:pic>
        <p:nvPicPr>
          <p:cNvPr id="44035" name="Picture 4" descr="Image shows a worker climbing a leaning extension ladder. " title="Image 2.16">
            <a:extLst>
              <a:ext uri="{FF2B5EF4-FFF2-40B4-BE49-F238E27FC236}">
                <a16:creationId xmlns:a16="http://schemas.microsoft.com/office/drawing/2014/main" id="{03F34D3E-77BE-4D43-9290-7FFE9A5C0C57}"/>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5084066" y="1399234"/>
            <a:ext cx="6264275" cy="4525963"/>
          </a:xfrm>
          <a:noFill/>
        </p:spPr>
      </p:pic>
      <p:sp>
        <p:nvSpPr>
          <p:cNvPr id="5" name="Text Placeholder 2">
            <a:extLst>
              <a:ext uri="{FF2B5EF4-FFF2-40B4-BE49-F238E27FC236}">
                <a16:creationId xmlns:a16="http://schemas.microsoft.com/office/drawing/2014/main" id="{B3A69D5F-08A1-4585-844B-0CA05E84BDF9}"/>
              </a:ext>
            </a:extLst>
          </p:cNvPr>
          <p:cNvSpPr txBox="1">
            <a:spLocks/>
          </p:cNvSpPr>
          <p:nvPr/>
        </p:nvSpPr>
        <p:spPr>
          <a:xfrm>
            <a:off x="278004" y="2078685"/>
            <a:ext cx="4555253"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Remember, for every 4 ft. (1.2 m) in height, the bottom of the ladder should be 1 ft. (.3 m) away from the structure.</a:t>
            </a:r>
          </a:p>
        </p:txBody>
      </p:sp>
      <p:pic>
        <p:nvPicPr>
          <p:cNvPr id="7"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87367" y="2457450"/>
            <a:ext cx="2645884" cy="2645884"/>
          </a:xfrm>
          <a:prstGeom prst="rect">
            <a:avLst/>
          </a:prstGeom>
        </p:spPr>
      </p:pic>
    </p:spTree>
    <p:extLst>
      <p:ext uri="{BB962C8B-B14F-4D97-AF65-F5344CB8AC3E}">
        <p14:creationId xmlns:p14="http://schemas.microsoft.com/office/powerpoint/2010/main" val="7580558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a:t>
            </a:r>
          </a:p>
        </p:txBody>
      </p:sp>
      <p:pic>
        <p:nvPicPr>
          <p:cNvPr id="46083" name="Picture 4" descr="Image depicts an extension ladder leaning against a residential house under construction." title="Image 2.17">
            <a:extLst>
              <a:ext uri="{FF2B5EF4-FFF2-40B4-BE49-F238E27FC236}">
                <a16:creationId xmlns:a16="http://schemas.microsoft.com/office/drawing/2014/main" id="{18D89232-5A09-4CFB-A60D-A6775D8806B6}"/>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4145557" y="1369089"/>
            <a:ext cx="7337425" cy="4525963"/>
          </a:xfrm>
          <a:noFill/>
        </p:spPr>
      </p:pic>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8"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30141" y="2528886"/>
            <a:ext cx="1988659" cy="1988659"/>
          </a:xfrm>
          <a:prstGeom prst="rect">
            <a:avLst/>
          </a:prstGeom>
        </p:spPr>
      </p:pic>
      <p:pic>
        <p:nvPicPr>
          <p:cNvPr id="7"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03341" y="3209924"/>
            <a:ext cx="1988659" cy="1988659"/>
          </a:xfrm>
          <a:prstGeom prst="rect">
            <a:avLst/>
          </a:prstGeom>
        </p:spPr>
      </p:pic>
    </p:spTree>
    <p:extLst>
      <p:ext uri="{BB962C8B-B14F-4D97-AF65-F5344CB8AC3E}">
        <p14:creationId xmlns:p14="http://schemas.microsoft.com/office/powerpoint/2010/main" val="43533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1</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this photo?</a:t>
            </a:r>
          </a:p>
        </p:txBody>
      </p:sp>
      <p:pic>
        <p:nvPicPr>
          <p:cNvPr id="7" name="Picture 4" descr="Image depicts a job-made wooden ladder connecting the first and second floor of a home under construction. The ladder is placed over a large floor hole. " title="Image 2.18">
            <a:extLst>
              <a:ext uri="{FF2B5EF4-FFF2-40B4-BE49-F238E27FC236}">
                <a16:creationId xmlns:a16="http://schemas.microsoft.com/office/drawing/2014/main" id="{18A3017F-09F1-4C6A-836A-9DA7DB63BD5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2671" y="1567542"/>
            <a:ext cx="7334384" cy="4278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10250" y="2326292"/>
            <a:ext cx="2702908" cy="2702908"/>
          </a:xfrm>
          <a:prstGeom prst="rect">
            <a:avLst/>
          </a:prstGeom>
        </p:spPr>
      </p:pic>
    </p:spTree>
    <p:extLst>
      <p:ext uri="{BB962C8B-B14F-4D97-AF65-F5344CB8AC3E}">
        <p14:creationId xmlns:p14="http://schemas.microsoft.com/office/powerpoint/2010/main" val="4571294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6" descr="Image depicts a worker standing on a stepladder. " title="Image 2.19">
            <a:extLst>
              <a:ext uri="{FF2B5EF4-FFF2-40B4-BE49-F238E27FC236}">
                <a16:creationId xmlns:a16="http://schemas.microsoft.com/office/drawing/2014/main" id="{2D868D9F-47B9-45C7-976D-D653D264A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8585" y="1593851"/>
            <a:ext cx="3906178" cy="489267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8131" name="Rectangle 4">
            <a:extLst>
              <a:ext uri="{FF2B5EF4-FFF2-40B4-BE49-F238E27FC236}">
                <a16:creationId xmlns:a16="http://schemas.microsoft.com/office/drawing/2014/main" id="{01DFDA47-A21D-46C7-BC29-C54F6AB1D948}"/>
              </a:ext>
            </a:extLst>
          </p:cNvPr>
          <p:cNvSpPr>
            <a:spLocks noGrp="1" noChangeArrowheads="1"/>
          </p:cNvSpPr>
          <p:nvPr>
            <p:ph sz="half" idx="1"/>
          </p:nvPr>
        </p:nvSpPr>
        <p:spPr>
          <a:xfrm>
            <a:off x="1163602" y="1739900"/>
            <a:ext cx="4396339" cy="4746625"/>
          </a:xfrm>
        </p:spPr>
        <p:txBody>
          <a:bodyPr>
            <a:normAutofit fontScale="92500" lnSpcReduction="10000"/>
          </a:bodyPr>
          <a:lstStyle/>
          <a:p>
            <a:pPr eaLnBrk="1" hangingPunct="1"/>
            <a:r>
              <a:rPr lang="en-US" altLang="en-US" sz="3200" dirty="0"/>
              <a:t>Most stepladders are designed for use in an opened-and-locked position. </a:t>
            </a:r>
          </a:p>
          <a:p>
            <a:pPr eaLnBrk="1" hangingPunct="1"/>
            <a:r>
              <a:rPr lang="en-US" altLang="en-US" sz="3200" dirty="0"/>
              <a:t>Do not use a stepladder that is folded or in a leaning position, </a:t>
            </a:r>
            <a:r>
              <a:rPr lang="en-US" altLang="en-US" sz="3200" i="1" dirty="0"/>
              <a:t>unless</a:t>
            </a:r>
            <a:r>
              <a:rPr lang="en-US" altLang="en-US" sz="3200" dirty="0"/>
              <a:t> designed to be leaned directly against a vertical surface.</a:t>
            </a:r>
          </a:p>
        </p:txBody>
      </p:sp>
      <p:sp>
        <p:nvSpPr>
          <p:cNvPr id="283650" name="Rectangle 2">
            <a:extLst>
              <a:ext uri="{FF2B5EF4-FFF2-40B4-BE49-F238E27FC236}">
                <a16:creationId xmlns:a16="http://schemas.microsoft.com/office/drawing/2014/main" id="{88D3C212-7FBA-4E85-B4F5-89FF30AAE30F}"/>
              </a:ext>
            </a:extLst>
          </p:cNvPr>
          <p:cNvSpPr>
            <a:spLocks noGrp="1" noChangeArrowheads="1"/>
          </p:cNvSpPr>
          <p:nvPr>
            <p:ph type="title"/>
          </p:nvPr>
        </p:nvSpPr>
        <p:spPr/>
        <p:txBody>
          <a:bodyPr/>
          <a:lstStyle/>
          <a:p>
            <a:pPr eaLnBrk="1" hangingPunct="1">
              <a:defRPr/>
            </a:pPr>
            <a:r>
              <a:rPr lang="en-US" dirty="0"/>
              <a:t>Stepladders</a:t>
            </a:r>
          </a:p>
        </p:txBody>
      </p:sp>
    </p:spTree>
    <p:extLst>
      <p:ext uri="{BB962C8B-B14F-4D97-AF65-F5344CB8AC3E}">
        <p14:creationId xmlns:p14="http://schemas.microsoft.com/office/powerpoint/2010/main" val="1964988833"/>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worker using a standard step ladder and leaning ladder all-in-one.  Photo courtesy: Werner Ladder.&#10;" title="Stepladder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937127" y="1958182"/>
            <a:ext cx="3202854" cy="4801483"/>
          </a:xfrm>
          <a:prstGeom prst="rect">
            <a:avLst/>
          </a:prstGeom>
        </p:spPr>
      </p:pic>
      <p:pic>
        <p:nvPicPr>
          <p:cNvPr id="11" name="Picture 10" descr="A standard step ladder and leaning ladder all-in-one.  Photo courtesy: Werner Ladder.&#10;" title="Stepladder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37543" y="1940014"/>
            <a:ext cx="2876270" cy="4819651"/>
          </a:xfrm>
          <a:prstGeom prst="rect">
            <a:avLst/>
          </a:prstGeom>
        </p:spPr>
      </p:pic>
      <p:sp>
        <p:nvSpPr>
          <p:cNvPr id="10" name="TextBox 9"/>
          <p:cNvSpPr txBox="1"/>
          <p:nvPr/>
        </p:nvSpPr>
        <p:spPr>
          <a:xfrm>
            <a:off x="5368464" y="6514545"/>
            <a:ext cx="1845377" cy="230832"/>
          </a:xfrm>
          <a:prstGeom prst="rect">
            <a:avLst/>
          </a:prstGeom>
          <a:noFill/>
        </p:spPr>
        <p:txBody>
          <a:bodyPr wrap="none" rtlCol="0">
            <a:spAutoFit/>
          </a:bodyPr>
          <a:lstStyle/>
          <a:p>
            <a:r>
              <a:rPr lang="en-US" sz="900" dirty="0">
                <a:latin typeface="Arial" panose="020B0604020202020204" pitchFamily="34" charset="0"/>
                <a:cs typeface="Arial" panose="020B0604020202020204" pitchFamily="34" charset="0"/>
              </a:rPr>
              <a:t>Photos courtesy: Werner Ladder</a:t>
            </a:r>
          </a:p>
        </p:txBody>
      </p:sp>
      <p:pic>
        <p:nvPicPr>
          <p:cNvPr id="13" name="Picture 12" descr="A standard step ladder and leaning ladder all-in-one.  Photo courtesy: Werner Ladder.&#10;" title="Stepladder 3"/>
          <p:cNvPicPr>
            <a:picLocks noChangeAspect="1"/>
          </p:cNvPicPr>
          <p:nvPr/>
        </p:nvPicPr>
        <p:blipFill>
          <a:blip r:embed="rId4"/>
          <a:stretch>
            <a:fillRect/>
          </a:stretch>
        </p:blipFill>
        <p:spPr>
          <a:xfrm>
            <a:off x="10315575" y="4975697"/>
            <a:ext cx="1760128" cy="17510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p:cNvSpPr>
            <a:spLocks noGrp="1"/>
          </p:cNvSpPr>
          <p:nvPr>
            <p:ph sz="half" idx="1"/>
          </p:nvPr>
        </p:nvSpPr>
        <p:spPr/>
        <p:txBody>
          <a:bodyPr>
            <a:normAutofit/>
          </a:bodyPr>
          <a:lstStyle/>
          <a:p>
            <a:r>
              <a:rPr lang="en-US" sz="3200" dirty="0"/>
              <a:t>A standard step ladder and leaning ladder all-in-one.</a:t>
            </a:r>
          </a:p>
        </p:txBody>
      </p:sp>
      <p:sp>
        <p:nvSpPr>
          <p:cNvPr id="2" name="Title 1"/>
          <p:cNvSpPr>
            <a:spLocks noGrp="1"/>
          </p:cNvSpPr>
          <p:nvPr>
            <p:ph type="title"/>
          </p:nvPr>
        </p:nvSpPr>
        <p:spPr/>
        <p:txBody>
          <a:bodyPr/>
          <a:lstStyle/>
          <a:p>
            <a:r>
              <a:rPr lang="en-US" dirty="0"/>
              <a:t>Stepladders, </a:t>
            </a:r>
            <a:r>
              <a:rPr lang="en-US" sz="2800" dirty="0"/>
              <a:t>continued 1</a:t>
            </a:r>
            <a:endParaRPr lang="en-US" dirty="0"/>
          </a:p>
        </p:txBody>
      </p:sp>
    </p:spTree>
    <p:extLst>
      <p:ext uri="{BB962C8B-B14F-4D97-AF65-F5344CB8AC3E}">
        <p14:creationId xmlns:p14="http://schemas.microsoft.com/office/powerpoint/2010/main" val="30416218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a:extLst>
              <a:ext uri="{FF2B5EF4-FFF2-40B4-BE49-F238E27FC236}">
                <a16:creationId xmlns:a16="http://schemas.microsoft.com/office/drawing/2014/main" id="{88D3C212-7FBA-4E85-B4F5-89FF30AAE30F}"/>
              </a:ext>
            </a:extLst>
          </p:cNvPr>
          <p:cNvSpPr>
            <a:spLocks noGrp="1" noChangeArrowheads="1"/>
          </p:cNvSpPr>
          <p:nvPr>
            <p:ph type="title"/>
          </p:nvPr>
        </p:nvSpPr>
        <p:spPr/>
        <p:txBody>
          <a:bodyPr/>
          <a:lstStyle/>
          <a:p>
            <a:pPr eaLnBrk="1" hangingPunct="1">
              <a:defRPr/>
            </a:pPr>
            <a:r>
              <a:rPr lang="en-US" dirty="0"/>
              <a:t>Stepladders, </a:t>
            </a:r>
            <a:r>
              <a:rPr lang="en-US" sz="2800" dirty="0"/>
              <a:t>continued 2</a:t>
            </a:r>
            <a:endParaRPr lang="en-US" dirty="0"/>
          </a:p>
        </p:txBody>
      </p:sp>
      <p:sp>
        <p:nvSpPr>
          <p:cNvPr id="48131" name="Rectangle 4">
            <a:extLst>
              <a:ext uri="{FF2B5EF4-FFF2-40B4-BE49-F238E27FC236}">
                <a16:creationId xmlns:a16="http://schemas.microsoft.com/office/drawing/2014/main" id="{01DFDA47-A21D-46C7-BC29-C54F6AB1D948}"/>
              </a:ext>
            </a:extLst>
          </p:cNvPr>
          <p:cNvSpPr>
            <a:spLocks noGrp="1" noChangeArrowheads="1"/>
          </p:cNvSpPr>
          <p:nvPr>
            <p:ph sz="half" idx="1"/>
          </p:nvPr>
        </p:nvSpPr>
        <p:spPr>
          <a:xfrm>
            <a:off x="500411" y="1690857"/>
            <a:ext cx="4396339" cy="4195763"/>
          </a:xfrm>
        </p:spPr>
        <p:txBody>
          <a:bodyPr/>
          <a:lstStyle/>
          <a:p>
            <a:r>
              <a:rPr lang="en-US" altLang="en-US" sz="3200" dirty="0"/>
              <a:t>Never stand on the top 2 steps of a stepladder.</a:t>
            </a:r>
          </a:p>
        </p:txBody>
      </p:sp>
      <p:pic>
        <p:nvPicPr>
          <p:cNvPr id="5" name="Picture 7" descr="Image depicts a worker standing on the top of a stepladder." title="Image 2.20">
            <a:extLst>
              <a:ext uri="{FF2B5EF4-FFF2-40B4-BE49-F238E27FC236}">
                <a16:creationId xmlns:a16="http://schemas.microsoft.com/office/drawing/2014/main" id="{CF7231E4-D034-4641-BCD4-A4B90B87758F}"/>
              </a:ext>
            </a:extLst>
          </p:cNvPr>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48472" y="1587639"/>
            <a:ext cx="6619124" cy="4136590"/>
          </a:xfrm>
          <a:noFill/>
        </p:spPr>
      </p:pic>
      <p:pic>
        <p:nvPicPr>
          <p:cNvPr id="7"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72376" y="2647430"/>
            <a:ext cx="2660876" cy="2660876"/>
          </a:xfrm>
          <a:prstGeom prst="rect">
            <a:avLst/>
          </a:prstGeom>
        </p:spPr>
      </p:pic>
    </p:spTree>
    <p:extLst>
      <p:ext uri="{BB962C8B-B14F-4D97-AF65-F5344CB8AC3E}">
        <p14:creationId xmlns:p14="http://schemas.microsoft.com/office/powerpoint/2010/main" val="3992904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3</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398585" y="201839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these photos?</a:t>
            </a:r>
          </a:p>
        </p:txBody>
      </p:sp>
      <p:pic>
        <p:nvPicPr>
          <p:cNvPr id="6" name="Picture 2" descr="Image depicts a worker standing on a leaning stepladder. " title="Image 2.21">
            <a:extLst>
              <a:ext uri="{FF2B5EF4-FFF2-40B4-BE49-F238E27FC236}">
                <a16:creationId xmlns:a16="http://schemas.microsoft.com/office/drawing/2014/main" id="{9CD421AA-D2B3-47D3-BDCE-F4773E266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366" y="1644483"/>
            <a:ext cx="2732258" cy="459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descr="Image depicts a worker standing on the top of a stepladder." title="Image 2.22">
            <a:extLst>
              <a:ext uri="{FF2B5EF4-FFF2-40B4-BE49-F238E27FC236}">
                <a16:creationId xmlns:a16="http://schemas.microsoft.com/office/drawing/2014/main" id="{B8A62011-6B9A-4847-850A-4C31027946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4962" y="1644483"/>
            <a:ext cx="2813643" cy="459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73634" y="3914423"/>
            <a:ext cx="1846433" cy="1846433"/>
          </a:xfrm>
          <a:prstGeom prst="rect">
            <a:avLst/>
          </a:prstGeom>
        </p:spPr>
      </p:pic>
      <p:pic>
        <p:nvPicPr>
          <p:cNvPr id="11"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6035" y="3486150"/>
            <a:ext cx="1831496" cy="1831496"/>
          </a:xfrm>
          <a:prstGeom prst="rect">
            <a:avLst/>
          </a:prstGeom>
        </p:spPr>
      </p:pic>
    </p:spTree>
    <p:extLst>
      <p:ext uri="{BB962C8B-B14F-4D97-AF65-F5344CB8AC3E}">
        <p14:creationId xmlns:p14="http://schemas.microsoft.com/office/powerpoint/2010/main" val="25733889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a:extLst>
              <a:ext uri="{FF2B5EF4-FFF2-40B4-BE49-F238E27FC236}">
                <a16:creationId xmlns:a16="http://schemas.microsoft.com/office/drawing/2014/main" id="{03F4102B-C39A-44C7-8682-54F410232D63}"/>
              </a:ext>
            </a:extLst>
          </p:cNvPr>
          <p:cNvSpPr>
            <a:spLocks noGrp="1" noChangeArrowheads="1"/>
          </p:cNvSpPr>
          <p:nvPr>
            <p:ph type="title"/>
          </p:nvPr>
        </p:nvSpPr>
        <p:spPr/>
        <p:txBody>
          <a:bodyPr/>
          <a:lstStyle/>
          <a:p>
            <a:pPr eaLnBrk="1" hangingPunct="1">
              <a:defRPr/>
            </a:pPr>
            <a:r>
              <a:rPr lang="en-US" dirty="0"/>
              <a:t>Secure and Stabilize Ladders</a:t>
            </a:r>
          </a:p>
        </p:txBody>
      </p:sp>
      <p:sp>
        <p:nvSpPr>
          <p:cNvPr id="54275" name="Rectangle 3">
            <a:extLst>
              <a:ext uri="{FF2B5EF4-FFF2-40B4-BE49-F238E27FC236}">
                <a16:creationId xmlns:a16="http://schemas.microsoft.com/office/drawing/2014/main" id="{FE78384A-2B2B-4C6C-80F2-B3E3B6B6945A}"/>
              </a:ext>
            </a:extLst>
          </p:cNvPr>
          <p:cNvSpPr>
            <a:spLocks noGrp="1" noChangeArrowheads="1"/>
          </p:cNvSpPr>
          <p:nvPr>
            <p:ph idx="1"/>
          </p:nvPr>
        </p:nvSpPr>
        <p:spPr>
          <a:xfrm>
            <a:off x="1104293" y="1570597"/>
            <a:ext cx="8946541" cy="4195481"/>
          </a:xfrm>
        </p:spPr>
        <p:txBody>
          <a:bodyPr/>
          <a:lstStyle/>
          <a:p>
            <a:pPr eaLnBrk="1" hangingPunct="1"/>
            <a:r>
              <a:rPr lang="en-US" altLang="en-US" sz="3600" dirty="0"/>
              <a:t>Secure extension ladders at the top or bottom to prevent movement. </a:t>
            </a:r>
          </a:p>
          <a:p>
            <a:pPr eaLnBrk="1" hangingPunct="1"/>
            <a:r>
              <a:rPr lang="en-US" altLang="en-US" sz="3600" dirty="0"/>
              <a:t>The base of an extension ladder must be secured in place by using the safety feet on the ladder or other effective means. </a:t>
            </a:r>
          </a:p>
          <a:p>
            <a:pPr eaLnBrk="1" hangingPunct="1"/>
            <a:endParaRPr lang="en-US" altLang="en-US" dirty="0"/>
          </a:p>
        </p:txBody>
      </p:sp>
    </p:spTree>
    <p:extLst>
      <p:ext uri="{BB962C8B-B14F-4D97-AF65-F5344CB8AC3E}">
        <p14:creationId xmlns:p14="http://schemas.microsoft.com/office/powerpoint/2010/main" val="402349389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4" descr="Image depicts an extension ladder secured at the top to prevent displacement." title="Image 2.23">
            <a:extLst>
              <a:ext uri="{FF2B5EF4-FFF2-40B4-BE49-F238E27FC236}">
                <a16:creationId xmlns:a16="http://schemas.microsoft.com/office/drawing/2014/main" id="{9098F254-F8ED-489A-BC77-0E1FF621E4D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28729" y="1473758"/>
            <a:ext cx="4644444" cy="5129684"/>
          </a:xfrm>
          <a:noFill/>
        </p:spPr>
      </p:pic>
      <p:pic>
        <p:nvPicPr>
          <p:cNvPr id="56324" name="Picture 3" descr="Image depicts an extension ladder secured at the top to prevent displacement." title="Image 2.24">
            <a:extLst>
              <a:ext uri="{FF2B5EF4-FFF2-40B4-BE49-F238E27FC236}">
                <a16:creationId xmlns:a16="http://schemas.microsoft.com/office/drawing/2014/main" id="{957F7AE4-51B5-4118-819C-D13EF39A087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19912" y="1473758"/>
            <a:ext cx="4583882" cy="5129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6773" name="Rectangle 5">
            <a:extLst>
              <a:ext uri="{FF2B5EF4-FFF2-40B4-BE49-F238E27FC236}">
                <a16:creationId xmlns:a16="http://schemas.microsoft.com/office/drawing/2014/main" id="{A3662D28-0978-4AE4-9915-4F19174C189A}"/>
              </a:ext>
            </a:extLst>
          </p:cNvPr>
          <p:cNvSpPr>
            <a:spLocks noGrp="1" noChangeArrowheads="1"/>
          </p:cNvSpPr>
          <p:nvPr>
            <p:ph type="title"/>
          </p:nvPr>
        </p:nvSpPr>
        <p:spPr/>
        <p:txBody>
          <a:bodyPr/>
          <a:lstStyle/>
          <a:p>
            <a:pPr eaLnBrk="1" hangingPunct="1">
              <a:defRPr/>
            </a:pPr>
            <a:r>
              <a:rPr lang="en-US" dirty="0"/>
              <a:t>Ladder Secured at the Top</a:t>
            </a:r>
          </a:p>
        </p:txBody>
      </p:sp>
    </p:spTree>
    <p:extLst>
      <p:ext uri="{BB962C8B-B14F-4D97-AF65-F5344CB8AC3E}">
        <p14:creationId xmlns:p14="http://schemas.microsoft.com/office/powerpoint/2010/main" val="412285474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a:t>
            </a:r>
          </a:p>
        </p:txBody>
      </p:sp>
      <p:sp>
        <p:nvSpPr>
          <p:cNvPr id="3" name="Text Placeholder 2"/>
          <p:cNvSpPr>
            <a:spLocks noGrp="1"/>
          </p:cNvSpPr>
          <p:nvPr>
            <p:ph type="body" idx="1"/>
          </p:nvPr>
        </p:nvSpPr>
        <p:spPr/>
        <p:txBody>
          <a:bodyPr/>
          <a:lstStyle/>
          <a:p>
            <a:r>
              <a:rPr lang="en-US" dirty="0"/>
              <a:t>Overview of fall protection</a:t>
            </a:r>
          </a:p>
        </p:txBody>
      </p:sp>
    </p:spTree>
    <p:extLst>
      <p:ext uri="{BB962C8B-B14F-4D97-AF65-F5344CB8AC3E}">
        <p14:creationId xmlns:p14="http://schemas.microsoft.com/office/powerpoint/2010/main" val="22332958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Content Placeholder 3" descr="Image depicts an extension ladder secured at the bottom to prevent displacement." title="Image 2.25">
            <a:extLst>
              <a:ext uri="{FF2B5EF4-FFF2-40B4-BE49-F238E27FC236}">
                <a16:creationId xmlns:a16="http://schemas.microsoft.com/office/drawing/2014/main" id="{3A7782AB-37AD-4AC2-AD7D-1DE6A4492B07}"/>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646111" y="1438277"/>
            <a:ext cx="4419600" cy="5133974"/>
          </a:xfrm>
        </p:spPr>
      </p:pic>
      <p:pic>
        <p:nvPicPr>
          <p:cNvPr id="58372" name="Picture 2" descr="Image depicts an extension ladder secured at the bottom to prevent displacement." title="Image 2.26">
            <a:extLst>
              <a:ext uri="{FF2B5EF4-FFF2-40B4-BE49-F238E27FC236}">
                <a16:creationId xmlns:a16="http://schemas.microsoft.com/office/drawing/2014/main" id="{C2EF6727-4184-4B0C-B858-AC700D45B19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19137" y="1438276"/>
            <a:ext cx="47244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D4410BC-E29B-4075-A1F5-CA7F59BA552C}"/>
              </a:ext>
            </a:extLst>
          </p:cNvPr>
          <p:cNvSpPr>
            <a:spLocks noGrp="1"/>
          </p:cNvSpPr>
          <p:nvPr>
            <p:ph type="title"/>
          </p:nvPr>
        </p:nvSpPr>
        <p:spPr/>
        <p:txBody>
          <a:bodyPr/>
          <a:lstStyle/>
          <a:p>
            <a:pPr>
              <a:defRPr/>
            </a:pPr>
            <a:r>
              <a:rPr lang="en-US" dirty="0"/>
              <a:t>Ladder Secured at the Bottom</a:t>
            </a:r>
          </a:p>
        </p:txBody>
      </p:sp>
    </p:spTree>
    <p:extLst>
      <p:ext uri="{BB962C8B-B14F-4D97-AF65-F5344CB8AC3E}">
        <p14:creationId xmlns:p14="http://schemas.microsoft.com/office/powerpoint/2010/main" val="1583495520"/>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descr="Image depicts an extension ladder with its' cleats dug into loose soil to prevent displacement." title="Image 2.27">
            <a:extLst>
              <a:ext uri="{FF2B5EF4-FFF2-40B4-BE49-F238E27FC236}">
                <a16:creationId xmlns:a16="http://schemas.microsoft.com/office/drawing/2014/main" id="{BA55D21E-6209-4878-BD30-AA9AE6BC60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681" y="1451568"/>
            <a:ext cx="64770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5985E5F9-A568-48E6-B758-FEA007AA6955}"/>
              </a:ext>
            </a:extLst>
          </p:cNvPr>
          <p:cNvSpPr>
            <a:spLocks noGrp="1" noChangeArrowheads="1"/>
          </p:cNvSpPr>
          <p:nvPr>
            <p:ph idx="1"/>
          </p:nvPr>
        </p:nvSpPr>
        <p:spPr>
          <a:xfrm>
            <a:off x="401935" y="1570597"/>
            <a:ext cx="4682532" cy="4195481"/>
          </a:xfrm>
        </p:spPr>
        <p:txBody>
          <a:bodyPr>
            <a:normAutofit fontScale="92500"/>
          </a:bodyPr>
          <a:lstStyle/>
          <a:p>
            <a:pPr eaLnBrk="1" hangingPunct="1"/>
            <a:r>
              <a:rPr lang="en-US" altLang="en-US" sz="3600" dirty="0"/>
              <a:t>Dig feet/cleat of extension ladder into soil. </a:t>
            </a:r>
          </a:p>
          <a:p>
            <a:pPr lvl="1"/>
            <a:r>
              <a:rPr lang="en-US" altLang="en-US" sz="3200" dirty="0"/>
              <a:t>The feet should face outward and dig into the ground to prevent ladder from kicking out.</a:t>
            </a:r>
          </a:p>
          <a:p>
            <a:pPr eaLnBrk="1" hangingPunct="1"/>
            <a:endParaRPr lang="en-US" altLang="en-US" dirty="0"/>
          </a:p>
        </p:txBody>
      </p:sp>
      <p:sp>
        <p:nvSpPr>
          <p:cNvPr id="231426" name="Rectangle 2">
            <a:extLst>
              <a:ext uri="{FF2B5EF4-FFF2-40B4-BE49-F238E27FC236}">
                <a16:creationId xmlns:a16="http://schemas.microsoft.com/office/drawing/2014/main" id="{81021F48-8E12-40D4-8AB1-5CED8CFD5472}"/>
              </a:ext>
            </a:extLst>
          </p:cNvPr>
          <p:cNvSpPr>
            <a:spLocks noGrp="1" noChangeArrowheads="1"/>
          </p:cNvSpPr>
          <p:nvPr>
            <p:ph type="title"/>
          </p:nvPr>
        </p:nvSpPr>
        <p:spPr>
          <a:xfrm>
            <a:off x="571500" y="495300"/>
            <a:ext cx="10972800" cy="1066800"/>
          </a:xfrm>
        </p:spPr>
        <p:txBody>
          <a:bodyPr/>
          <a:lstStyle/>
          <a:p>
            <a:pPr eaLnBrk="1" hangingPunct="1">
              <a:defRPr/>
            </a:pPr>
            <a:r>
              <a:rPr lang="en-US" sz="4400" dirty="0"/>
              <a:t>Securing Ladders in Loose Soil</a:t>
            </a:r>
          </a:p>
        </p:txBody>
      </p:sp>
    </p:spTree>
    <p:extLst>
      <p:ext uri="{BB962C8B-B14F-4D97-AF65-F5344CB8AC3E}">
        <p14:creationId xmlns:p14="http://schemas.microsoft.com/office/powerpoint/2010/main" val="16194286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Picture 3" descr="Image depicts an extension ladder on a concerete surface. " title="Image 2.28">
            <a:extLst>
              <a:ext uri="{FF2B5EF4-FFF2-40B4-BE49-F238E27FC236}">
                <a16:creationId xmlns:a16="http://schemas.microsoft.com/office/drawing/2014/main" id="{2DE6102E-5F41-4C75-BB2E-1E7A942D48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613" y="1402416"/>
            <a:ext cx="4648200"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a:extLst>
              <a:ext uri="{FF2B5EF4-FFF2-40B4-BE49-F238E27FC236}">
                <a16:creationId xmlns:a16="http://schemas.microsoft.com/office/drawing/2014/main" id="{2CFF0F27-A5CE-4BC6-9E5E-1027ACE4309D}"/>
              </a:ext>
            </a:extLst>
          </p:cNvPr>
          <p:cNvSpPr txBox="1">
            <a:spLocks noChangeArrowheads="1"/>
          </p:cNvSpPr>
          <p:nvPr/>
        </p:nvSpPr>
        <p:spPr>
          <a:xfrm>
            <a:off x="954594" y="1562100"/>
            <a:ext cx="4682532"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altLang="en-US" sz="3600" dirty="0">
                <a:latin typeface="Arial" panose="020B0604020202020204" pitchFamily="34" charset="0"/>
                <a:cs typeface="Arial" panose="020B0604020202020204" pitchFamily="34" charset="0"/>
              </a:rPr>
              <a:t>Use anti-slip shoes/ safety feet on firm ground.</a:t>
            </a:r>
          </a:p>
          <a:p>
            <a:r>
              <a:rPr lang="en-US" altLang="en-US" sz="3600" dirty="0">
                <a:latin typeface="Arial" panose="020B0604020202020204" pitchFamily="34" charset="0"/>
                <a:cs typeface="Arial" panose="020B0604020202020204" pitchFamily="34" charset="0"/>
              </a:rPr>
              <a:t>Install a kick-plate or have someone hold the ladder while in use.</a:t>
            </a:r>
            <a:endParaRPr lang="en-US" altLang="en-US" sz="3200"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6" name="Rectangle 2">
            <a:extLst>
              <a:ext uri="{FF2B5EF4-FFF2-40B4-BE49-F238E27FC236}">
                <a16:creationId xmlns:a16="http://schemas.microsoft.com/office/drawing/2014/main" id="{34A80617-5870-4E2E-BC00-FD06A2E6F691}"/>
              </a:ext>
            </a:extLst>
          </p:cNvPr>
          <p:cNvSpPr>
            <a:spLocks noGrp="1" noChangeArrowheads="1"/>
          </p:cNvSpPr>
          <p:nvPr>
            <p:ph type="title"/>
          </p:nvPr>
        </p:nvSpPr>
        <p:spPr>
          <a:xfrm>
            <a:off x="571500" y="495300"/>
            <a:ext cx="10972800" cy="1066800"/>
          </a:xfrm>
        </p:spPr>
        <p:txBody>
          <a:bodyPr/>
          <a:lstStyle/>
          <a:p>
            <a:pPr eaLnBrk="1" hangingPunct="1">
              <a:defRPr/>
            </a:pPr>
            <a:r>
              <a:rPr lang="en-US" sz="4400" dirty="0"/>
              <a:t>Securing Ladders on Firm Base</a:t>
            </a:r>
          </a:p>
        </p:txBody>
      </p:sp>
    </p:spTree>
    <p:extLst>
      <p:ext uri="{BB962C8B-B14F-4D97-AF65-F5344CB8AC3E}">
        <p14:creationId xmlns:p14="http://schemas.microsoft.com/office/powerpoint/2010/main" val="6196249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a:lstStyle/>
          <a:p>
            <a:pPr eaLnBrk="1" hangingPunct="1">
              <a:defRPr/>
            </a:pPr>
            <a:r>
              <a:rPr lang="en-US" dirty="0"/>
              <a:t>Identify the Hazards, </a:t>
            </a:r>
            <a:r>
              <a:rPr lang="en-US" sz="2800" dirty="0"/>
              <a:t>continued 4</a:t>
            </a:r>
            <a:endParaRPr lang="en-U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80387" y="2078685"/>
            <a:ext cx="2967613"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latin typeface="Arial" panose="020B0604020202020204" pitchFamily="34" charset="0"/>
                <a:cs typeface="Arial" panose="020B0604020202020204" pitchFamily="34" charset="0"/>
              </a:rPr>
              <a:t>How many hazards do you see in these photos?</a:t>
            </a:r>
          </a:p>
        </p:txBody>
      </p:sp>
      <p:pic>
        <p:nvPicPr>
          <p:cNvPr id="6" name="Picture 4" descr="Image depicts an extension ladder placed on a set of stairs with one set of siderails on a paint bucket. " title="Image 2.29">
            <a:extLst>
              <a:ext uri="{FF2B5EF4-FFF2-40B4-BE49-F238E27FC236}">
                <a16:creationId xmlns:a16="http://schemas.microsoft.com/office/drawing/2014/main" id="{CE75B584-6E07-404E-B9D9-4A5E677EAAA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048000" y="1524000"/>
            <a:ext cx="4495800" cy="5334000"/>
          </a:xfrm>
          <a:noFill/>
        </p:spPr>
      </p:pic>
      <p:pic>
        <p:nvPicPr>
          <p:cNvPr id="8" name="Picture 7" descr="Image depicts an extension ladder placed on a set of stairs with one set of siderails on a paint bucket. " title="Image 2.30">
            <a:extLst>
              <a:ext uri="{FF2B5EF4-FFF2-40B4-BE49-F238E27FC236}">
                <a16:creationId xmlns:a16="http://schemas.microsoft.com/office/drawing/2014/main" id="{366282F8-1356-41D7-AACB-5FCE4AE76B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1524000"/>
            <a:ext cx="4648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8772" y="2452520"/>
            <a:ext cx="2762641" cy="2762641"/>
          </a:xfrm>
          <a:prstGeom prst="rect">
            <a:avLst/>
          </a:prstGeom>
        </p:spPr>
      </p:pic>
      <p:pic>
        <p:nvPicPr>
          <p:cNvPr id="9" name="Graphic 5" descr="No sign">
            <a:extLst>
              <a:ext uri="{FF2B5EF4-FFF2-40B4-BE49-F238E27FC236}">
                <a16:creationId xmlns:a16="http://schemas.microsoft.com/office/drawing/2014/main" id="{B667E269-50D4-4DB3-BECD-7E49AD1A853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00572" y="3347870"/>
            <a:ext cx="2762641" cy="2762641"/>
          </a:xfrm>
          <a:prstGeom prst="rect">
            <a:avLst/>
          </a:prstGeom>
        </p:spPr>
      </p:pic>
    </p:spTree>
    <p:extLst>
      <p:ext uri="{BB962C8B-B14F-4D97-AF65-F5344CB8AC3E}">
        <p14:creationId xmlns:p14="http://schemas.microsoft.com/office/powerpoint/2010/main" val="4091932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8" descr="Image shows a ladder leveler accessory attached to an extension ladder placed on a set of stairs." title="Image 2.31">
            <a:extLst>
              <a:ext uri="{FF2B5EF4-FFF2-40B4-BE49-F238E27FC236}">
                <a16:creationId xmlns:a16="http://schemas.microsoft.com/office/drawing/2014/main" id="{064A6C18-079E-4656-A69B-6F51D3C7F8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650" y="1828800"/>
            <a:ext cx="428625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260CA5D7-7EA8-41AE-A35D-C28D6DAB8767}"/>
              </a:ext>
            </a:extLst>
          </p:cNvPr>
          <p:cNvSpPr txBox="1">
            <a:spLocks noChangeArrowheads="1"/>
          </p:cNvSpPr>
          <p:nvPr/>
        </p:nvSpPr>
        <p:spPr>
          <a:xfrm>
            <a:off x="984739" y="1743534"/>
            <a:ext cx="4682532"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altLang="en-US" sz="3200" dirty="0">
                <a:latin typeface="Arial" panose="020B0604020202020204" pitchFamily="34" charset="0"/>
                <a:cs typeface="Arial" panose="020B0604020202020204" pitchFamily="34" charset="0"/>
              </a:rPr>
              <a:t>When the surface is not level, use a ladder leveler (accessory) to provide even contact points. </a:t>
            </a:r>
          </a:p>
          <a:p>
            <a:endParaRPr lang="en-US" altLang="en-US" sz="3200"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Securing Ladders on Uneven Surfaces</a:t>
            </a:r>
            <a:endParaRPr lang="en-US" sz="3200" dirty="0"/>
          </a:p>
        </p:txBody>
      </p:sp>
    </p:spTree>
    <p:extLst>
      <p:ext uri="{BB962C8B-B14F-4D97-AF65-F5344CB8AC3E}">
        <p14:creationId xmlns:p14="http://schemas.microsoft.com/office/powerpoint/2010/main" val="290335723"/>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D843E-5053-4D86-A6CB-4811301DDE89}"/>
              </a:ext>
            </a:extLst>
          </p:cNvPr>
          <p:cNvSpPr>
            <a:spLocks noGrp="1"/>
          </p:cNvSpPr>
          <p:nvPr>
            <p:ph type="title"/>
          </p:nvPr>
        </p:nvSpPr>
        <p:spPr>
          <a:xfrm>
            <a:off x="232628" y="486346"/>
            <a:ext cx="10962120" cy="1400530"/>
          </a:xfrm>
        </p:spPr>
        <p:txBody>
          <a:bodyPr/>
          <a:lstStyle/>
          <a:p>
            <a:r>
              <a:rPr lang="en-US" dirty="0"/>
              <a:t>Fiberglass Podium Ladder – Type 1</a:t>
            </a:r>
          </a:p>
        </p:txBody>
      </p:sp>
      <p:pic>
        <p:nvPicPr>
          <p:cNvPr id="9" name="Content Placeholder 8" descr="Image A.&#10;&#10;Image shows a type pf step ladder from Little Giant Ladder known as the Quick-N-Lite Fiberglass Stepladder - Type 1">
            <a:extLst>
              <a:ext uri="{FF2B5EF4-FFF2-40B4-BE49-F238E27FC236}">
                <a16:creationId xmlns:a16="http://schemas.microsoft.com/office/drawing/2014/main" id="{9226E3FD-4D84-42FD-B21D-5F5A1B362E88}"/>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2990586" y="1414027"/>
            <a:ext cx="4957627" cy="4957627"/>
          </a:xfrm>
        </p:spPr>
      </p:pic>
    </p:spTree>
    <p:extLst>
      <p:ext uri="{BB962C8B-B14F-4D97-AF65-F5344CB8AC3E}">
        <p14:creationId xmlns:p14="http://schemas.microsoft.com/office/powerpoint/2010/main" val="10910794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0073C-8596-4C30-A656-634DCE70284F}"/>
              </a:ext>
            </a:extLst>
          </p:cNvPr>
          <p:cNvSpPr>
            <a:spLocks noGrp="1"/>
          </p:cNvSpPr>
          <p:nvPr>
            <p:ph type="title"/>
          </p:nvPr>
        </p:nvSpPr>
        <p:spPr>
          <a:xfrm>
            <a:off x="646111" y="452718"/>
            <a:ext cx="10667157" cy="1400530"/>
          </a:xfrm>
        </p:spPr>
        <p:txBody>
          <a:bodyPr/>
          <a:lstStyle/>
          <a:p>
            <a:r>
              <a:rPr lang="en-US" dirty="0"/>
              <a:t>Adjustable Safety Cage Ladder – Type 1AA</a:t>
            </a:r>
          </a:p>
        </p:txBody>
      </p:sp>
      <p:pic>
        <p:nvPicPr>
          <p:cNvPr id="5" name="Content Placeholder 4" descr="Image B.&#10;&#10;Image shows a type a-frame cage ladder from Little Giant Ladder known as the Compact Safety Cage – Type 1AA">
            <a:extLst>
              <a:ext uri="{FF2B5EF4-FFF2-40B4-BE49-F238E27FC236}">
                <a16:creationId xmlns:a16="http://schemas.microsoft.com/office/drawing/2014/main" id="{6FF513E1-89D4-41F0-A131-8511FBE256DF}"/>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3576651" y="1464142"/>
            <a:ext cx="4474548" cy="4474548"/>
          </a:xfrm>
        </p:spPr>
      </p:pic>
    </p:spTree>
    <p:extLst>
      <p:ext uri="{BB962C8B-B14F-4D97-AF65-F5344CB8AC3E}">
        <p14:creationId xmlns:p14="http://schemas.microsoft.com/office/powerpoint/2010/main" val="32273844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FA3A9-5E8B-470C-A263-5F8313B1C26F}"/>
              </a:ext>
            </a:extLst>
          </p:cNvPr>
          <p:cNvSpPr>
            <a:spLocks noGrp="1"/>
          </p:cNvSpPr>
          <p:nvPr>
            <p:ph type="title"/>
          </p:nvPr>
        </p:nvSpPr>
        <p:spPr/>
        <p:txBody>
          <a:bodyPr/>
          <a:lstStyle/>
          <a:p>
            <a:r>
              <a:rPr lang="en-US" dirty="0"/>
              <a:t>Multi-use Ladder – Type 1A</a:t>
            </a:r>
          </a:p>
        </p:txBody>
      </p:sp>
      <p:pic>
        <p:nvPicPr>
          <p:cNvPr id="5" name="Content Placeholder 4" descr="Image C&#10;&#10;Image shows a type multi-use a-frame ladder from Little Giant Ladder known as the Quantum Ladder – Type 1A">
            <a:extLst>
              <a:ext uri="{FF2B5EF4-FFF2-40B4-BE49-F238E27FC236}">
                <a16:creationId xmlns:a16="http://schemas.microsoft.com/office/drawing/2014/main" id="{C84F3C17-2989-40FD-9331-BEDC06996B70}"/>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3446350" y="1853248"/>
            <a:ext cx="4395152" cy="4395152"/>
          </a:xfrm>
        </p:spPr>
      </p:pic>
    </p:spTree>
    <p:extLst>
      <p:ext uri="{BB962C8B-B14F-4D97-AF65-F5344CB8AC3E}">
        <p14:creationId xmlns:p14="http://schemas.microsoft.com/office/powerpoint/2010/main" val="36039068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FA167-2148-41FD-8A17-6E2B62A61575}"/>
              </a:ext>
            </a:extLst>
          </p:cNvPr>
          <p:cNvSpPr>
            <a:spLocks noGrp="1"/>
          </p:cNvSpPr>
          <p:nvPr>
            <p:ph type="title"/>
          </p:nvPr>
        </p:nvSpPr>
        <p:spPr/>
        <p:txBody>
          <a:bodyPr/>
          <a:lstStyle/>
          <a:p>
            <a:r>
              <a:rPr lang="en-US" dirty="0"/>
              <a:t>Fiberglass Extension Ladder with Outriggers – Types 1A &amp; 1AA</a:t>
            </a:r>
          </a:p>
        </p:txBody>
      </p:sp>
      <p:pic>
        <p:nvPicPr>
          <p:cNvPr id="5" name="Content Placeholder 4" descr="Image D.&#10;&#10;Image shows a worker on an extension ladder  from Little Giant ladder known as the Hyperlite Sumo Fiberglass Ladder – Types 1A &amp; 1AA.">
            <a:extLst>
              <a:ext uri="{FF2B5EF4-FFF2-40B4-BE49-F238E27FC236}">
                <a16:creationId xmlns:a16="http://schemas.microsoft.com/office/drawing/2014/main" id="{8793BDBC-9D05-40CA-8D53-348B25835E0A}"/>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3824220" y="1853248"/>
            <a:ext cx="4543560" cy="4543560"/>
          </a:xfrm>
        </p:spPr>
      </p:pic>
    </p:spTree>
    <p:extLst>
      <p:ext uri="{BB962C8B-B14F-4D97-AF65-F5344CB8AC3E}">
        <p14:creationId xmlns:p14="http://schemas.microsoft.com/office/powerpoint/2010/main" val="357474709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260CA5D7-7EA8-41AE-A35D-C28D6DAB8767}"/>
              </a:ext>
            </a:extLst>
          </p:cNvPr>
          <p:cNvSpPr txBox="1">
            <a:spLocks noChangeArrowheads="1"/>
          </p:cNvSpPr>
          <p:nvPr/>
        </p:nvSpPr>
        <p:spPr>
          <a:xfrm>
            <a:off x="984739" y="1743534"/>
            <a:ext cx="9324870"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altLang="en-US" sz="3200" dirty="0">
                <a:latin typeface="Arial" panose="020B0604020202020204" pitchFamily="34" charset="0"/>
                <a:cs typeface="Arial" panose="020B0604020202020204" pitchFamily="34" charset="0"/>
              </a:rPr>
              <a:t>Face the ladder when </a:t>
            </a:r>
            <a:r>
              <a:rPr lang="en-US" altLang="en-US" sz="3200" i="1" dirty="0">
                <a:latin typeface="Arial" panose="020B0604020202020204" pitchFamily="34" charset="0"/>
                <a:cs typeface="Arial" panose="020B0604020202020204" pitchFamily="34" charset="0"/>
              </a:rPr>
              <a:t>ascending</a:t>
            </a:r>
            <a:r>
              <a:rPr lang="en-US" altLang="en-US" sz="3200" dirty="0">
                <a:latin typeface="Arial" panose="020B0604020202020204" pitchFamily="34" charset="0"/>
                <a:cs typeface="Arial" panose="020B0604020202020204" pitchFamily="34" charset="0"/>
              </a:rPr>
              <a:t> </a:t>
            </a:r>
            <a:r>
              <a:rPr lang="en-US" altLang="en-US" sz="3200" u="sng" dirty="0">
                <a:latin typeface="Arial" panose="020B0604020202020204" pitchFamily="34" charset="0"/>
                <a:cs typeface="Arial" panose="020B0604020202020204" pitchFamily="34" charset="0"/>
              </a:rPr>
              <a:t>or</a:t>
            </a:r>
            <a:r>
              <a:rPr lang="en-US" altLang="en-US" sz="3200" dirty="0">
                <a:latin typeface="Arial" panose="020B0604020202020204" pitchFamily="34" charset="0"/>
                <a:cs typeface="Arial" panose="020B0604020202020204" pitchFamily="34" charset="0"/>
              </a:rPr>
              <a:t> </a:t>
            </a:r>
            <a:r>
              <a:rPr lang="en-US" altLang="en-US" sz="3200" i="1" dirty="0">
                <a:latin typeface="Arial" panose="020B0604020202020204" pitchFamily="34" charset="0"/>
                <a:cs typeface="Arial" panose="020B0604020202020204" pitchFamily="34" charset="0"/>
              </a:rPr>
              <a:t>descending.</a:t>
            </a:r>
          </a:p>
          <a:p>
            <a:r>
              <a:rPr lang="en-US" altLang="en-US" sz="3200" dirty="0">
                <a:latin typeface="Arial" panose="020B0604020202020204" pitchFamily="34" charset="0"/>
                <a:cs typeface="Arial" panose="020B0604020202020204" pitchFamily="34" charset="0"/>
              </a:rPr>
              <a:t>Keep your body centered on the ladder.</a:t>
            </a:r>
          </a:p>
          <a:p>
            <a:r>
              <a:rPr lang="en-US" altLang="en-US" sz="3200" dirty="0">
                <a:latin typeface="Arial" panose="020B0604020202020204" pitchFamily="34" charset="0"/>
                <a:cs typeface="Arial" panose="020B0604020202020204" pitchFamily="34" charset="0"/>
              </a:rPr>
              <a:t>Never let your belt buckle pass either ladder side-rail.</a:t>
            </a:r>
          </a:p>
          <a:p>
            <a:endParaRPr lang="en-US" altLang="en-US" sz="3200" dirty="0">
              <a:latin typeface="Arial" panose="020B0604020202020204" pitchFamily="34" charset="0"/>
              <a:cs typeface="Arial" panose="020B0604020202020204" pitchFamily="34" charset="0"/>
            </a:endParaRPr>
          </a:p>
          <a:p>
            <a:endParaRPr lang="en-US" altLang="en-US" sz="3200"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Safely Working from Ladders</a:t>
            </a:r>
            <a:endParaRPr lang="en-US" sz="3200" dirty="0"/>
          </a:p>
        </p:txBody>
      </p:sp>
    </p:spTree>
    <p:extLst>
      <p:ext uri="{BB962C8B-B14F-4D97-AF65-F5344CB8AC3E}">
        <p14:creationId xmlns:p14="http://schemas.microsoft.com/office/powerpoint/2010/main" val="5055596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Learning Objectives: Section 1</a:t>
            </a:r>
          </a:p>
        </p:txBody>
      </p:sp>
      <p:sp>
        <p:nvSpPr>
          <p:cNvPr id="13315" name="Rectangle 3"/>
          <p:cNvSpPr>
            <a:spLocks noGrp="1" noChangeArrowheads="1"/>
          </p:cNvSpPr>
          <p:nvPr>
            <p:ph idx="1"/>
          </p:nvPr>
        </p:nvSpPr>
        <p:spPr>
          <a:xfrm>
            <a:off x="795337" y="1485901"/>
            <a:ext cx="9463087" cy="4525963"/>
          </a:xfrm>
        </p:spPr>
        <p:txBody>
          <a:bodyPr/>
          <a:lstStyle/>
          <a:p>
            <a:pPr>
              <a:spcAft>
                <a:spcPts val="500"/>
              </a:spcAft>
            </a:pPr>
            <a:r>
              <a:rPr lang="en-US" altLang="en-US" dirty="0">
                <a:latin typeface="Arial" panose="020B0604020202020204" pitchFamily="34" charset="0"/>
                <a:cs typeface="Arial" panose="020B0604020202020204" pitchFamily="34" charset="0"/>
              </a:rPr>
              <a:t>State why fall protection is important.</a:t>
            </a:r>
          </a:p>
          <a:p>
            <a:pPr>
              <a:spcAft>
                <a:spcPts val="500"/>
              </a:spcAft>
            </a:pPr>
            <a:r>
              <a:rPr lang="en-US" altLang="en-US" dirty="0">
                <a:latin typeface="Arial" panose="020B0604020202020204" pitchFamily="34" charset="0"/>
                <a:cs typeface="Arial" panose="020B0604020202020204" pitchFamily="34" charset="0"/>
              </a:rPr>
              <a:t>Identify common fall hazards in residential construction.</a:t>
            </a:r>
          </a:p>
          <a:p>
            <a:pPr>
              <a:spcAft>
                <a:spcPts val="500"/>
              </a:spcAft>
            </a:pPr>
            <a:r>
              <a:rPr lang="en-US" altLang="en-US" dirty="0">
                <a:latin typeface="Arial" panose="020B0604020202020204" pitchFamily="34" charset="0"/>
                <a:cs typeface="Arial" panose="020B0604020202020204" pitchFamily="34" charset="0"/>
              </a:rPr>
              <a:t>Define “residential construction”.</a:t>
            </a:r>
          </a:p>
          <a:p>
            <a:pPr>
              <a:spcAft>
                <a:spcPts val="500"/>
              </a:spcAft>
            </a:pPr>
            <a:r>
              <a:rPr lang="en-US" altLang="en-US" dirty="0">
                <a:latin typeface="Arial" panose="020B0604020202020204" pitchFamily="34" charset="0"/>
                <a:cs typeface="Arial" panose="020B0604020202020204" pitchFamily="34" charset="0"/>
              </a:rPr>
              <a:t>Understand the importance of fall protection training. </a:t>
            </a:r>
          </a:p>
          <a:p>
            <a:pPr>
              <a:spcAft>
                <a:spcPts val="500"/>
              </a:spcAft>
            </a:pPr>
            <a:r>
              <a:rPr lang="en-US" altLang="en-US" dirty="0">
                <a:latin typeface="Arial" panose="020B0604020202020204" pitchFamily="34" charset="0"/>
                <a:cs typeface="Arial" panose="020B0604020202020204" pitchFamily="34" charset="0"/>
              </a:rPr>
              <a:t>Understand competent and qualified persons requirements.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Image depicts a worker standing on a stepladder." title="Image 2.32">
            <a:extLst>
              <a:ext uri="{FF2B5EF4-FFF2-40B4-BE49-F238E27FC236}">
                <a16:creationId xmlns:a16="http://schemas.microsoft.com/office/drawing/2014/main" id="{2F91EBC6-2790-4DF3-8CBB-1C3814F86FE0}"/>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631534" y="1206229"/>
            <a:ext cx="3560466" cy="5651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id="{260CA5D7-7EA8-41AE-A35D-C28D6DAB8767}"/>
              </a:ext>
            </a:extLst>
          </p:cNvPr>
          <p:cNvSpPr txBox="1">
            <a:spLocks noChangeArrowheads="1"/>
          </p:cNvSpPr>
          <p:nvPr/>
        </p:nvSpPr>
        <p:spPr>
          <a:xfrm>
            <a:off x="984739" y="1743534"/>
            <a:ext cx="6591718"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altLang="en-US" sz="3200" dirty="0">
                <a:latin typeface="Arial" panose="020B0604020202020204" pitchFamily="34" charset="0"/>
                <a:cs typeface="Arial" panose="020B0604020202020204" pitchFamily="34" charset="0"/>
              </a:rPr>
              <a:t>Maintain three points of contact when ascending or descending a ladder.</a:t>
            </a:r>
          </a:p>
          <a:p>
            <a:endParaRPr lang="en-US" altLang="en-US" sz="3200" dirty="0">
              <a:latin typeface="Arial" panose="020B0604020202020204" pitchFamily="34" charset="0"/>
              <a:cs typeface="Arial" panose="020B0604020202020204" pitchFamily="34" charset="0"/>
            </a:endParaRPr>
          </a:p>
          <a:p>
            <a:endParaRPr lang="en-US" altLang="en-US" sz="3200"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Safely Working from Ladders, </a:t>
            </a:r>
            <a:r>
              <a:rPr lang="en-US" sz="2800" dirty="0"/>
              <a:t>continued 1</a:t>
            </a:r>
            <a:endParaRPr lang="en-US" sz="3200" dirty="0"/>
          </a:p>
        </p:txBody>
      </p:sp>
    </p:spTree>
    <p:extLst>
      <p:ext uri="{BB962C8B-B14F-4D97-AF65-F5344CB8AC3E}">
        <p14:creationId xmlns:p14="http://schemas.microsoft.com/office/powerpoint/2010/main" val="2945264258"/>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Image shows a worker climbing an extension ladder. " title="Image 2.33">
            <a:extLst>
              <a:ext uri="{FF2B5EF4-FFF2-40B4-BE49-F238E27FC236}">
                <a16:creationId xmlns:a16="http://schemas.microsoft.com/office/drawing/2014/main" id="{FD1C5479-098A-4BFB-AD61-EF07C62E261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5345" y="1397796"/>
            <a:ext cx="4846655" cy="54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260CA5D7-7EA8-41AE-A35D-C28D6DAB8767}"/>
              </a:ext>
            </a:extLst>
          </p:cNvPr>
          <p:cNvSpPr txBox="1">
            <a:spLocks noChangeArrowheads="1"/>
          </p:cNvSpPr>
          <p:nvPr/>
        </p:nvSpPr>
        <p:spPr>
          <a:xfrm>
            <a:off x="562708" y="1853248"/>
            <a:ext cx="6591718"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en-US" altLang="en-US" sz="3200" dirty="0">
                <a:latin typeface="Arial" panose="020B0604020202020204" pitchFamily="34" charset="0"/>
                <a:cs typeface="Arial" panose="020B0604020202020204" pitchFamily="34" charset="0"/>
              </a:rPr>
              <a:t>Remember:</a:t>
            </a:r>
          </a:p>
          <a:p>
            <a:r>
              <a:rPr lang="en-US" altLang="en-US" sz="3200" dirty="0">
                <a:latin typeface="Arial" panose="020B0604020202020204" pitchFamily="34" charset="0"/>
                <a:cs typeface="Arial" panose="020B0604020202020204" pitchFamily="34" charset="0"/>
              </a:rPr>
              <a:t>Maintain three points of contact when ascending or descending.</a:t>
            </a:r>
          </a:p>
          <a:p>
            <a:r>
              <a:rPr lang="en-US" altLang="en-US" sz="3200" dirty="0">
                <a:latin typeface="Arial" panose="020B0604020202020204" pitchFamily="34" charset="0"/>
                <a:cs typeface="Arial" panose="020B0604020202020204" pitchFamily="34" charset="0"/>
              </a:rPr>
              <a:t>Secure the ladder at the top or bottom. </a:t>
            </a:r>
          </a:p>
          <a:p>
            <a:r>
              <a:rPr lang="en-US" altLang="en-US" sz="3200" dirty="0">
                <a:latin typeface="Arial" panose="020B0604020202020204" pitchFamily="34" charset="0"/>
                <a:cs typeface="Arial" panose="020B0604020202020204" pitchFamily="34" charset="0"/>
              </a:rPr>
              <a:t>Extend the ladder at least 3 feet above the level being accessed.</a:t>
            </a:r>
          </a:p>
          <a:p>
            <a:endParaRPr lang="en-US" altLang="en-US" sz="3200" dirty="0">
              <a:latin typeface="Arial" panose="020B0604020202020204" pitchFamily="34" charset="0"/>
              <a:cs typeface="Arial" panose="020B0604020202020204" pitchFamily="34" charset="0"/>
            </a:endParaRPr>
          </a:p>
          <a:p>
            <a:endParaRPr lang="en-US" altLang="en-US" sz="3200"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Safely Working from Ladders, </a:t>
            </a:r>
            <a:r>
              <a:rPr lang="en-US" sz="2800" dirty="0"/>
              <a:t>continued 2</a:t>
            </a:r>
            <a:endParaRPr lang="en-US" sz="3200" dirty="0"/>
          </a:p>
        </p:txBody>
      </p:sp>
    </p:spTree>
    <p:extLst>
      <p:ext uri="{BB962C8B-B14F-4D97-AF65-F5344CB8AC3E}">
        <p14:creationId xmlns:p14="http://schemas.microsoft.com/office/powerpoint/2010/main" val="999002071"/>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Safely Working from Ladders, </a:t>
            </a:r>
            <a:r>
              <a:rPr lang="en-US" sz="2800" dirty="0"/>
              <a:t>continued 3</a:t>
            </a:r>
            <a:endParaRPr lang="en-US" sz="3200" dirty="0"/>
          </a:p>
        </p:txBody>
      </p:sp>
      <p:sp>
        <p:nvSpPr>
          <p:cNvPr id="7" name="Rectangle 3">
            <a:extLst>
              <a:ext uri="{FF2B5EF4-FFF2-40B4-BE49-F238E27FC236}">
                <a16:creationId xmlns:a16="http://schemas.microsoft.com/office/drawing/2014/main" id="{C35988D6-C60D-4E9C-8444-B81E749554F8}"/>
              </a:ext>
            </a:extLst>
          </p:cNvPr>
          <p:cNvSpPr>
            <a:spLocks noGrp="1" noChangeArrowheads="1"/>
          </p:cNvSpPr>
          <p:nvPr>
            <p:ph idx="1"/>
          </p:nvPr>
        </p:nvSpPr>
        <p:spPr>
          <a:xfrm>
            <a:off x="821231" y="1853248"/>
            <a:ext cx="9889585" cy="4518704"/>
          </a:xfrm>
        </p:spPr>
        <p:txBody>
          <a:bodyPr>
            <a:normAutofit/>
          </a:bodyPr>
          <a:lstStyle/>
          <a:p>
            <a:pPr eaLnBrk="1" hangingPunct="1"/>
            <a:r>
              <a:rPr lang="en-US" altLang="en-US" sz="2800" dirty="0"/>
              <a:t>Do not overreach when working from the ladder. </a:t>
            </a:r>
          </a:p>
          <a:p>
            <a:pPr eaLnBrk="1" hangingPunct="1"/>
            <a:r>
              <a:rPr lang="en-US" altLang="en-US" sz="2800" dirty="0"/>
              <a:t>Do not stand on the top two rungs of a stepladder. </a:t>
            </a:r>
          </a:p>
          <a:p>
            <a:pPr eaLnBrk="1" hangingPunct="1"/>
            <a:r>
              <a:rPr lang="en-US" altLang="en-US" sz="2800" dirty="0"/>
              <a:t>Do not allow another person on a ladder at any given time, unless you are using a double-cleated ladder that is intended for two-way traffic.</a:t>
            </a:r>
          </a:p>
        </p:txBody>
      </p:sp>
    </p:spTree>
    <p:extLst>
      <p:ext uri="{BB962C8B-B14F-4D97-AF65-F5344CB8AC3E}">
        <p14:creationId xmlns:p14="http://schemas.microsoft.com/office/powerpoint/2010/main" val="4075829635"/>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a:extLst>
              <a:ext uri="{FF2B5EF4-FFF2-40B4-BE49-F238E27FC236}">
                <a16:creationId xmlns:a16="http://schemas.microsoft.com/office/drawing/2014/main" id="{6E41EBC1-82B4-48DB-8739-5578D6319D92}"/>
              </a:ext>
            </a:extLst>
          </p:cNvPr>
          <p:cNvSpPr>
            <a:spLocks noGrp="1" noChangeArrowheads="1"/>
          </p:cNvSpPr>
          <p:nvPr>
            <p:ph type="title"/>
          </p:nvPr>
        </p:nvSpPr>
        <p:spPr>
          <a:xfrm>
            <a:off x="646111" y="452718"/>
            <a:ext cx="10829107" cy="1400530"/>
          </a:xfrm>
        </p:spPr>
        <p:txBody>
          <a:bodyPr/>
          <a:lstStyle/>
          <a:p>
            <a:pPr eaLnBrk="1" hangingPunct="1">
              <a:defRPr/>
            </a:pPr>
            <a:r>
              <a:rPr lang="en-US" dirty="0"/>
              <a:t>Safely Working from Ladders - Review</a:t>
            </a:r>
            <a:endParaRPr lang="en-US" sz="3200" dirty="0"/>
          </a:p>
        </p:txBody>
      </p:sp>
      <p:sp>
        <p:nvSpPr>
          <p:cNvPr id="7" name="Rectangle 3">
            <a:extLst>
              <a:ext uri="{FF2B5EF4-FFF2-40B4-BE49-F238E27FC236}">
                <a16:creationId xmlns:a16="http://schemas.microsoft.com/office/drawing/2014/main" id="{C35988D6-C60D-4E9C-8444-B81E749554F8}"/>
              </a:ext>
            </a:extLst>
          </p:cNvPr>
          <p:cNvSpPr>
            <a:spLocks noGrp="1" noChangeArrowheads="1"/>
          </p:cNvSpPr>
          <p:nvPr>
            <p:ph idx="1"/>
          </p:nvPr>
        </p:nvSpPr>
        <p:spPr>
          <a:xfrm>
            <a:off x="830116" y="1853248"/>
            <a:ext cx="9889585" cy="4518704"/>
          </a:xfrm>
        </p:spPr>
        <p:txBody>
          <a:bodyPr>
            <a:normAutofit/>
          </a:bodyPr>
          <a:lstStyle/>
          <a:p>
            <a:pPr>
              <a:spcBef>
                <a:spcPct val="0"/>
              </a:spcBef>
              <a:spcAft>
                <a:spcPts val="800"/>
              </a:spcAft>
            </a:pPr>
            <a:r>
              <a:rPr lang="en-US" altLang="en-US" sz="2800" dirty="0">
                <a:ea typeface="ＭＳ Ｐゴシック" panose="020B0600070205080204" pitchFamily="34" charset="-128"/>
              </a:rPr>
              <a:t>Do not carry anything that may cause loss of balance.</a:t>
            </a:r>
          </a:p>
          <a:p>
            <a:pPr>
              <a:spcBef>
                <a:spcPct val="0"/>
              </a:spcBef>
              <a:spcAft>
                <a:spcPts val="800"/>
              </a:spcAft>
            </a:pPr>
            <a:r>
              <a:rPr lang="en-US" altLang="en-US" sz="2800" dirty="0">
                <a:ea typeface="ＭＳ Ｐゴシック" panose="020B0600070205080204" pitchFamily="34" charset="-128"/>
              </a:rPr>
              <a:t>Consider using rope to raise/lower material.</a:t>
            </a:r>
          </a:p>
          <a:p>
            <a:pPr>
              <a:spcBef>
                <a:spcPct val="0"/>
              </a:spcBef>
              <a:spcAft>
                <a:spcPts val="800"/>
              </a:spcAft>
            </a:pPr>
            <a:r>
              <a:rPr lang="en-US" altLang="en-US" sz="2800" dirty="0">
                <a:ea typeface="ＭＳ Ｐゴシック" panose="020B0600070205080204" pitchFamily="34" charset="-128"/>
              </a:rPr>
              <a:t>Do not stand on top 2 rungs of stepladder.</a:t>
            </a:r>
          </a:p>
          <a:p>
            <a:pPr>
              <a:spcBef>
                <a:spcPct val="0"/>
              </a:spcBef>
              <a:spcAft>
                <a:spcPts val="800"/>
              </a:spcAft>
            </a:pPr>
            <a:r>
              <a:rPr lang="en-US" altLang="en-US" sz="2800" dirty="0">
                <a:ea typeface="ＭＳ Ｐゴシック" panose="020B0600070205080204" pitchFamily="34" charset="-128"/>
              </a:rPr>
              <a:t>Use a pulley system to get materials to your working level.</a:t>
            </a:r>
          </a:p>
          <a:p>
            <a:pPr>
              <a:spcBef>
                <a:spcPct val="0"/>
              </a:spcBef>
              <a:spcAft>
                <a:spcPts val="800"/>
              </a:spcAft>
            </a:pPr>
            <a:endParaRPr lang="en-US" altLang="en-US" sz="2800" dirty="0">
              <a:ea typeface="ＭＳ Ｐゴシック" panose="020B0600070205080204" pitchFamily="34" charset="-128"/>
            </a:endParaRPr>
          </a:p>
        </p:txBody>
      </p:sp>
    </p:spTree>
    <p:extLst>
      <p:ext uri="{BB962C8B-B14F-4D97-AF65-F5344CB8AC3E}">
        <p14:creationId xmlns:p14="http://schemas.microsoft.com/office/powerpoint/2010/main" val="755346944"/>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a:t>
            </a:r>
            <a:r>
              <a:rPr lang="en-US" dirty="0"/>
              <a:t> 3</a:t>
            </a:r>
          </a:p>
        </p:txBody>
      </p:sp>
      <p:sp>
        <p:nvSpPr>
          <p:cNvPr id="3" name="Text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SCAFFOLDS</a:t>
            </a:r>
          </a:p>
        </p:txBody>
      </p:sp>
    </p:spTree>
    <p:extLst>
      <p:ext uri="{BB962C8B-B14F-4D97-AF65-F5344CB8AC3E}">
        <p14:creationId xmlns:p14="http://schemas.microsoft.com/office/powerpoint/2010/main" val="26435992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a:normAutofit fontScale="92500" lnSpcReduction="10000"/>
          </a:bodyPr>
          <a:lstStyle/>
          <a:p>
            <a:pPr>
              <a:spcBef>
                <a:spcPct val="0"/>
              </a:spcBef>
            </a:pPr>
            <a:r>
              <a:rPr lang="en-US" altLang="en-US" sz="2000" dirty="0"/>
              <a:t>This material was produced under grant number </a:t>
            </a:r>
            <a:r>
              <a:rPr lang="en-US" altLang="en-US" sz="2100" b="1" dirty="0">
                <a:solidFill>
                  <a:srgbClr val="FF0000"/>
                </a:solidFill>
              </a:rPr>
              <a:t>SH-31198-SH7 </a:t>
            </a:r>
            <a:r>
              <a:rPr lang="en-US" altLang="en-US" sz="2000" dirty="0"/>
              <a:t>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a:t>
            </a:r>
            <a:r>
              <a:rPr lang="en-US" altLang="en-US" sz="2000" b="1" dirty="0">
                <a:solidFill>
                  <a:srgbClr val="FF0000"/>
                </a:solidFill>
              </a:rPr>
              <a:t>SH-05122-SH9 </a:t>
            </a:r>
            <a:r>
              <a:rPr lang="en-US" altLang="en-US" sz="2000" dirty="0"/>
              <a:t>from the Occupational Safety and Health Administration, U.S. Department of Labor.</a:t>
            </a:r>
          </a:p>
          <a:p>
            <a:pPr eaLnBrk="1" hangingPunct="1">
              <a:spcBef>
                <a:spcPct val="0"/>
              </a:spcBef>
            </a:pPr>
            <a:r>
              <a:rPr lang="en-US" altLang="en-US" sz="2000" dirty="0">
                <a:latin typeface="Arial" panose="020B0604020202020204" pitchFamily="34" charset="0"/>
                <a:cs typeface="Arial" panose="020B0604020202020204" pitchFamily="34" charset="0"/>
              </a:rPr>
              <a:t>This presentation is intended to discuss Federal Regulations </a:t>
            </a:r>
            <a:r>
              <a:rPr lang="en-US" altLang="en-US" sz="2000" b="1" u="sng" dirty="0">
                <a:latin typeface="Arial" panose="020B0604020202020204" pitchFamily="34" charset="0"/>
                <a:cs typeface="Arial" panose="020B0604020202020204" pitchFamily="34" charset="0"/>
              </a:rPr>
              <a:t>only</a:t>
            </a:r>
            <a:r>
              <a:rPr lang="en-US" altLang="en-US" sz="2000" dirty="0">
                <a:latin typeface="Arial" panose="020B0604020202020204" pitchFamily="34" charset="0"/>
                <a:cs typeface="Arial" panose="020B0604020202020204" pitchFamily="34" charset="0"/>
              </a:rPr>
              <a:t> - your individual State requirements may be more stringent as many states operate their own state OSHA and they may have adopted construction standards that are different from information presented in this training.  If you live in a state with an OSHA approved state plan, you should contact your local administrator for further information on the standards applicable in your state. </a:t>
            </a:r>
          </a:p>
          <a:p>
            <a:pPr eaLnBrk="1" hangingPunct="1">
              <a:spcBef>
                <a:spcPct val="0"/>
              </a:spcBef>
            </a:pPr>
            <a:r>
              <a:rPr lang="en-US" altLang="en-US" sz="2000" dirty="0">
                <a:latin typeface="Arial" panose="020B0604020202020204" pitchFamily="34" charset="0"/>
                <a:cs typeface="Arial" panose="020B0604020202020204" pitchFamily="34" charset="0"/>
              </a:rPr>
              <a:t>These materials are meant for informational purposes only.</a:t>
            </a:r>
          </a:p>
          <a:p>
            <a:pPr eaLnBrk="1" hangingPunct="1">
              <a:spcBef>
                <a:spcPct val="0"/>
              </a:spcBef>
            </a:pPr>
            <a:r>
              <a:rPr lang="en-US" altLang="en-US" sz="2000" dirty="0">
                <a:latin typeface="Arial" panose="020B0604020202020204" pitchFamily="34" charset="0"/>
                <a:cs typeface="Arial" panose="020B0604020202020204" pitchFamily="34" charset="0"/>
              </a:rPr>
              <a:t>No representation is made as to the thoroughness of the presentation.</a:t>
            </a:r>
          </a:p>
        </p:txBody>
      </p:sp>
    </p:spTree>
    <p:extLst>
      <p:ext uri="{BB962C8B-B14F-4D97-AF65-F5344CB8AC3E}">
        <p14:creationId xmlns:p14="http://schemas.microsoft.com/office/powerpoint/2010/main" val="3143396243"/>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a:lstStyle/>
          <a:p>
            <a:pPr eaLnBrk="1" hangingPunct="1">
              <a:defRPr/>
            </a:pPr>
            <a:r>
              <a:rPr lang="en-US" dirty="0">
                <a:latin typeface="Arial" panose="020B0604020202020204" pitchFamily="34" charset="0"/>
                <a:cs typeface="Arial" panose="020B0604020202020204" pitchFamily="34" charset="0"/>
              </a:rPr>
              <a:t>Disclaimer</a:t>
            </a:r>
            <a:r>
              <a:rPr lang="en-US" sz="36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continued 1</a:t>
            </a: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a:normAutofit/>
          </a:bodyPr>
          <a:lstStyle/>
          <a:p>
            <a:pPr eaLnBrk="1" hangingPunct="1">
              <a:spcBef>
                <a:spcPct val="0"/>
              </a:spcBef>
            </a:pPr>
            <a:r>
              <a:rPr lang="en-US" altLang="en-US" sz="2000" dirty="0">
                <a:latin typeface="Arial" panose="020B0604020202020204" pitchFamily="34" charset="0"/>
                <a:cs typeface="Arial" panose="020B0604020202020204" pitchFamily="34" charset="0"/>
              </a:rPr>
              <a:t>It is not the intent to provide compliance-based training in this presentation, the intent is more to address hazard awareness in the residential construction (i.e. home building) industry, and to recognize the overlapping hazards present in many construction workplaces. </a:t>
            </a:r>
          </a:p>
          <a:p>
            <a:pPr eaLnBrk="1" hangingPunct="1">
              <a:spcBef>
                <a:spcPct val="0"/>
              </a:spcBef>
            </a:pPr>
            <a:r>
              <a:rPr lang="en-US" altLang="en-US" sz="2000" dirty="0">
                <a:latin typeface="Arial" panose="020B0604020202020204" pitchFamily="34" charset="0"/>
                <a:cs typeface="Arial" panose="020B0604020202020204" pitchFamily="34" charset="0"/>
              </a:rPr>
              <a:t>Photos shown in this presentation may depict situations that are not in compliance with applicable OSHA/safety requirements.</a:t>
            </a:r>
          </a:p>
          <a:p>
            <a:pPr eaLnBrk="1" hangingPunct="1">
              <a:spcBef>
                <a:spcPct val="0"/>
              </a:spcBef>
            </a:pPr>
            <a:r>
              <a:rPr lang="en-US" altLang="en-US" sz="2000" dirty="0">
                <a:latin typeface="Arial" panose="020B0604020202020204" pitchFamily="34" charset="0"/>
                <a:cs typeface="Arial" panose="020B0604020202020204" pitchFamily="34" charset="0"/>
              </a:rPr>
              <a:t>No legal advice is offered or implied, and no attorney-client relationship is intended or established.  If legal advice or other expert assistance is required the services of a competent professional person should be sought.</a:t>
            </a:r>
          </a:p>
          <a:p>
            <a:pPr eaLnBrk="1" hangingPunct="1">
              <a:spcBef>
                <a:spcPct val="0"/>
              </a:spcBef>
            </a:pPr>
            <a:r>
              <a:rPr lang="en-US" altLang="en-US" sz="2000" dirty="0">
                <a:latin typeface="Arial" panose="020B0604020202020204" pitchFamily="34" charset="0"/>
                <a:cs typeface="Arial" panose="020B0604020202020204" pitchFamily="34" charset="0"/>
              </a:rPr>
              <a:t>It is the responsibility of the employer and its employees to comply with all pertinent OSHA/safety rules and regulations in the jurisdiction in which they work.</a:t>
            </a:r>
          </a:p>
        </p:txBody>
      </p:sp>
    </p:spTree>
    <p:extLst>
      <p:ext uri="{BB962C8B-B14F-4D97-AF65-F5344CB8AC3E}">
        <p14:creationId xmlns:p14="http://schemas.microsoft.com/office/powerpoint/2010/main" val="746305309"/>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Copyright Information © 2018 </a:t>
            </a:r>
            <a:endParaRPr lang="en-US" dirty="0"/>
          </a:p>
        </p:txBody>
      </p:sp>
      <p:sp>
        <p:nvSpPr>
          <p:cNvPr id="3" name="Content Placeholder 2"/>
          <p:cNvSpPr>
            <a:spLocks noGrp="1"/>
          </p:cNvSpPr>
          <p:nvPr>
            <p:ph idx="1"/>
          </p:nvPr>
        </p:nvSpPr>
        <p:spPr>
          <a:xfrm>
            <a:off x="1103312" y="1664208"/>
            <a:ext cx="9339136" cy="4584191"/>
          </a:xfrm>
        </p:spPr>
        <p:txBody>
          <a:bodyPr>
            <a:normAutofit fontScale="70000" lnSpcReduction="20000"/>
          </a:bodyPr>
          <a:lstStyle/>
          <a:p>
            <a:r>
              <a:rPr lang="en-US" dirty="0">
                <a:latin typeface="Arial" panose="020B0604020202020204" pitchFamily="34" charset="0"/>
                <a:cs typeface="Arial" panose="020B0604020202020204" pitchFamily="34" charset="0"/>
              </a:rPr>
              <a:t>This material is the copyrighted property of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a:t>
            </a:r>
            <a:r>
              <a:rPr lang="en-US" dirty="0">
                <a:latin typeface="Arial" panose="020B0604020202020204" pitchFamily="34" charset="0"/>
                <a:cs typeface="Arial" panose="020B0604020202020204" pitchFamily="34" charset="0"/>
              </a:rPr>
              <a:t>. By federal regulation, OSHA reserves a license to use and disseminate such material for the purpose of promoting safety and health in the workplace. The </a:t>
            </a:r>
            <a:r>
              <a:rPr lang="en-US" b="1" dirty="0">
                <a:latin typeface="Arial" panose="020B0604020202020204" pitchFamily="34" charset="0"/>
                <a:cs typeface="Arial" panose="020B0604020202020204" pitchFamily="34" charset="0"/>
              </a:rPr>
              <a:t>Job-Site Safety Institute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National Association of Home Builders </a:t>
            </a:r>
            <a:r>
              <a:rPr lang="en-US" dirty="0">
                <a:latin typeface="Arial" panose="020B0604020202020204" pitchFamily="34" charset="0"/>
                <a:cs typeface="Arial" panose="020B0604020202020204" pitchFamily="34" charset="0"/>
              </a:rPr>
              <a:t>hereby authorizes employers and workplace safety and health professionals to use this material, distributed by or through OSHA, in their workplaces or practices in accordance with the guidance contained in the material.</a:t>
            </a:r>
          </a:p>
          <a:p>
            <a:r>
              <a:rPr lang="en-US" dirty="0">
                <a:latin typeface="Arial" panose="020B0604020202020204" pitchFamily="34" charset="0"/>
                <a:cs typeface="Arial" panose="020B0604020202020204" pitchFamily="34" charset="0"/>
              </a:rPr>
              <a:t>To this end, permission is granted to use such copyrighted material solely for non-commercial, instructional, personal, or scholarly purposes. The material may be used and incorporated into other workplace safety and health programs on the condition that no fee may be charged for the subsequent use of the material. Use of the material for any other purpose, particularly commercial use, without the prior, express written permission of the copyright owner/s is prohibited. Furthermore, any modification to the material is prohibited without the prior, express written permission of the copyright owners.</a:t>
            </a:r>
          </a:p>
          <a:p>
            <a:endParaRPr lang="en-US" dirty="0"/>
          </a:p>
        </p:txBody>
      </p:sp>
    </p:spTree>
    <p:extLst>
      <p:ext uri="{BB962C8B-B14F-4D97-AF65-F5344CB8AC3E}">
        <p14:creationId xmlns:p14="http://schemas.microsoft.com/office/powerpoint/2010/main" val="281674671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Section 3</a:t>
            </a:r>
          </a:p>
        </p:txBody>
      </p:sp>
      <p:sp>
        <p:nvSpPr>
          <p:cNvPr id="3" name="Content Placeholder 2"/>
          <p:cNvSpPr>
            <a:spLocks noGrp="1"/>
          </p:cNvSpPr>
          <p:nvPr>
            <p:ph idx="1"/>
          </p:nvPr>
        </p:nvSpPr>
        <p:spPr/>
        <p:txBody>
          <a:bodyPr>
            <a:normAutofit/>
          </a:bodyPr>
          <a:lstStyle/>
          <a:p>
            <a:r>
              <a:rPr lang="en-US" dirty="0"/>
              <a:t>Identify general requirements for safely building and using scaffolds. </a:t>
            </a:r>
          </a:p>
          <a:p>
            <a:r>
              <a:rPr lang="en-US" dirty="0"/>
              <a:t>Identify competent person responsibilities.</a:t>
            </a:r>
          </a:p>
          <a:p>
            <a:r>
              <a:rPr lang="en-US" dirty="0"/>
              <a:t>How to access scaffolds safely.</a:t>
            </a:r>
          </a:p>
          <a:p>
            <a:r>
              <a:rPr lang="en-US" dirty="0"/>
              <a:t>Determine proper fall protection including guardrails and personal fall arrest systems.</a:t>
            </a:r>
          </a:p>
          <a:p>
            <a:r>
              <a:rPr lang="en-US" dirty="0"/>
              <a:t>Identify safety requirements applicable to specific types of scaffolds.</a:t>
            </a:r>
          </a:p>
          <a:p>
            <a:endParaRPr lang="en-US" dirty="0"/>
          </a:p>
          <a:p>
            <a:endParaRPr lang="en-US" dirty="0"/>
          </a:p>
        </p:txBody>
      </p:sp>
    </p:spTree>
    <p:extLst>
      <p:ext uri="{BB962C8B-B14F-4D97-AF65-F5344CB8AC3E}">
        <p14:creationId xmlns:p14="http://schemas.microsoft.com/office/powerpoint/2010/main" val="318349529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Scaffolds</a:t>
            </a:r>
          </a:p>
        </p:txBody>
      </p:sp>
    </p:spTree>
    <p:extLst>
      <p:ext uri="{BB962C8B-B14F-4D97-AF65-F5344CB8AC3E}">
        <p14:creationId xmlns:p14="http://schemas.microsoft.com/office/powerpoint/2010/main" val="21122426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Custom 4">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000000"/>
      </a:hlink>
      <a:folHlink>
        <a:srgbClr val="B01513"/>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29541</Words>
  <Application>Microsoft Office PowerPoint</Application>
  <PresentationFormat>Widescreen</PresentationFormat>
  <Paragraphs>2188</Paragraphs>
  <Slides>293</Slides>
  <Notes>283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293</vt:i4>
      </vt:variant>
    </vt:vector>
  </HeadingPairs>
  <TitlesOfParts>
    <vt:vector size="303" baseType="lpstr">
      <vt:lpstr>Arial</vt:lpstr>
      <vt:lpstr>Arial Black</vt:lpstr>
      <vt:lpstr>Calibri</vt:lpstr>
      <vt:lpstr>Century Gothic</vt:lpstr>
      <vt:lpstr>Courier New</vt:lpstr>
      <vt:lpstr>Times New Roman</vt:lpstr>
      <vt:lpstr>Wingdings</vt:lpstr>
      <vt:lpstr>Wingdings 3</vt:lpstr>
      <vt:lpstr>Ion</vt:lpstr>
      <vt:lpstr>Image File</vt:lpstr>
      <vt:lpstr>Fall Prevention in Residential Construction </vt:lpstr>
      <vt:lpstr>Welcome!</vt:lpstr>
      <vt:lpstr>Disclaimer</vt:lpstr>
      <vt:lpstr>Disclaimer, continued 1</vt:lpstr>
      <vt:lpstr>Copyright Information © 2018 </vt:lpstr>
      <vt:lpstr>Course Agenda</vt:lpstr>
      <vt:lpstr>Course Objectives</vt:lpstr>
      <vt:lpstr>Section 1</vt:lpstr>
      <vt:lpstr>Learning Objectives: Section 1</vt:lpstr>
      <vt:lpstr>Fall Protection – Unsafe Photos</vt:lpstr>
      <vt:lpstr>Introduction To Fall Protection</vt:lpstr>
      <vt:lpstr>Introduction To Fall Protection, continued 1</vt:lpstr>
      <vt:lpstr>Why Is Fall Protection Important?</vt:lpstr>
      <vt:lpstr>How far is too far to fall?</vt:lpstr>
      <vt:lpstr>Percent of fatal falls to a lower lever by height of fall, 2015</vt:lpstr>
      <vt:lpstr>Top 10 OSHA Citations FY2017 </vt:lpstr>
      <vt:lpstr>FY2017 OSHA Top 10 by the Numbers</vt:lpstr>
      <vt:lpstr>Did you hear about OSHA Fines Going </vt:lpstr>
      <vt:lpstr>Fall Protection – Unsafe Photos, continued 1</vt:lpstr>
      <vt:lpstr>Fall Protection – Unsafe Photos, continued 2</vt:lpstr>
      <vt:lpstr>What does OSHA require for fall protection?</vt:lpstr>
      <vt:lpstr>Overview of Regulations</vt:lpstr>
      <vt:lpstr>Overview of Regulations, continued 1</vt:lpstr>
      <vt:lpstr>Overview of Regulations, continued 2</vt:lpstr>
      <vt:lpstr>Requirements on Jobsites</vt:lpstr>
      <vt:lpstr>Where Do You Start?</vt:lpstr>
      <vt:lpstr>Fatal Accidents</vt:lpstr>
      <vt:lpstr>Fatal Accidents, continued 1</vt:lpstr>
      <vt:lpstr>Fatal Accidents, continued 2</vt:lpstr>
      <vt:lpstr>What is “Residential Construction”?</vt:lpstr>
      <vt:lpstr>Is This “Residential Construction”?</vt:lpstr>
      <vt:lpstr>Is This “Residential Construction”?, continued 1</vt:lpstr>
      <vt:lpstr>Is This “Residential Construction”?, continued 2</vt:lpstr>
      <vt:lpstr>Is This “Residential Construction”?, continued 3</vt:lpstr>
      <vt:lpstr>Evaluate Fall Protection Systems</vt:lpstr>
      <vt:lpstr>What is a Competent Person?</vt:lpstr>
      <vt:lpstr>Competent Person</vt:lpstr>
      <vt:lpstr>Fall Protection Training</vt:lpstr>
      <vt:lpstr>Fall Protection Training, continued 1</vt:lpstr>
      <vt:lpstr>Fall Protection Training, continued 2</vt:lpstr>
      <vt:lpstr>Fall Protection Training, continued 3</vt:lpstr>
      <vt:lpstr>Fall Protection Training, continued 4</vt:lpstr>
      <vt:lpstr>Competent Person Responsibilities</vt:lpstr>
      <vt:lpstr>Qualified Person </vt:lpstr>
      <vt:lpstr>Section 2</vt:lpstr>
      <vt:lpstr>Disclaimer</vt:lpstr>
      <vt:lpstr>Disclaimer, continued 1</vt:lpstr>
      <vt:lpstr>Copyright Information © 2018 </vt:lpstr>
      <vt:lpstr>Learning Objectives: Section 2</vt:lpstr>
      <vt:lpstr>Ladders</vt:lpstr>
      <vt:lpstr>Ladder Hazards</vt:lpstr>
      <vt:lpstr>Ladder Training Requirements</vt:lpstr>
      <vt:lpstr>Ladder or Scaffold?</vt:lpstr>
      <vt:lpstr>Choosing the Right Ladder</vt:lpstr>
      <vt:lpstr> Proper Duty Rating/Capacity </vt:lpstr>
      <vt:lpstr> Proper Duty Rating/Capacity, continued 1 </vt:lpstr>
      <vt:lpstr>Proper Duty Rating/Capacity, continued 2 </vt:lpstr>
      <vt:lpstr>“3 Feet Rule” for Extension Ladders </vt:lpstr>
      <vt:lpstr>“3 Feet Rule” for Extension Ladders, continued 1 </vt:lpstr>
      <vt:lpstr>“3 Feet Rule” for Extension Ladders, continued 2 </vt:lpstr>
      <vt:lpstr>Calculate length of Ladder Needed</vt:lpstr>
      <vt:lpstr>Proper Height Stepladders </vt:lpstr>
      <vt:lpstr>Inspect your Ladder</vt:lpstr>
      <vt:lpstr>Inspection of Ladders</vt:lpstr>
      <vt:lpstr>Job-Made Wooden Ladders</vt:lpstr>
      <vt:lpstr>Damaged Ladder Photos</vt:lpstr>
      <vt:lpstr>Damaged Ladder Photos, continued 1</vt:lpstr>
      <vt:lpstr>Ladder Labels</vt:lpstr>
      <vt:lpstr>Ladder Setup - Placement</vt:lpstr>
      <vt:lpstr>Ladder Setup – Proper Pitch  </vt:lpstr>
      <vt:lpstr>Correct Pitch?</vt:lpstr>
      <vt:lpstr>Identify the Hazards</vt:lpstr>
      <vt:lpstr>Identify the Hazards, continued 1</vt:lpstr>
      <vt:lpstr>Stepladders</vt:lpstr>
      <vt:lpstr>Stepladders, continued 1</vt:lpstr>
      <vt:lpstr>Stepladders, continued 2</vt:lpstr>
      <vt:lpstr>Identify the Hazards, continued 3</vt:lpstr>
      <vt:lpstr>Secure and Stabilize Ladders</vt:lpstr>
      <vt:lpstr>Ladder Secured at the Top</vt:lpstr>
      <vt:lpstr>Ladder Secured at the Bottom</vt:lpstr>
      <vt:lpstr>Securing Ladders in Loose Soil</vt:lpstr>
      <vt:lpstr>Securing Ladders on Firm Base</vt:lpstr>
      <vt:lpstr>Identify the Hazards, continued 4</vt:lpstr>
      <vt:lpstr>Securing Ladders on Uneven Surfaces</vt:lpstr>
      <vt:lpstr>Fiberglass Podium Ladder – Type 1</vt:lpstr>
      <vt:lpstr>Adjustable Safety Cage Ladder – Type 1AA</vt:lpstr>
      <vt:lpstr>Multi-use Ladder – Type 1A</vt:lpstr>
      <vt:lpstr>Fiberglass Extension Ladder with Outriggers – Types 1A &amp; 1AA</vt:lpstr>
      <vt:lpstr>Safely Working from Ladders</vt:lpstr>
      <vt:lpstr>Safely Working from Ladders, continued 1</vt:lpstr>
      <vt:lpstr>Safely Working from Ladders, continued 2</vt:lpstr>
      <vt:lpstr>Safely Working from Ladders, continued 3</vt:lpstr>
      <vt:lpstr>Safely Working from Ladders - Review</vt:lpstr>
      <vt:lpstr>Section 3</vt:lpstr>
      <vt:lpstr>Disclaimer</vt:lpstr>
      <vt:lpstr>Disclaimer, continued 1</vt:lpstr>
      <vt:lpstr>Copyright Information © 2018 </vt:lpstr>
      <vt:lpstr>Learning Objectives: Section 3</vt:lpstr>
      <vt:lpstr>Scaffolds</vt:lpstr>
      <vt:lpstr>Scaffolding </vt:lpstr>
      <vt:lpstr>Types of Scaffolding </vt:lpstr>
      <vt:lpstr>Competent Person Requirements</vt:lpstr>
      <vt:lpstr>Competent Person Requirements, continued 1</vt:lpstr>
      <vt:lpstr>Scaffold Inspection</vt:lpstr>
      <vt:lpstr>Types of Common Scaffolds</vt:lpstr>
      <vt:lpstr>Types of Common Scaffolds, continued 1</vt:lpstr>
      <vt:lpstr>Types of Common Scaffolds, continued 2</vt:lpstr>
      <vt:lpstr>Types of Common Scaffolds, continued 3</vt:lpstr>
      <vt:lpstr>Types of Common Scaffolds, continued 4</vt:lpstr>
      <vt:lpstr>Types of Common Scaffolds, continued 5</vt:lpstr>
      <vt:lpstr>Interior and Exterior Scaffolding</vt:lpstr>
      <vt:lpstr>Common Hazards on Jobsites</vt:lpstr>
      <vt:lpstr>Training Requirements</vt:lpstr>
      <vt:lpstr>Basic Requirements</vt:lpstr>
      <vt:lpstr>Basic Requirements, continued 1</vt:lpstr>
      <vt:lpstr>Basic Requirements, continued 2</vt:lpstr>
      <vt:lpstr>Requirements on Jobsites</vt:lpstr>
      <vt:lpstr>Requirements on Jobsites, continued 1</vt:lpstr>
      <vt:lpstr>Requirements on Jobsites, continued 2</vt:lpstr>
      <vt:lpstr>Requirements on Jobsites, continued 3</vt:lpstr>
      <vt:lpstr>Requirements on Jobsites, continued 4</vt:lpstr>
      <vt:lpstr>Scaffold Access</vt:lpstr>
      <vt:lpstr>Scaffold Access, continued 1</vt:lpstr>
      <vt:lpstr>Guardrail Requirements- Scaffolds</vt:lpstr>
      <vt:lpstr>Cross Bracing OK as Top Rail</vt:lpstr>
      <vt:lpstr>Identify the Hazards</vt:lpstr>
      <vt:lpstr>Identify the Hazards, continued 1</vt:lpstr>
      <vt:lpstr>Identify the Hazards, continued 2</vt:lpstr>
      <vt:lpstr>Identify the Hazards, continued 3</vt:lpstr>
      <vt:lpstr>Identify the Hazards, continued 4</vt:lpstr>
      <vt:lpstr>Identify the Hazards, continued 5</vt:lpstr>
      <vt:lpstr>Identify the Hazards, continued 6</vt:lpstr>
      <vt:lpstr>Identify the Hazards, continued 7</vt:lpstr>
      <vt:lpstr>Identify the Hazards, continued 8</vt:lpstr>
      <vt:lpstr>Identify the Hazards, continued 9</vt:lpstr>
      <vt:lpstr>Identify the Hazards, continued 10</vt:lpstr>
      <vt:lpstr>Identify the Hazards, continued 11</vt:lpstr>
      <vt:lpstr>Safe Practices - Fully Planked Scaffold</vt:lpstr>
      <vt:lpstr>Safe Practices – Pump-Jack Scaffold</vt:lpstr>
      <vt:lpstr>PFAS Used with Ladder Jack Scaffold</vt:lpstr>
      <vt:lpstr>Aerial Lifts</vt:lpstr>
      <vt:lpstr>Aerial Lifts, continued 1</vt:lpstr>
      <vt:lpstr>Aerial Lifts, continued 2</vt:lpstr>
      <vt:lpstr>Aerial Lifts, continued 3</vt:lpstr>
      <vt:lpstr>Aerial Lifts, continued 4</vt:lpstr>
      <vt:lpstr>Proper use of PFAS in Basket</vt:lpstr>
      <vt:lpstr>Aerial Lifts, continued 5</vt:lpstr>
      <vt:lpstr>Aerial Lifts, continued 6</vt:lpstr>
      <vt:lpstr>Why a harness is necessary.</vt:lpstr>
      <vt:lpstr>Section 4</vt:lpstr>
      <vt:lpstr>Disclaimer</vt:lpstr>
      <vt:lpstr>Disclaimer, continued 1</vt:lpstr>
      <vt:lpstr>Copyright Information © 2018 </vt:lpstr>
      <vt:lpstr>Learning Objectives: Section 4</vt:lpstr>
      <vt:lpstr>When is Fall Protection Required?</vt:lpstr>
      <vt:lpstr>Requirements on Jobsites</vt:lpstr>
      <vt:lpstr>What is Conventional Fall Protection?</vt:lpstr>
      <vt:lpstr>Guardrail Systems</vt:lpstr>
      <vt:lpstr>Guardrail Systems Are Needed For:</vt:lpstr>
      <vt:lpstr>Height Requirements for Guardrails</vt:lpstr>
      <vt:lpstr>Requirements for Guardrails</vt:lpstr>
      <vt:lpstr>Properly installed guardrail system</vt:lpstr>
      <vt:lpstr>Guardrail Uses in Residential Construction</vt:lpstr>
      <vt:lpstr>Guardrail Uses in Residential Construction, continued 1</vt:lpstr>
      <vt:lpstr>Guardrail Uses in Residential Construction, continued 2</vt:lpstr>
      <vt:lpstr>Guardrail Uses in Residential Construction, continued 3</vt:lpstr>
      <vt:lpstr>Guardrail During Drywall Installation</vt:lpstr>
      <vt:lpstr>Guardrail Uses in Residential Construction, continued 4</vt:lpstr>
      <vt:lpstr>Guardrail Uses in Residential Construction, continued 5</vt:lpstr>
      <vt:lpstr>Requirement for Window Openings</vt:lpstr>
      <vt:lpstr>Guardrail Uses in Residential Construction, continued 6</vt:lpstr>
      <vt:lpstr>Is a guardrail required?</vt:lpstr>
      <vt:lpstr>Guardrail Uses in Residential Construction, continued 7</vt:lpstr>
      <vt:lpstr>Guardrail Uses in Residential Construction, continued 8</vt:lpstr>
      <vt:lpstr>Guardrail Uses in Residential Construction, continued 9</vt:lpstr>
      <vt:lpstr>Guardrail Uses in Residential Construction, continued 10</vt:lpstr>
      <vt:lpstr>Guardrail Uses in Residential Construction, continued 11</vt:lpstr>
      <vt:lpstr>Guardrail Uses in Residential Construction, continued 12</vt:lpstr>
      <vt:lpstr>Guardrail Uses in Residential Construction, continued 13</vt:lpstr>
      <vt:lpstr>Guardrail Uses in Residential Construction, continued 14</vt:lpstr>
      <vt:lpstr>Guardrail Uses in Residential Construction, continued 15</vt:lpstr>
      <vt:lpstr>Guardrail Uses in Residential Construction, continued 16</vt:lpstr>
      <vt:lpstr>Guardrail Uses in Residential Construction, continued 17</vt:lpstr>
      <vt:lpstr>Guardrail Uses in Residential Construction, continued 18</vt:lpstr>
      <vt:lpstr>Guardrail Uses in Residential Construction, continued 19</vt:lpstr>
      <vt:lpstr>Safety Nets</vt:lpstr>
      <vt:lpstr>Safety Nets, continued 1</vt:lpstr>
      <vt:lpstr>Safety Nets, continued 2</vt:lpstr>
      <vt:lpstr>Personal Fall Arrest Systems</vt:lpstr>
      <vt:lpstr>Proper PFAS for roofing</vt:lpstr>
      <vt:lpstr>Personal Fall Arrest Systems, continued 1</vt:lpstr>
      <vt:lpstr>Self-Retracting Lanyards / SRL’s</vt:lpstr>
      <vt:lpstr>PFAS – Prior to Use</vt:lpstr>
      <vt:lpstr>PFAS Components</vt:lpstr>
      <vt:lpstr>Inspecting Components of PFAS</vt:lpstr>
      <vt:lpstr>Inspecting PFAS</vt:lpstr>
      <vt:lpstr>Wearing a PFAS</vt:lpstr>
      <vt:lpstr>Wearing a PFAS, continued 1</vt:lpstr>
      <vt:lpstr>Anchor Point Requirements</vt:lpstr>
      <vt:lpstr>Examples of Anchor Points</vt:lpstr>
      <vt:lpstr>Examples of Anchor Points, continued 1</vt:lpstr>
      <vt:lpstr>Anchor Points</vt:lpstr>
      <vt:lpstr>Anchor Points, continued 1</vt:lpstr>
      <vt:lpstr>Examples of Anchor Points</vt:lpstr>
      <vt:lpstr>Calculating Fall Distances</vt:lpstr>
      <vt:lpstr>Calculating Fall Distances, continued 1</vt:lpstr>
      <vt:lpstr>Swing Fall Hazard</vt:lpstr>
      <vt:lpstr>Swing Fall Hazard, continued 1</vt:lpstr>
      <vt:lpstr>Swing Fall Hazard</vt:lpstr>
      <vt:lpstr>Identify the Hazards</vt:lpstr>
      <vt:lpstr>Identify the Hazards, continued 1</vt:lpstr>
      <vt:lpstr>Identify the Hazards, continued 2</vt:lpstr>
      <vt:lpstr>Limitations of using a PFAS</vt:lpstr>
      <vt:lpstr>Limitations of using a PFAS, continued 1</vt:lpstr>
      <vt:lpstr>Recap</vt:lpstr>
      <vt:lpstr>Section 5</vt:lpstr>
      <vt:lpstr>Disclaimer</vt:lpstr>
      <vt:lpstr>Disclaimer, continued 1</vt:lpstr>
      <vt:lpstr>Copyright Information © 2018 </vt:lpstr>
      <vt:lpstr>Learning Objectives: Section 5</vt:lpstr>
      <vt:lpstr>Reminder of Conventional Fall Protection </vt:lpstr>
      <vt:lpstr>Additional Fall Protection Systems</vt:lpstr>
      <vt:lpstr>Handrails and Stairrails - Requirements</vt:lpstr>
      <vt:lpstr>Identify the Hazards</vt:lpstr>
      <vt:lpstr>Guardrail boot system </vt:lpstr>
      <vt:lpstr>Identify the Hazards, continued 1</vt:lpstr>
      <vt:lpstr>Hand and Stairrail Solution </vt:lpstr>
      <vt:lpstr>Stair raild installed</vt:lpstr>
      <vt:lpstr>Starrail Solutions</vt:lpstr>
      <vt:lpstr>Hole Covers</vt:lpstr>
      <vt:lpstr>Hole Covers Are Needed For:</vt:lpstr>
      <vt:lpstr>Hole Cover Requirements</vt:lpstr>
      <vt:lpstr>Hole Covers Must Support 2x Intended Load</vt:lpstr>
      <vt:lpstr>Identify the Hazards, continued 2</vt:lpstr>
      <vt:lpstr>Identify the Hazards, continued 3</vt:lpstr>
      <vt:lpstr>Identify the Hazards, continued 4</vt:lpstr>
      <vt:lpstr>Clearly Marked “Hole” or “Cover”</vt:lpstr>
      <vt:lpstr>Clearly Marked “Hole” or “Cover”, continued 1</vt:lpstr>
      <vt:lpstr>Positioning Device System</vt:lpstr>
      <vt:lpstr>Positioning Device System, continued 1</vt:lpstr>
      <vt:lpstr>Positioning Device System, continued 2</vt:lpstr>
      <vt:lpstr>Positioning Device System, continued 3 </vt:lpstr>
      <vt:lpstr>Alternative Fall Protection </vt:lpstr>
      <vt:lpstr>What does “Infeasible” mean?</vt:lpstr>
      <vt:lpstr>Examples of Infeasibility </vt:lpstr>
      <vt:lpstr>What does “Creating a Greater Hazard” mean?</vt:lpstr>
      <vt:lpstr>Establishing “Greater Hazard”, cont.</vt:lpstr>
      <vt:lpstr>Fall Protection Plan</vt:lpstr>
      <vt:lpstr>Fall Protection Plan, continued 1</vt:lpstr>
      <vt:lpstr>Fall Protection Plan, continued 2</vt:lpstr>
      <vt:lpstr>Fall Protection Plan, continued 3</vt:lpstr>
      <vt:lpstr>Fall Protection Plan, continued 4</vt:lpstr>
      <vt:lpstr>Fall Protection Plan, continued 5</vt:lpstr>
      <vt:lpstr>Fall Protection Plan, continued 6</vt:lpstr>
      <vt:lpstr>Establishing a Controlled Access Zone (CAZ)</vt:lpstr>
      <vt:lpstr>Requirements for a CAZ</vt:lpstr>
      <vt:lpstr>Requirements for a CAZ, continued 1</vt:lpstr>
      <vt:lpstr>Evaluation Section </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Discuss Fall Hazards</vt:lpstr>
      <vt:lpstr>Section 6</vt:lpstr>
      <vt:lpstr>Disclaimer</vt:lpstr>
      <vt:lpstr>Disclaimer, continued 1</vt:lpstr>
      <vt:lpstr>Copyright Information © 2018 </vt:lpstr>
      <vt:lpstr>Learning Objectives: Section 6</vt:lpstr>
      <vt:lpstr>Fall Protection Rescue Plan</vt:lpstr>
      <vt:lpstr>Fall Protection Rescue Plan, continued 1</vt:lpstr>
      <vt:lpstr>Fall Protection Rescue Plan, continued 2</vt:lpstr>
      <vt:lpstr>Fall Protection Rescue Plan, continued 3</vt:lpstr>
      <vt:lpstr>Fall Protection Rescue Plan, continued 4</vt:lpstr>
      <vt:lpstr>Rescue Planning</vt:lpstr>
      <vt:lpstr>Rescue Training</vt:lpstr>
      <vt:lpstr>Plan for Self-Rescue</vt:lpstr>
      <vt:lpstr>Examples of Self-Rescue Devices</vt:lpstr>
      <vt:lpstr>Examples of Self-Rescue Devices, continued 1</vt:lpstr>
      <vt:lpstr>Examples of Rescue Devices</vt:lpstr>
      <vt:lpstr>What goes in your Written Rescue Plan?</vt:lpstr>
      <vt:lpstr>Have questions? Need More Information?</vt:lpstr>
      <vt:lpstr>Thanks for Participating!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2018-02-08T16:59:10Z</dcterms:created>
  <dcterms:modified xsi:type="dcterms:W3CDTF">2020-06-16T14:15:48Z</dcterms:modified>
</cp:coreProperties>
</file>